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sldIdLst>
    <p:sldId id="312" r:id="rId2"/>
    <p:sldId id="256" r:id="rId3"/>
    <p:sldId id="311" r:id="rId4"/>
    <p:sldId id="257" r:id="rId5"/>
    <p:sldId id="258" r:id="rId6"/>
    <p:sldId id="259" r:id="rId7"/>
    <p:sldId id="260" r:id="rId8"/>
    <p:sldId id="261" r:id="rId9"/>
    <p:sldId id="262" r:id="rId10"/>
    <p:sldId id="313" r:id="rId11"/>
    <p:sldId id="263" r:id="rId12"/>
    <p:sldId id="264" r:id="rId13"/>
    <p:sldId id="265" r:id="rId14"/>
    <p:sldId id="314" r:id="rId15"/>
    <p:sldId id="266" r:id="rId16"/>
    <p:sldId id="267" r:id="rId17"/>
    <p:sldId id="268" r:id="rId18"/>
    <p:sldId id="306" r:id="rId19"/>
    <p:sldId id="269" r:id="rId20"/>
    <p:sldId id="270" r:id="rId21"/>
    <p:sldId id="271" r:id="rId22"/>
    <p:sldId id="272" r:id="rId23"/>
    <p:sldId id="335" r:id="rId24"/>
    <p:sldId id="334" r:id="rId25"/>
    <p:sldId id="274" r:id="rId26"/>
    <p:sldId id="336" r:id="rId27"/>
    <p:sldId id="315" r:id="rId28"/>
    <p:sldId id="275" r:id="rId29"/>
    <p:sldId id="276" r:id="rId30"/>
    <p:sldId id="277" r:id="rId31"/>
    <p:sldId id="307" r:id="rId32"/>
    <p:sldId id="316" r:id="rId33"/>
    <p:sldId id="317" r:id="rId34"/>
    <p:sldId id="318" r:id="rId35"/>
    <p:sldId id="319" r:id="rId36"/>
    <p:sldId id="278" r:id="rId37"/>
    <p:sldId id="279" r:id="rId38"/>
    <p:sldId id="308" r:id="rId39"/>
    <p:sldId id="280" r:id="rId40"/>
    <p:sldId id="281" r:id="rId41"/>
    <p:sldId id="282" r:id="rId42"/>
    <p:sldId id="322" r:id="rId43"/>
    <p:sldId id="324" r:id="rId44"/>
    <p:sldId id="329" r:id="rId45"/>
    <p:sldId id="325" r:id="rId46"/>
    <p:sldId id="326" r:id="rId47"/>
    <p:sldId id="327" r:id="rId48"/>
    <p:sldId id="328" r:id="rId49"/>
    <p:sldId id="283" r:id="rId50"/>
    <p:sldId id="330" r:id="rId51"/>
    <p:sldId id="284" r:id="rId52"/>
    <p:sldId id="337" r:id="rId53"/>
    <p:sldId id="338" r:id="rId54"/>
    <p:sldId id="339" r:id="rId55"/>
    <p:sldId id="285" r:id="rId56"/>
    <p:sldId id="331" r:id="rId57"/>
    <p:sldId id="309" r:id="rId58"/>
    <p:sldId id="340" r:id="rId59"/>
    <p:sldId id="332" r:id="rId60"/>
    <p:sldId id="286" r:id="rId61"/>
    <p:sldId id="287" r:id="rId62"/>
    <p:sldId id="341" r:id="rId63"/>
    <p:sldId id="291" r:id="rId64"/>
    <p:sldId id="292" r:id="rId65"/>
    <p:sldId id="293" r:id="rId66"/>
    <p:sldId id="294" r:id="rId67"/>
    <p:sldId id="295" r:id="rId68"/>
    <p:sldId id="296" r:id="rId69"/>
    <p:sldId id="333" r:id="rId70"/>
    <p:sldId id="299" r:id="rId71"/>
    <p:sldId id="300" r:id="rId72"/>
    <p:sldId id="301" r:id="rId73"/>
    <p:sldId id="302" r:id="rId74"/>
    <p:sldId id="305" r:id="rId7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33CCCC"/>
    <a:srgbClr val="66FF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09" autoAdjust="0"/>
    <p:restoredTop sz="94660"/>
  </p:normalViewPr>
  <p:slideViewPr>
    <p:cSldViewPr snapToGrid="0" snapToObjects="1">
      <p:cViewPr varScale="1">
        <p:scale>
          <a:sx n="68" d="100"/>
          <a:sy n="68" d="100"/>
        </p:scale>
        <p:origin x="-1056"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69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wmf"/><Relationship Id="rId1" Type="http://schemas.openxmlformats.org/officeDocument/2006/relationships/image" Target="../media/image2.wmf"/><Relationship Id="rId5" Type="http://schemas.openxmlformats.org/officeDocument/2006/relationships/image" Target="../media/image5.wmf"/><Relationship Id="rId4"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C2C41A2-E357-4C47-8584-6201E9580267}" type="slidenum">
              <a:rPr lang="zh-TW" altLang="en-US"/>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5E85F3-36F1-495D-8C4F-1AA4A24D17E4}" type="slidenum">
              <a:rPr lang="zh-TW" altLang="en-US"/>
              <a:pPr/>
              <a:t>18</a:t>
            </a:fld>
            <a:endParaRPr lang="en-US" altLang="zh-TW"/>
          </a:p>
        </p:txBody>
      </p:sp>
      <p:sp>
        <p:nvSpPr>
          <p:cNvPr id="56322" name="Rectangle 2"/>
          <p:cNvSpPr>
            <a:spLocks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zh-TW"/>
              <a:t>Two simple multiple access control techniques.</a:t>
            </a:r>
          </a:p>
          <a:p>
            <a:endParaRPr lang="en-US" altLang="zh-TW"/>
          </a:p>
          <a:p>
            <a:r>
              <a:rPr lang="en-US" altLang="zh-TW"/>
              <a:t>Each mobile’s share of the bandwidth is divided into portions for the uplink and the downlink. Also, possibly, out of band signaling.</a:t>
            </a:r>
          </a:p>
          <a:p>
            <a:endParaRPr lang="en-US" altLang="zh-TW"/>
          </a:p>
          <a:p>
            <a:r>
              <a:rPr lang="en-US" altLang="zh-TW"/>
              <a:t>As we will see, used in AMPS, GSM, IS-54/136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6" name="投影片編號版面配置區 5"/>
          <p:cNvSpPr>
            <a:spLocks noGrp="1"/>
          </p:cNvSpPr>
          <p:nvPr>
            <p:ph type="sldNum" sz="quarter" idx="12"/>
          </p:nvPr>
        </p:nvSpPr>
        <p:spPr/>
        <p:txBody>
          <a:bodyPr/>
          <a:lstStyle>
            <a:lvl1pPr>
              <a:defRPr/>
            </a:lvl1pPr>
          </a:lstStyle>
          <a:p>
            <a:r>
              <a:rPr lang="en-US" altLang="zh-TW"/>
              <a:t>1-</a:t>
            </a:r>
            <a:fld id="{35A66DF7-C808-47C9-A594-3BCE46A455DE}"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6" name="投影片編號版面配置區 5"/>
          <p:cNvSpPr>
            <a:spLocks noGrp="1"/>
          </p:cNvSpPr>
          <p:nvPr>
            <p:ph type="sldNum" sz="quarter" idx="12"/>
          </p:nvPr>
        </p:nvSpPr>
        <p:spPr/>
        <p:txBody>
          <a:bodyPr/>
          <a:lstStyle>
            <a:lvl1pPr>
              <a:defRPr/>
            </a:lvl1pPr>
          </a:lstStyle>
          <a:p>
            <a:r>
              <a:rPr lang="en-US" altLang="zh-TW"/>
              <a:t>1-</a:t>
            </a:r>
            <a:fld id="{6988EF18-C17D-4554-906C-E8833581EDD3}"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62700" y="228600"/>
            <a:ext cx="1943100" cy="6019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3400" y="228600"/>
            <a:ext cx="5676900" cy="6019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6" name="投影片編號版面配置區 5"/>
          <p:cNvSpPr>
            <a:spLocks noGrp="1"/>
          </p:cNvSpPr>
          <p:nvPr>
            <p:ph type="sldNum" sz="quarter" idx="12"/>
          </p:nvPr>
        </p:nvSpPr>
        <p:spPr/>
        <p:txBody>
          <a:bodyPr/>
          <a:lstStyle>
            <a:lvl1pPr>
              <a:defRPr/>
            </a:lvl1pPr>
          </a:lstStyle>
          <a:p>
            <a:r>
              <a:rPr lang="en-US" altLang="zh-TW"/>
              <a:t>1-</a:t>
            </a:r>
            <a:fld id="{28A0ABBF-1184-44B7-A13B-668541DE316C}"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6" name="投影片編號版面配置區 5"/>
          <p:cNvSpPr>
            <a:spLocks noGrp="1"/>
          </p:cNvSpPr>
          <p:nvPr>
            <p:ph type="sldNum" sz="quarter" idx="12"/>
          </p:nvPr>
        </p:nvSpPr>
        <p:spPr/>
        <p:txBody>
          <a:bodyPr/>
          <a:lstStyle>
            <a:lvl1pPr>
              <a:defRPr/>
            </a:lvl1pPr>
          </a:lstStyle>
          <a:p>
            <a:r>
              <a:rPr lang="en-US" altLang="zh-TW"/>
              <a:t>1-</a:t>
            </a:r>
            <a:fld id="{25E27632-ED1E-4114-8573-E1C1E469809F}"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6" name="投影片編號版面配置區 5"/>
          <p:cNvSpPr>
            <a:spLocks noGrp="1"/>
          </p:cNvSpPr>
          <p:nvPr>
            <p:ph type="sldNum" sz="quarter" idx="12"/>
          </p:nvPr>
        </p:nvSpPr>
        <p:spPr/>
        <p:txBody>
          <a:bodyPr/>
          <a:lstStyle>
            <a:lvl1pPr>
              <a:defRPr/>
            </a:lvl1pPr>
          </a:lstStyle>
          <a:p>
            <a:r>
              <a:rPr lang="en-US" altLang="zh-TW"/>
              <a:t>1-</a:t>
            </a:r>
            <a:fld id="{37018A90-05C7-43DA-8318-9DF54ECDE641}"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lvl1pPr>
              <a:defRPr/>
            </a:lvl1pPr>
          </a:lstStyle>
          <a:p>
            <a:r>
              <a:rPr lang="en-US" altLang="zh-TW"/>
              <a:t>1-</a:t>
            </a:r>
            <a:fld id="{F97126D1-FD56-4C16-A31D-E9846C67DF7D}"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9" name="投影片編號版面配置區 8"/>
          <p:cNvSpPr>
            <a:spLocks noGrp="1"/>
          </p:cNvSpPr>
          <p:nvPr>
            <p:ph type="sldNum" sz="quarter" idx="12"/>
          </p:nvPr>
        </p:nvSpPr>
        <p:spPr/>
        <p:txBody>
          <a:bodyPr/>
          <a:lstStyle>
            <a:lvl1pPr>
              <a:defRPr/>
            </a:lvl1pPr>
          </a:lstStyle>
          <a:p>
            <a:r>
              <a:rPr lang="en-US" altLang="zh-TW"/>
              <a:t>1-</a:t>
            </a:r>
            <a:fld id="{760C5DAB-4F46-4725-9AEB-C8D46D8122AC}"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5" name="投影片編號版面配置區 4"/>
          <p:cNvSpPr>
            <a:spLocks noGrp="1"/>
          </p:cNvSpPr>
          <p:nvPr>
            <p:ph type="sldNum" sz="quarter" idx="12"/>
          </p:nvPr>
        </p:nvSpPr>
        <p:spPr/>
        <p:txBody>
          <a:bodyPr/>
          <a:lstStyle>
            <a:lvl1pPr>
              <a:defRPr/>
            </a:lvl1pPr>
          </a:lstStyle>
          <a:p>
            <a:r>
              <a:rPr lang="en-US" altLang="zh-TW"/>
              <a:t>1-</a:t>
            </a:r>
            <a:fld id="{C5969129-E18F-4553-A16B-ADE63971BEB0}"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4" name="投影片編號版面配置區 3"/>
          <p:cNvSpPr>
            <a:spLocks noGrp="1"/>
          </p:cNvSpPr>
          <p:nvPr>
            <p:ph type="sldNum" sz="quarter" idx="12"/>
          </p:nvPr>
        </p:nvSpPr>
        <p:spPr/>
        <p:txBody>
          <a:bodyPr/>
          <a:lstStyle>
            <a:lvl1pPr>
              <a:defRPr/>
            </a:lvl1pPr>
          </a:lstStyle>
          <a:p>
            <a:r>
              <a:rPr lang="en-US" altLang="zh-TW"/>
              <a:t>1-</a:t>
            </a:r>
            <a:fld id="{A962CD35-81D7-43A1-ACA7-E971FFD76878}"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lvl1pPr>
              <a:defRPr/>
            </a:lvl1pPr>
          </a:lstStyle>
          <a:p>
            <a:r>
              <a:rPr lang="en-US" altLang="zh-TW"/>
              <a:t>1-</a:t>
            </a:r>
            <a:fld id="{92395733-70AC-4687-93C7-AFB65CD2E5B2}"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lvl1pPr>
              <a:defRPr/>
            </a:lvl1pPr>
          </a:lstStyle>
          <a:p>
            <a:r>
              <a:rPr lang="en-US" altLang="zh-TW"/>
              <a:t>1-</a:t>
            </a:r>
            <a:fld id="{C1C1DADC-D278-43D8-A398-27E1FDDD1D38}"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endParaRPr lang="en-US" altLang="zh-TW"/>
          </a:p>
        </p:txBody>
      </p:sp>
      <p:sp>
        <p:nvSpPr>
          <p:cNvPr id="1029" name="Rectangle 5"/>
          <p:cNvSpPr>
            <a:spLocks noGrp="1" noChangeArrowheads="1"/>
          </p:cNvSpPr>
          <p:nvPr>
            <p:ph type="ftr" sz="quarter" idx="3"/>
          </p:nvPr>
        </p:nvSpPr>
        <p:spPr bwMode="auto">
          <a:xfrm>
            <a:off x="5410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新細明體" charset="-120"/>
              </a:defRPr>
            </a:lvl1pPr>
          </a:lstStyle>
          <a:p>
            <a:r>
              <a:rPr lang="en-US" altLang="zh-TW"/>
              <a:t> Introduction</a:t>
            </a:r>
          </a:p>
        </p:txBody>
      </p:sp>
      <p:sp>
        <p:nvSpPr>
          <p:cNvPr id="1030" name="Rectangle 6"/>
          <p:cNvSpPr>
            <a:spLocks noGrp="1" noChangeArrowheads="1"/>
          </p:cNvSpPr>
          <p:nvPr>
            <p:ph type="sldNum" sz="quarter" idx="4"/>
          </p:nvPr>
        </p:nvSpPr>
        <p:spPr bwMode="auto">
          <a:xfrm>
            <a:off x="8305800" y="6400800"/>
            <a:ext cx="625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r>
              <a:rPr lang="en-US" altLang="zh-TW"/>
              <a:t>1-</a:t>
            </a:r>
            <a:fld id="{47B201F3-F436-459E-AF59-A31369B26B96}"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4000" u="sng">
          <a:solidFill>
            <a:schemeClr val="accent2"/>
          </a:solidFill>
          <a:latin typeface="+mj-lt"/>
          <a:ea typeface="+mj-ea"/>
          <a:cs typeface="+mj-cs"/>
        </a:defRPr>
      </a:lvl1pPr>
      <a:lvl2pPr algn="l" rtl="0" eaLnBrk="0" fontAlgn="base" hangingPunct="0">
        <a:spcBef>
          <a:spcPct val="0"/>
        </a:spcBef>
        <a:spcAft>
          <a:spcPct val="0"/>
        </a:spcAft>
        <a:defRPr sz="4000" u="sng">
          <a:solidFill>
            <a:schemeClr val="accent2"/>
          </a:solidFill>
          <a:latin typeface="Comic Sans MS" pitchFamily="66" charset="0"/>
        </a:defRPr>
      </a:lvl2pPr>
      <a:lvl3pPr algn="l" rtl="0" eaLnBrk="0" fontAlgn="base" hangingPunct="0">
        <a:spcBef>
          <a:spcPct val="0"/>
        </a:spcBef>
        <a:spcAft>
          <a:spcPct val="0"/>
        </a:spcAft>
        <a:defRPr sz="4000" u="sng">
          <a:solidFill>
            <a:schemeClr val="accent2"/>
          </a:solidFill>
          <a:latin typeface="Comic Sans MS" pitchFamily="66" charset="0"/>
        </a:defRPr>
      </a:lvl3pPr>
      <a:lvl4pPr algn="l" rtl="0" eaLnBrk="0" fontAlgn="base" hangingPunct="0">
        <a:spcBef>
          <a:spcPct val="0"/>
        </a:spcBef>
        <a:spcAft>
          <a:spcPct val="0"/>
        </a:spcAft>
        <a:defRPr sz="4000" u="sng">
          <a:solidFill>
            <a:schemeClr val="accent2"/>
          </a:solidFill>
          <a:latin typeface="Comic Sans MS" pitchFamily="66" charset="0"/>
        </a:defRPr>
      </a:lvl4pPr>
      <a:lvl5pPr algn="l" rtl="0" eaLnBrk="0" fontAlgn="base" hangingPunct="0">
        <a:spcBef>
          <a:spcPct val="0"/>
        </a:spcBef>
        <a:spcAft>
          <a:spcPct val="0"/>
        </a:spcAft>
        <a:defRPr sz="4000" u="sng">
          <a:solidFill>
            <a:schemeClr val="accent2"/>
          </a:solidFill>
          <a:latin typeface="Comic Sans MS" pitchFamily="66"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ZapfDingbats" pitchFamily="82" charset="2"/>
        <a:buChar char="m"/>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oleObject" Target="../embeddings/oleObject78.bin"/><Relationship Id="rId3" Type="http://schemas.openxmlformats.org/officeDocument/2006/relationships/oleObject" Target="../embeddings/oleObject68.bin"/><Relationship Id="rId7" Type="http://schemas.openxmlformats.org/officeDocument/2006/relationships/oleObject" Target="../embeddings/oleObject72.bin"/><Relationship Id="rId12" Type="http://schemas.openxmlformats.org/officeDocument/2006/relationships/oleObject" Target="../embeddings/oleObject77.bin"/><Relationship Id="rId17" Type="http://schemas.openxmlformats.org/officeDocument/2006/relationships/oleObject" Target="../embeddings/oleObject82.bin"/><Relationship Id="rId2" Type="http://schemas.openxmlformats.org/officeDocument/2006/relationships/slideLayout" Target="../slideLayouts/slideLayout4.xml"/><Relationship Id="rId16" Type="http://schemas.openxmlformats.org/officeDocument/2006/relationships/oleObject" Target="../embeddings/oleObject81.bin"/><Relationship Id="rId1" Type="http://schemas.openxmlformats.org/officeDocument/2006/relationships/vmlDrawing" Target="../drawings/vmlDrawing6.vml"/><Relationship Id="rId6" Type="http://schemas.openxmlformats.org/officeDocument/2006/relationships/oleObject" Target="../embeddings/oleObject71.bin"/><Relationship Id="rId11" Type="http://schemas.openxmlformats.org/officeDocument/2006/relationships/oleObject" Target="../embeddings/oleObject76.bin"/><Relationship Id="rId5" Type="http://schemas.openxmlformats.org/officeDocument/2006/relationships/oleObject" Target="../embeddings/oleObject70.bin"/><Relationship Id="rId15" Type="http://schemas.openxmlformats.org/officeDocument/2006/relationships/oleObject" Target="../embeddings/oleObject80.bin"/><Relationship Id="rId10" Type="http://schemas.openxmlformats.org/officeDocument/2006/relationships/oleObject" Target="../embeddings/oleObject75.bin"/><Relationship Id="rId4" Type="http://schemas.openxmlformats.org/officeDocument/2006/relationships/oleObject" Target="../embeddings/oleObject69.bin"/><Relationship Id="rId9" Type="http://schemas.openxmlformats.org/officeDocument/2006/relationships/oleObject" Target="../embeddings/oleObject74.bin"/><Relationship Id="rId14" Type="http://schemas.openxmlformats.org/officeDocument/2006/relationships/oleObject" Target="../embeddings/oleObject79.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oleObject" Target="../embeddings/oleObject93.bin"/><Relationship Id="rId18" Type="http://schemas.openxmlformats.org/officeDocument/2006/relationships/oleObject" Target="../embeddings/oleObject98.bin"/><Relationship Id="rId3" Type="http://schemas.openxmlformats.org/officeDocument/2006/relationships/oleObject" Target="../embeddings/oleObject83.bin"/><Relationship Id="rId7" Type="http://schemas.openxmlformats.org/officeDocument/2006/relationships/oleObject" Target="../embeddings/oleObject87.bin"/><Relationship Id="rId12" Type="http://schemas.openxmlformats.org/officeDocument/2006/relationships/oleObject" Target="../embeddings/oleObject92.bin"/><Relationship Id="rId17" Type="http://schemas.openxmlformats.org/officeDocument/2006/relationships/oleObject" Target="../embeddings/oleObject97.bin"/><Relationship Id="rId2" Type="http://schemas.openxmlformats.org/officeDocument/2006/relationships/slideLayout" Target="../slideLayouts/slideLayout4.xml"/><Relationship Id="rId16" Type="http://schemas.openxmlformats.org/officeDocument/2006/relationships/oleObject" Target="../embeddings/oleObject96.bin"/><Relationship Id="rId1" Type="http://schemas.openxmlformats.org/officeDocument/2006/relationships/vmlDrawing" Target="../drawings/vmlDrawing7.vml"/><Relationship Id="rId6" Type="http://schemas.openxmlformats.org/officeDocument/2006/relationships/oleObject" Target="../embeddings/oleObject86.bin"/><Relationship Id="rId11" Type="http://schemas.openxmlformats.org/officeDocument/2006/relationships/oleObject" Target="../embeddings/oleObject91.bin"/><Relationship Id="rId5" Type="http://schemas.openxmlformats.org/officeDocument/2006/relationships/oleObject" Target="../embeddings/oleObject85.bin"/><Relationship Id="rId15" Type="http://schemas.openxmlformats.org/officeDocument/2006/relationships/oleObject" Target="../embeddings/oleObject95.bin"/><Relationship Id="rId10" Type="http://schemas.openxmlformats.org/officeDocument/2006/relationships/oleObject" Target="../embeddings/oleObject90.bin"/><Relationship Id="rId19" Type="http://schemas.openxmlformats.org/officeDocument/2006/relationships/oleObject" Target="../embeddings/oleObject99.bin"/><Relationship Id="rId4" Type="http://schemas.openxmlformats.org/officeDocument/2006/relationships/oleObject" Target="../embeddings/oleObject84.bin"/><Relationship Id="rId9" Type="http://schemas.openxmlformats.org/officeDocument/2006/relationships/oleObject" Target="../embeddings/oleObject89.bin"/><Relationship Id="rId14" Type="http://schemas.openxmlformats.org/officeDocument/2006/relationships/oleObject" Target="../embeddings/oleObject9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oleObject" Target="../embeddings/oleObject110.bin"/><Relationship Id="rId3" Type="http://schemas.openxmlformats.org/officeDocument/2006/relationships/oleObject" Target="../embeddings/oleObject100.bin"/><Relationship Id="rId7" Type="http://schemas.openxmlformats.org/officeDocument/2006/relationships/oleObject" Target="../embeddings/oleObject104.bin"/><Relationship Id="rId12" Type="http://schemas.openxmlformats.org/officeDocument/2006/relationships/oleObject" Target="../embeddings/oleObject109.bin"/><Relationship Id="rId17" Type="http://schemas.openxmlformats.org/officeDocument/2006/relationships/oleObject" Target="../embeddings/oleObject114.bin"/><Relationship Id="rId2" Type="http://schemas.openxmlformats.org/officeDocument/2006/relationships/slideLayout" Target="../slideLayouts/slideLayout4.xml"/><Relationship Id="rId16" Type="http://schemas.openxmlformats.org/officeDocument/2006/relationships/oleObject" Target="../embeddings/oleObject113.bin"/><Relationship Id="rId1" Type="http://schemas.openxmlformats.org/officeDocument/2006/relationships/vmlDrawing" Target="../drawings/vmlDrawing8.vml"/><Relationship Id="rId6" Type="http://schemas.openxmlformats.org/officeDocument/2006/relationships/oleObject" Target="../embeddings/oleObject103.bin"/><Relationship Id="rId11" Type="http://schemas.openxmlformats.org/officeDocument/2006/relationships/oleObject" Target="../embeddings/oleObject108.bin"/><Relationship Id="rId5" Type="http://schemas.openxmlformats.org/officeDocument/2006/relationships/oleObject" Target="../embeddings/oleObject102.bin"/><Relationship Id="rId15" Type="http://schemas.openxmlformats.org/officeDocument/2006/relationships/oleObject" Target="../embeddings/oleObject112.bin"/><Relationship Id="rId10" Type="http://schemas.openxmlformats.org/officeDocument/2006/relationships/oleObject" Target="../embeddings/oleObject107.bin"/><Relationship Id="rId4" Type="http://schemas.openxmlformats.org/officeDocument/2006/relationships/oleObject" Target="../embeddings/oleObject101.bin"/><Relationship Id="rId9" Type="http://schemas.openxmlformats.org/officeDocument/2006/relationships/oleObject" Target="../embeddings/oleObject106.bin"/><Relationship Id="rId14" Type="http://schemas.openxmlformats.org/officeDocument/2006/relationships/oleObject" Target="../embeddings/oleObject111.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5.bin"/><Relationship Id="rId7" Type="http://schemas.openxmlformats.org/officeDocument/2006/relationships/oleObject" Target="../embeddings/oleObject119.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18.bin"/><Relationship Id="rId5" Type="http://schemas.openxmlformats.org/officeDocument/2006/relationships/oleObject" Target="../embeddings/oleObject117.bin"/><Relationship Id="rId4" Type="http://schemas.openxmlformats.org/officeDocument/2006/relationships/oleObject" Target="../embeddings/oleObject11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oleObject" Target="../embeddings/oleObject121.bin"/></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oleObject" Target="../embeddings/oleObject132.bin"/><Relationship Id="rId3" Type="http://schemas.openxmlformats.org/officeDocument/2006/relationships/oleObject" Target="../embeddings/oleObject122.bin"/><Relationship Id="rId7" Type="http://schemas.openxmlformats.org/officeDocument/2006/relationships/oleObject" Target="../embeddings/oleObject126.bin"/><Relationship Id="rId12" Type="http://schemas.openxmlformats.org/officeDocument/2006/relationships/oleObject" Target="../embeddings/oleObject131.bin"/><Relationship Id="rId17" Type="http://schemas.openxmlformats.org/officeDocument/2006/relationships/oleObject" Target="../embeddings/oleObject136.bin"/><Relationship Id="rId2" Type="http://schemas.openxmlformats.org/officeDocument/2006/relationships/slideLayout" Target="../slideLayouts/slideLayout4.xml"/><Relationship Id="rId16" Type="http://schemas.openxmlformats.org/officeDocument/2006/relationships/oleObject" Target="../embeddings/oleObject135.bin"/><Relationship Id="rId1" Type="http://schemas.openxmlformats.org/officeDocument/2006/relationships/vmlDrawing" Target="../drawings/vmlDrawing11.vml"/><Relationship Id="rId6" Type="http://schemas.openxmlformats.org/officeDocument/2006/relationships/oleObject" Target="../embeddings/oleObject125.bin"/><Relationship Id="rId11" Type="http://schemas.openxmlformats.org/officeDocument/2006/relationships/oleObject" Target="../embeddings/oleObject130.bin"/><Relationship Id="rId5" Type="http://schemas.openxmlformats.org/officeDocument/2006/relationships/oleObject" Target="../embeddings/oleObject124.bin"/><Relationship Id="rId15" Type="http://schemas.openxmlformats.org/officeDocument/2006/relationships/oleObject" Target="../embeddings/oleObject134.bin"/><Relationship Id="rId10" Type="http://schemas.openxmlformats.org/officeDocument/2006/relationships/oleObject" Target="../embeddings/oleObject129.bin"/><Relationship Id="rId4" Type="http://schemas.openxmlformats.org/officeDocument/2006/relationships/oleObject" Target="../embeddings/oleObject123.bin"/><Relationship Id="rId9" Type="http://schemas.openxmlformats.org/officeDocument/2006/relationships/oleObject" Target="../embeddings/oleObject128.bin"/><Relationship Id="rId14" Type="http://schemas.openxmlformats.org/officeDocument/2006/relationships/oleObject" Target="../embeddings/oleObject13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140.bin"/><Relationship Id="rId5" Type="http://schemas.openxmlformats.org/officeDocument/2006/relationships/oleObject" Target="../embeddings/oleObject139.bin"/><Relationship Id="rId4" Type="http://schemas.openxmlformats.org/officeDocument/2006/relationships/oleObject" Target="../embeddings/oleObject13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144.bin"/><Relationship Id="rId5" Type="http://schemas.openxmlformats.org/officeDocument/2006/relationships/oleObject" Target="../embeddings/oleObject143.bin"/><Relationship Id="rId4" Type="http://schemas.openxmlformats.org/officeDocument/2006/relationships/oleObject" Target="../embeddings/oleObject14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oleObject" Target="../embeddings/oleObject145.bin"/><Relationship Id="rId7" Type="http://schemas.openxmlformats.org/officeDocument/2006/relationships/oleObject" Target="../embeddings/oleObject149.bin"/><Relationship Id="rId2" Type="http://schemas.openxmlformats.org/officeDocument/2006/relationships/slideLayout" Target="../slideLayouts/slideLayout4.xml"/><Relationship Id="rId1" Type="http://schemas.openxmlformats.org/officeDocument/2006/relationships/vmlDrawing" Target="../drawings/vmlDrawing14.vml"/><Relationship Id="rId6" Type="http://schemas.openxmlformats.org/officeDocument/2006/relationships/oleObject" Target="../embeddings/oleObject148.bin"/><Relationship Id="rId11" Type="http://schemas.openxmlformats.org/officeDocument/2006/relationships/oleObject" Target="../embeddings/oleObject153.bin"/><Relationship Id="rId5" Type="http://schemas.openxmlformats.org/officeDocument/2006/relationships/oleObject" Target="../embeddings/oleObject147.bin"/><Relationship Id="rId10" Type="http://schemas.openxmlformats.org/officeDocument/2006/relationships/oleObject" Target="../embeddings/oleObject152.bin"/><Relationship Id="rId4" Type="http://schemas.openxmlformats.org/officeDocument/2006/relationships/oleObject" Target="../embeddings/oleObject146.bin"/><Relationship Id="rId9" Type="http://schemas.openxmlformats.org/officeDocument/2006/relationships/oleObject" Target="../embeddings/oleObject15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59.bin"/><Relationship Id="rId3" Type="http://schemas.openxmlformats.org/officeDocument/2006/relationships/oleObject" Target="../embeddings/oleObject154.bin"/><Relationship Id="rId7" Type="http://schemas.openxmlformats.org/officeDocument/2006/relationships/oleObject" Target="../embeddings/oleObject158.bin"/><Relationship Id="rId2" Type="http://schemas.openxmlformats.org/officeDocument/2006/relationships/slideLayout" Target="../slideLayouts/slideLayout4.xml"/><Relationship Id="rId1" Type="http://schemas.openxmlformats.org/officeDocument/2006/relationships/vmlDrawing" Target="../drawings/vmlDrawing15.vml"/><Relationship Id="rId6" Type="http://schemas.openxmlformats.org/officeDocument/2006/relationships/oleObject" Target="../embeddings/oleObject157.bin"/><Relationship Id="rId5" Type="http://schemas.openxmlformats.org/officeDocument/2006/relationships/oleObject" Target="../embeddings/oleObject156.bin"/><Relationship Id="rId4" Type="http://schemas.openxmlformats.org/officeDocument/2006/relationships/oleObject" Target="../embeddings/oleObject155.bin"/><Relationship Id="rId9" Type="http://schemas.openxmlformats.org/officeDocument/2006/relationships/oleObject" Target="../embeddings/oleObject160.bin"/></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4.xml"/><Relationship Id="rId16" Type="http://schemas.openxmlformats.org/officeDocument/2006/relationships/oleObject" Target="../embeddings/oleObject14.bin"/><Relationship Id="rId20" Type="http://schemas.openxmlformats.org/officeDocument/2006/relationships/oleObject" Target="../embeddings/oleObject18.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19" Type="http://schemas.openxmlformats.org/officeDocument/2006/relationships/oleObject" Target="../embeddings/oleObject17.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oleObject" Target="../embeddings/oleObject16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16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oleObject" Target="../embeddings/oleObject29.bin"/><Relationship Id="rId18" Type="http://schemas.openxmlformats.org/officeDocument/2006/relationships/oleObject" Target="../embeddings/oleObject34.bin"/><Relationship Id="rId3" Type="http://schemas.openxmlformats.org/officeDocument/2006/relationships/oleObject" Target="../embeddings/oleObject19.bin"/><Relationship Id="rId7" Type="http://schemas.openxmlformats.org/officeDocument/2006/relationships/oleObject" Target="../embeddings/oleObject23.bin"/><Relationship Id="rId12" Type="http://schemas.openxmlformats.org/officeDocument/2006/relationships/oleObject" Target="../embeddings/oleObject28.bin"/><Relationship Id="rId17" Type="http://schemas.openxmlformats.org/officeDocument/2006/relationships/oleObject" Target="../embeddings/oleObject33.bin"/><Relationship Id="rId2" Type="http://schemas.openxmlformats.org/officeDocument/2006/relationships/slideLayout" Target="../slideLayouts/slideLayout4.xml"/><Relationship Id="rId16" Type="http://schemas.openxmlformats.org/officeDocument/2006/relationships/oleObject" Target="../embeddings/oleObject32.bin"/><Relationship Id="rId20" Type="http://schemas.openxmlformats.org/officeDocument/2006/relationships/oleObject" Target="../embeddings/oleObject36.bin"/><Relationship Id="rId1" Type="http://schemas.openxmlformats.org/officeDocument/2006/relationships/vmlDrawing" Target="../drawings/vmlDrawing2.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5" Type="http://schemas.openxmlformats.org/officeDocument/2006/relationships/oleObject" Target="../embeddings/oleObject31.bin"/><Relationship Id="rId10" Type="http://schemas.openxmlformats.org/officeDocument/2006/relationships/oleObject" Target="../embeddings/oleObject26.bin"/><Relationship Id="rId19" Type="http://schemas.openxmlformats.org/officeDocument/2006/relationships/oleObject" Target="../embeddings/oleObject35.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oleObject" Target="../embeddings/oleObject30.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oleObject" Target="../embeddings/oleObject166.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4.xml"/><Relationship Id="rId1" Type="http://schemas.openxmlformats.org/officeDocument/2006/relationships/vmlDrawing" Target="../drawings/vmlDrawing19.vml"/><Relationship Id="rId4" Type="http://schemas.openxmlformats.org/officeDocument/2006/relationships/oleObject" Target="../embeddings/oleObject16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17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oleObject" Target="../embeddings/oleObject47.bin"/><Relationship Id="rId3" Type="http://schemas.openxmlformats.org/officeDocument/2006/relationships/oleObject" Target="../embeddings/oleObject37.bin"/><Relationship Id="rId7" Type="http://schemas.openxmlformats.org/officeDocument/2006/relationships/oleObject" Target="../embeddings/oleObject41.bin"/><Relationship Id="rId12" Type="http://schemas.openxmlformats.org/officeDocument/2006/relationships/oleObject" Target="../embeddings/oleObject46.bin"/><Relationship Id="rId17" Type="http://schemas.openxmlformats.org/officeDocument/2006/relationships/oleObject" Target="../embeddings/oleObject51.bin"/><Relationship Id="rId2" Type="http://schemas.openxmlformats.org/officeDocument/2006/relationships/slideLayout" Target="../slideLayouts/slideLayout4.xml"/><Relationship Id="rId16" Type="http://schemas.openxmlformats.org/officeDocument/2006/relationships/oleObject" Target="../embeddings/oleObject50.bin"/><Relationship Id="rId1" Type="http://schemas.openxmlformats.org/officeDocument/2006/relationships/vmlDrawing" Target="../drawings/vmlDrawing3.vml"/><Relationship Id="rId6" Type="http://schemas.openxmlformats.org/officeDocument/2006/relationships/oleObject" Target="../embeddings/oleObject40.bin"/><Relationship Id="rId11" Type="http://schemas.openxmlformats.org/officeDocument/2006/relationships/oleObject" Target="../embeddings/oleObject45.bin"/><Relationship Id="rId5" Type="http://schemas.openxmlformats.org/officeDocument/2006/relationships/oleObject" Target="../embeddings/oleObject39.bin"/><Relationship Id="rId15" Type="http://schemas.openxmlformats.org/officeDocument/2006/relationships/oleObject" Target="../embeddings/oleObject49.bin"/><Relationship Id="rId10" Type="http://schemas.openxmlformats.org/officeDocument/2006/relationships/oleObject" Target="../embeddings/oleObject44.bin"/><Relationship Id="rId4" Type="http://schemas.openxmlformats.org/officeDocument/2006/relationships/oleObject" Target="../embeddings/oleObject38.bin"/><Relationship Id="rId9" Type="http://schemas.openxmlformats.org/officeDocument/2006/relationships/oleObject" Target="../embeddings/oleObject43.bin"/><Relationship Id="rId14" Type="http://schemas.openxmlformats.org/officeDocument/2006/relationships/oleObject" Target="../embeddings/oleObject48.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175.bin"/><Relationship Id="rId5" Type="http://schemas.openxmlformats.org/officeDocument/2006/relationships/oleObject" Target="../embeddings/oleObject174.bin"/><Relationship Id="rId4" Type="http://schemas.openxmlformats.org/officeDocument/2006/relationships/oleObject" Target="../embeddings/oleObject173.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oleObject" Target="../embeddings/oleObject177.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oleObject" Target="../embeddings/oleObject181.bin"/><Relationship Id="rId5" Type="http://schemas.openxmlformats.org/officeDocument/2006/relationships/oleObject" Target="../embeddings/oleObject180.bin"/><Relationship Id="rId4" Type="http://schemas.openxmlformats.org/officeDocument/2006/relationships/oleObject" Target="../embeddings/oleObject179.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183.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oleObject" Target="../embeddings/oleObject63.bin"/><Relationship Id="rId3" Type="http://schemas.openxmlformats.org/officeDocument/2006/relationships/oleObject" Target="../embeddings/oleObject53.bin"/><Relationship Id="rId7" Type="http://schemas.openxmlformats.org/officeDocument/2006/relationships/oleObject" Target="../embeddings/oleObject57.bin"/><Relationship Id="rId12" Type="http://schemas.openxmlformats.org/officeDocument/2006/relationships/oleObject" Target="../embeddings/oleObject62.bin"/><Relationship Id="rId17" Type="http://schemas.openxmlformats.org/officeDocument/2006/relationships/oleObject" Target="../embeddings/oleObject67.bin"/><Relationship Id="rId2" Type="http://schemas.openxmlformats.org/officeDocument/2006/relationships/slideLayout" Target="../slideLayouts/slideLayout4.xml"/><Relationship Id="rId16" Type="http://schemas.openxmlformats.org/officeDocument/2006/relationships/oleObject" Target="../embeddings/oleObject66.bin"/><Relationship Id="rId1" Type="http://schemas.openxmlformats.org/officeDocument/2006/relationships/vmlDrawing" Target="../drawings/vmlDrawing5.vml"/><Relationship Id="rId6" Type="http://schemas.openxmlformats.org/officeDocument/2006/relationships/oleObject" Target="../embeddings/oleObject56.bin"/><Relationship Id="rId11" Type="http://schemas.openxmlformats.org/officeDocument/2006/relationships/oleObject" Target="../embeddings/oleObject61.bin"/><Relationship Id="rId5" Type="http://schemas.openxmlformats.org/officeDocument/2006/relationships/oleObject" Target="../embeddings/oleObject55.bin"/><Relationship Id="rId15" Type="http://schemas.openxmlformats.org/officeDocument/2006/relationships/oleObject" Target="../embeddings/oleObject65.bin"/><Relationship Id="rId10" Type="http://schemas.openxmlformats.org/officeDocument/2006/relationships/oleObject" Target="../embeddings/oleObject60.bin"/><Relationship Id="rId4" Type="http://schemas.openxmlformats.org/officeDocument/2006/relationships/oleObject" Target="../embeddings/oleObject54.bin"/><Relationship Id="rId9" Type="http://schemas.openxmlformats.org/officeDocument/2006/relationships/oleObject" Target="../embeddings/oleObject59.bin"/><Relationship Id="rId14" Type="http://schemas.openxmlformats.org/officeDocument/2006/relationships/oleObject" Target="../embeddings/oleObject6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2"/>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7" name="投影片編號版面配置區 3"/>
          <p:cNvSpPr>
            <a:spLocks noGrp="1"/>
          </p:cNvSpPr>
          <p:nvPr>
            <p:ph type="sldNum" sz="quarter" idx="12"/>
          </p:nvPr>
        </p:nvSpPr>
        <p:spPr/>
        <p:txBody>
          <a:bodyPr/>
          <a:lstStyle/>
          <a:p>
            <a:r>
              <a:rPr lang="en-US" altLang="zh-TW"/>
              <a:t>1-</a:t>
            </a:r>
            <a:fld id="{7CA57C52-428B-40AF-BC25-E21FFB1D52C7}" type="slidenum">
              <a:rPr lang="en-US" altLang="zh-TW"/>
              <a:pPr/>
              <a:t>1</a:t>
            </a:fld>
            <a:endParaRPr lang="en-US" altLang="zh-TW"/>
          </a:p>
        </p:txBody>
      </p:sp>
      <p:sp>
        <p:nvSpPr>
          <p:cNvPr id="63491" name="Rectangle 1027"/>
          <p:cNvSpPr>
            <a:spLocks noChangeArrowheads="1"/>
          </p:cNvSpPr>
          <p:nvPr/>
        </p:nvSpPr>
        <p:spPr bwMode="auto">
          <a:xfrm>
            <a:off x="382588" y="493713"/>
            <a:ext cx="5764212" cy="1724025"/>
          </a:xfrm>
          <a:prstGeom prst="rect">
            <a:avLst/>
          </a:prstGeom>
          <a:noFill/>
          <a:ln w="9525">
            <a:noFill/>
            <a:miter lim="800000"/>
            <a:headEnd/>
            <a:tailEnd/>
          </a:ln>
          <a:effectLst/>
        </p:spPr>
        <p:txBody>
          <a:bodyPr anchor="ctr"/>
          <a:lstStyle/>
          <a:p>
            <a:r>
              <a:rPr lang="en-US" altLang="zh-TW" sz="4000">
                <a:solidFill>
                  <a:schemeClr val="accent2"/>
                </a:solidFill>
                <a:latin typeface="Comic Sans MS" pitchFamily="66" charset="0"/>
                <a:ea typeface="新細明體" charset="-120"/>
              </a:rPr>
              <a:t>Chapter 1</a:t>
            </a:r>
            <a:br>
              <a:rPr lang="en-US" altLang="zh-TW" sz="4000">
                <a:solidFill>
                  <a:schemeClr val="accent2"/>
                </a:solidFill>
                <a:latin typeface="Comic Sans MS" pitchFamily="66" charset="0"/>
                <a:ea typeface="新細明體" charset="-120"/>
              </a:rPr>
            </a:br>
            <a:r>
              <a:rPr lang="en-US" altLang="zh-TW" sz="3600">
                <a:solidFill>
                  <a:schemeClr val="accent2"/>
                </a:solidFill>
                <a:latin typeface="Comic Sans MS" pitchFamily="66" charset="0"/>
                <a:ea typeface="新細明體" charset="-120"/>
              </a:rPr>
              <a:t>Computer Networks</a:t>
            </a:r>
            <a:br>
              <a:rPr lang="en-US" altLang="zh-TW" sz="3600">
                <a:solidFill>
                  <a:schemeClr val="accent2"/>
                </a:solidFill>
                <a:latin typeface="Comic Sans MS" pitchFamily="66" charset="0"/>
                <a:ea typeface="新細明體" charset="-120"/>
              </a:rPr>
            </a:br>
            <a:r>
              <a:rPr lang="en-US" altLang="zh-TW" sz="3600">
                <a:solidFill>
                  <a:schemeClr val="accent2"/>
                </a:solidFill>
                <a:latin typeface="Comic Sans MS" pitchFamily="66" charset="0"/>
                <a:ea typeface="新細明體" charset="-120"/>
              </a:rPr>
              <a:t>and the Internet</a:t>
            </a:r>
          </a:p>
        </p:txBody>
      </p:sp>
      <p:sp>
        <p:nvSpPr>
          <p:cNvPr id="63492" name="Rectangle 1028"/>
          <p:cNvSpPr>
            <a:spLocks noChangeArrowheads="1"/>
          </p:cNvSpPr>
          <p:nvPr/>
        </p:nvSpPr>
        <p:spPr bwMode="auto">
          <a:xfrm>
            <a:off x="6229350" y="3486150"/>
            <a:ext cx="2730500" cy="2860675"/>
          </a:xfrm>
          <a:prstGeom prst="rect">
            <a:avLst/>
          </a:prstGeom>
          <a:noFill/>
          <a:ln w="9525">
            <a:noFill/>
            <a:miter lim="800000"/>
            <a:headEnd/>
            <a:tailEnd/>
          </a:ln>
          <a:effectLst/>
        </p:spPr>
        <p:txBody>
          <a:bodyPr anchor="ctr"/>
          <a:lstStyle/>
          <a:p>
            <a:r>
              <a:rPr lang="en-US" altLang="zh-TW" sz="1800" i="1">
                <a:solidFill>
                  <a:schemeClr val="accent2"/>
                </a:solidFill>
                <a:latin typeface="Comic Sans MS" pitchFamily="66" charset="0"/>
                <a:ea typeface="新細明體" charset="-120"/>
              </a:rPr>
              <a:t>Computer Networking: A Top Down Approach Featuring the Internet</a:t>
            </a:r>
            <a:r>
              <a:rPr lang="en-US" altLang="zh-TW" sz="1800">
                <a:solidFill>
                  <a:schemeClr val="accent2"/>
                </a:solidFill>
                <a:latin typeface="Comic Sans MS" pitchFamily="66" charset="0"/>
                <a:ea typeface="新細明體" charset="-120"/>
              </a:rPr>
              <a:t>, </a:t>
            </a:r>
            <a:br>
              <a:rPr lang="en-US" altLang="zh-TW" sz="1800">
                <a:solidFill>
                  <a:schemeClr val="accent2"/>
                </a:solidFill>
                <a:latin typeface="Comic Sans MS" pitchFamily="66" charset="0"/>
                <a:ea typeface="新細明體" charset="-120"/>
              </a:rPr>
            </a:br>
            <a:r>
              <a:rPr lang="en-US" altLang="zh-TW" sz="1800">
                <a:solidFill>
                  <a:schemeClr val="accent2"/>
                </a:solidFill>
                <a:latin typeface="Comic Sans MS" pitchFamily="66" charset="0"/>
                <a:ea typeface="新細明體" charset="-120"/>
              </a:rPr>
              <a:t>3</a:t>
            </a:r>
            <a:r>
              <a:rPr lang="en-US" altLang="zh-TW" sz="1800" baseline="30000">
                <a:solidFill>
                  <a:schemeClr val="accent2"/>
                </a:solidFill>
                <a:latin typeface="Comic Sans MS" pitchFamily="66" charset="0"/>
                <a:ea typeface="新細明體" charset="-120"/>
              </a:rPr>
              <a:t>rd</a:t>
            </a:r>
            <a:r>
              <a:rPr lang="en-US" altLang="zh-TW" sz="1800">
                <a:solidFill>
                  <a:schemeClr val="accent2"/>
                </a:solidFill>
                <a:latin typeface="Comic Sans MS" pitchFamily="66" charset="0"/>
                <a:ea typeface="新細明體" charset="-120"/>
              </a:rPr>
              <a:t> edition. </a:t>
            </a:r>
            <a:br>
              <a:rPr lang="en-US" altLang="zh-TW" sz="1800">
                <a:solidFill>
                  <a:schemeClr val="accent2"/>
                </a:solidFill>
                <a:latin typeface="Comic Sans MS" pitchFamily="66" charset="0"/>
                <a:ea typeface="新細明體" charset="-120"/>
              </a:rPr>
            </a:br>
            <a:r>
              <a:rPr lang="en-US" altLang="zh-TW" sz="1800">
                <a:solidFill>
                  <a:schemeClr val="accent2"/>
                </a:solidFill>
                <a:latin typeface="Comic Sans MS" pitchFamily="66" charset="0"/>
                <a:ea typeface="新細明體" charset="-120"/>
              </a:rPr>
              <a:t>Jim Kurose, Keith Ross</a:t>
            </a:r>
            <a:br>
              <a:rPr lang="en-US" altLang="zh-TW" sz="1800">
                <a:solidFill>
                  <a:schemeClr val="accent2"/>
                </a:solidFill>
                <a:latin typeface="Comic Sans MS" pitchFamily="66" charset="0"/>
                <a:ea typeface="新細明體" charset="-120"/>
              </a:rPr>
            </a:br>
            <a:r>
              <a:rPr lang="en-US" altLang="zh-TW" sz="1800">
                <a:solidFill>
                  <a:schemeClr val="accent2"/>
                </a:solidFill>
                <a:latin typeface="Comic Sans MS" pitchFamily="66" charset="0"/>
                <a:ea typeface="新細明體" charset="-120"/>
              </a:rPr>
              <a:t>Addison-Wesley, July 2004. </a:t>
            </a:r>
            <a:br>
              <a:rPr lang="en-US" altLang="zh-TW" sz="1800">
                <a:solidFill>
                  <a:schemeClr val="accent2"/>
                </a:solidFill>
                <a:latin typeface="Comic Sans MS" pitchFamily="66" charset="0"/>
                <a:ea typeface="新細明體" charset="-120"/>
              </a:rPr>
            </a:br>
            <a:endParaRPr lang="en-US" altLang="zh-TW" sz="1800">
              <a:solidFill>
                <a:schemeClr val="accent2"/>
              </a:solidFill>
              <a:latin typeface="Comic Sans MS" pitchFamily="66" charset="0"/>
              <a:ea typeface="新細明體" charset="-120"/>
            </a:endParaRPr>
          </a:p>
        </p:txBody>
      </p:sp>
      <p:sp>
        <p:nvSpPr>
          <p:cNvPr id="63493" name="Text Box 1029"/>
          <p:cNvSpPr txBox="1">
            <a:spLocks noChangeArrowheads="1"/>
          </p:cNvSpPr>
          <p:nvPr/>
        </p:nvSpPr>
        <p:spPr bwMode="auto">
          <a:xfrm>
            <a:off x="393700" y="3392488"/>
            <a:ext cx="5378450" cy="3135312"/>
          </a:xfrm>
          <a:prstGeom prst="rect">
            <a:avLst/>
          </a:prstGeom>
          <a:noFill/>
          <a:ln w="9525">
            <a:noFill/>
            <a:miter lim="800000"/>
            <a:headEnd/>
            <a:tailEnd/>
          </a:ln>
          <a:effectLst/>
        </p:spPr>
        <p:txBody>
          <a:bodyPr>
            <a:spAutoFit/>
          </a:bodyPr>
          <a:lstStyle/>
          <a:p>
            <a:r>
              <a:rPr lang="en-US" altLang="zh-TW" sz="2000">
                <a:latin typeface="Arial" charset="0"/>
                <a:ea typeface="新細明體" charset="-120"/>
              </a:rPr>
              <a:t>A note on the use of these ppt slides:</a:t>
            </a:r>
          </a:p>
          <a:p>
            <a:r>
              <a:rPr lang="en-US" altLang="zh-TW" sz="1200">
                <a:latin typeface="Arial" charset="0"/>
                <a:ea typeface="新細明體" charset="-120"/>
              </a:rPr>
              <a:t>We’re making these slides freely available to all (faculty, students, readers). They’re in powerpoint form so you can add, modify, and delete slides  (including this one) and slide content to suit your needs. They obviously represent a </a:t>
            </a:r>
            <a:r>
              <a:rPr lang="en-US" altLang="zh-TW" sz="1200" i="1">
                <a:latin typeface="Arial" charset="0"/>
                <a:ea typeface="新細明體" charset="-120"/>
              </a:rPr>
              <a:t>lot</a:t>
            </a:r>
            <a:r>
              <a:rPr lang="en-US" altLang="zh-TW" sz="1200">
                <a:latin typeface="Arial" charset="0"/>
                <a:ea typeface="新細明體" charset="-120"/>
              </a:rPr>
              <a:t> of work on our part. In return for use, we only ask the following:</a:t>
            </a:r>
          </a:p>
          <a:p>
            <a:pPr>
              <a:buClr>
                <a:schemeClr val="accent2"/>
              </a:buClr>
              <a:buFont typeface="Wingdings" pitchFamily="2" charset="2"/>
              <a:buChar char="q"/>
            </a:pPr>
            <a:r>
              <a:rPr lang="en-US" altLang="zh-TW" sz="1200">
                <a:latin typeface="Arial" charset="0"/>
                <a:ea typeface="新細明體" charset="-120"/>
              </a:rPr>
              <a:t> If you use these slides (e.g., in a class) in substantially unaltered form, that you mention their source (after all, we’d like people to use our book!)</a:t>
            </a:r>
          </a:p>
          <a:p>
            <a:pPr>
              <a:buClr>
                <a:schemeClr val="accent2"/>
              </a:buClr>
              <a:buFont typeface="Wingdings" pitchFamily="2" charset="2"/>
              <a:buChar char="q"/>
            </a:pPr>
            <a:r>
              <a:rPr lang="en-US" altLang="zh-TW" sz="1200">
                <a:latin typeface="Arial" charset="0"/>
                <a:ea typeface="新細明體" charset="-120"/>
              </a:rPr>
              <a:t> If you post any slides in substantially unaltered form on a www site, that you note that they are adapted from (or perhaps identical to) our slides, and note our copyright of this material.</a:t>
            </a:r>
          </a:p>
          <a:p>
            <a:pPr>
              <a:buClr>
                <a:schemeClr val="accent2"/>
              </a:buClr>
              <a:buFont typeface="Wingdings" pitchFamily="2" charset="2"/>
              <a:buChar char="q"/>
            </a:pPr>
            <a:endParaRPr lang="en-US" altLang="zh-TW" sz="1200">
              <a:latin typeface="Arial" charset="0"/>
              <a:ea typeface="新細明體" charset="-120"/>
            </a:endParaRPr>
          </a:p>
          <a:p>
            <a:pPr>
              <a:buClr>
                <a:schemeClr val="accent2"/>
              </a:buClr>
              <a:buFont typeface="Wingdings" pitchFamily="2" charset="2"/>
              <a:buNone/>
            </a:pPr>
            <a:r>
              <a:rPr lang="en-US" altLang="zh-TW" sz="1200">
                <a:latin typeface="Arial" charset="0"/>
                <a:ea typeface="新細明體" charset="-120"/>
              </a:rPr>
              <a:t>Thanks and enjoy!  JFK/KWR</a:t>
            </a:r>
          </a:p>
          <a:p>
            <a:endParaRPr lang="en-US" altLang="zh-TW" sz="1200">
              <a:latin typeface="Arial" charset="0"/>
              <a:ea typeface="新細明體" charset="-120"/>
            </a:endParaRPr>
          </a:p>
          <a:p>
            <a:r>
              <a:rPr lang="en-US" altLang="zh-TW" sz="1200">
                <a:latin typeface="Arial" charset="0"/>
                <a:ea typeface="新細明體" charset="-120"/>
              </a:rPr>
              <a:t>All material copyright 1996-2004</a:t>
            </a:r>
          </a:p>
          <a:p>
            <a:r>
              <a:rPr lang="en-US" altLang="zh-TW" sz="1200">
                <a:latin typeface="Arial" charset="0"/>
                <a:ea typeface="新細明體" charset="-120"/>
              </a:rPr>
              <a:t>J.F Kurose and K.W. Ross, All Rights Reserved</a:t>
            </a:r>
          </a:p>
        </p:txBody>
      </p:sp>
      <p:pic>
        <p:nvPicPr>
          <p:cNvPr id="63494" name="Picture 1030" descr="Picture1"/>
          <p:cNvPicPr>
            <a:picLocks noChangeAspect="1" noChangeArrowheads="1"/>
          </p:cNvPicPr>
          <p:nvPr/>
        </p:nvPicPr>
        <p:blipFill>
          <a:blip r:embed="rId2" cstate="print"/>
          <a:srcRect/>
          <a:stretch>
            <a:fillRect/>
          </a:stretch>
        </p:blipFill>
        <p:spPr bwMode="auto">
          <a:xfrm>
            <a:off x="6229350" y="493713"/>
            <a:ext cx="2468563" cy="31702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FD1E95C8-A0A4-4CF5-8B9F-5935442C3780}" type="slidenum">
              <a:rPr lang="en-US" altLang="zh-TW"/>
              <a:pPr/>
              <a:t>10</a:t>
            </a:fld>
            <a:endParaRPr lang="en-US" altLang="zh-TW"/>
          </a:p>
        </p:txBody>
      </p:sp>
      <p:sp>
        <p:nvSpPr>
          <p:cNvPr id="64514" name="Rectangle 2050"/>
          <p:cNvSpPr>
            <a:spLocks noGrp="1" noChangeArrowheads="1"/>
          </p:cNvSpPr>
          <p:nvPr>
            <p:ph type="title"/>
          </p:nvPr>
        </p:nvSpPr>
        <p:spPr/>
        <p:txBody>
          <a:bodyPr/>
          <a:lstStyle/>
          <a:p>
            <a:r>
              <a:rPr lang="en-US" altLang="zh-TW">
                <a:ea typeface="新細明體" charset="-120"/>
              </a:rPr>
              <a:t>Chapter 1: roadmap</a:t>
            </a:r>
          </a:p>
        </p:txBody>
      </p:sp>
      <p:sp>
        <p:nvSpPr>
          <p:cNvPr id="64515" name="Rectangle 2051"/>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 </a:t>
            </a:r>
            <a:r>
              <a:rPr lang="en-US" altLang="zh-TW" sz="2800">
                <a:ea typeface="新細明體" charset="-120"/>
              </a:rPr>
              <a:t>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rgbClr val="FF0000"/>
                </a:solidFill>
                <a:ea typeface="新細明體" charset="-120"/>
              </a:rPr>
              <a:t>1.2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Internet structure and ISPs</a:t>
            </a:r>
            <a:r>
              <a:rPr lang="en-US" altLang="zh-TW" sz="2800">
                <a:solidFill>
                  <a:schemeClr val="accent2"/>
                </a:solidFill>
                <a:ea typeface="新細明體" charset="-120"/>
              </a:rPr>
              <a:t> </a:t>
            </a:r>
          </a:p>
          <a:p>
            <a:pPr lvl="1">
              <a:buFont typeface="ZapfDingbats" pitchFamily="82" charset="2"/>
              <a:buNone/>
            </a:pPr>
            <a:r>
              <a:rPr lang="en-US" altLang="zh-TW" sz="2800">
                <a:solidFill>
                  <a:schemeClr val="accent2"/>
                </a:solidFill>
                <a:ea typeface="新細明體" charset="-120"/>
              </a:rPr>
              <a:t>1.6</a:t>
            </a:r>
            <a:r>
              <a:rPr lang="en-US" altLang="zh-TW" sz="2800">
                <a:ea typeface="新細明體" charset="-120"/>
              </a:rPr>
              <a:t> 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29" name="投影片編號版面配置區 6"/>
          <p:cNvSpPr>
            <a:spLocks noGrp="1"/>
          </p:cNvSpPr>
          <p:nvPr>
            <p:ph type="sldNum" sz="quarter" idx="12"/>
          </p:nvPr>
        </p:nvSpPr>
        <p:spPr/>
        <p:txBody>
          <a:bodyPr/>
          <a:lstStyle/>
          <a:p>
            <a:r>
              <a:rPr lang="en-US" altLang="zh-TW"/>
              <a:t>1-</a:t>
            </a:r>
            <a:fld id="{F563EDF7-120F-455A-A8E0-B09F6734BD50}" type="slidenum">
              <a:rPr lang="en-US" altLang="zh-TW"/>
              <a:pPr/>
              <a:t>11</a:t>
            </a:fld>
            <a:endParaRPr lang="en-US" altLang="zh-TW"/>
          </a:p>
        </p:txBody>
      </p:sp>
      <p:sp>
        <p:nvSpPr>
          <p:cNvPr id="10242" name="Rectangle 2"/>
          <p:cNvSpPr>
            <a:spLocks noGrp="1" noChangeArrowheads="1"/>
          </p:cNvSpPr>
          <p:nvPr>
            <p:ph type="title"/>
          </p:nvPr>
        </p:nvSpPr>
        <p:spPr/>
        <p:txBody>
          <a:bodyPr/>
          <a:lstStyle/>
          <a:p>
            <a:r>
              <a:rPr lang="en-US" altLang="zh-TW">
                <a:ea typeface="新細明體" charset="-120"/>
              </a:rPr>
              <a:t>The network edge:</a:t>
            </a:r>
          </a:p>
        </p:txBody>
      </p:sp>
      <p:sp>
        <p:nvSpPr>
          <p:cNvPr id="10243" name="Rectangle 3"/>
          <p:cNvSpPr>
            <a:spLocks noGrp="1" noChangeArrowheads="1"/>
          </p:cNvSpPr>
          <p:nvPr>
            <p:ph type="body" sz="half" idx="1"/>
          </p:nvPr>
        </p:nvSpPr>
        <p:spPr>
          <a:xfrm>
            <a:off x="304800" y="1371600"/>
            <a:ext cx="4495800" cy="5029200"/>
          </a:xfrm>
        </p:spPr>
        <p:txBody>
          <a:bodyPr/>
          <a:lstStyle/>
          <a:p>
            <a:r>
              <a:rPr lang="en-US" altLang="zh-TW">
                <a:solidFill>
                  <a:srgbClr val="FF0000"/>
                </a:solidFill>
                <a:ea typeface="新細明體" charset="-120"/>
              </a:rPr>
              <a:t>end systems (hosts):</a:t>
            </a:r>
            <a:endParaRPr lang="en-US" altLang="zh-TW" sz="2400">
              <a:ea typeface="新細明體" charset="-120"/>
            </a:endParaRPr>
          </a:p>
          <a:p>
            <a:pPr lvl="1"/>
            <a:r>
              <a:rPr lang="en-US" altLang="zh-TW" sz="2000">
                <a:ea typeface="新細明體" charset="-120"/>
              </a:rPr>
              <a:t>run application programs</a:t>
            </a:r>
          </a:p>
          <a:p>
            <a:pPr lvl="1"/>
            <a:r>
              <a:rPr lang="en-US" altLang="zh-TW" sz="2000">
                <a:ea typeface="新細明體" charset="-120"/>
              </a:rPr>
              <a:t>e.g. Web, email</a:t>
            </a:r>
          </a:p>
          <a:p>
            <a:pPr lvl="1"/>
            <a:r>
              <a:rPr lang="en-US" altLang="zh-TW" sz="2000">
                <a:ea typeface="新細明體" charset="-120"/>
              </a:rPr>
              <a:t>at “edge of network”</a:t>
            </a:r>
          </a:p>
          <a:p>
            <a:r>
              <a:rPr lang="en-US" altLang="zh-TW">
                <a:solidFill>
                  <a:srgbClr val="FF0000"/>
                </a:solidFill>
                <a:ea typeface="新細明體" charset="-120"/>
              </a:rPr>
              <a:t>client/server model</a:t>
            </a:r>
            <a:endParaRPr lang="en-US" altLang="zh-TW" sz="2400">
              <a:ea typeface="新細明體" charset="-120"/>
            </a:endParaRPr>
          </a:p>
          <a:p>
            <a:pPr lvl="1"/>
            <a:r>
              <a:rPr lang="en-US" altLang="zh-TW" sz="2000">
                <a:ea typeface="新細明體" charset="-120"/>
              </a:rPr>
              <a:t>client host requests, receives service from always-on server</a:t>
            </a:r>
          </a:p>
          <a:p>
            <a:pPr lvl="1"/>
            <a:r>
              <a:rPr lang="en-US" altLang="zh-TW" sz="2000">
                <a:ea typeface="新細明體" charset="-120"/>
              </a:rPr>
              <a:t>e.g. Web browser/server; email client/server</a:t>
            </a:r>
          </a:p>
          <a:p>
            <a:r>
              <a:rPr lang="en-US" altLang="zh-TW">
                <a:solidFill>
                  <a:srgbClr val="FF0000"/>
                </a:solidFill>
                <a:ea typeface="新細明體" charset="-120"/>
              </a:rPr>
              <a:t>peer-peer model:</a:t>
            </a:r>
            <a:endParaRPr lang="en-US" altLang="zh-TW" sz="2400">
              <a:ea typeface="新細明體" charset="-120"/>
            </a:endParaRPr>
          </a:p>
          <a:p>
            <a:pPr lvl="1"/>
            <a:r>
              <a:rPr lang="en-US" altLang="zh-TW" sz="2000">
                <a:ea typeface="新細明體" charset="-120"/>
              </a:rPr>
              <a:t> minimal (or no) use of dedicated servers</a:t>
            </a:r>
          </a:p>
          <a:p>
            <a:pPr lvl="1"/>
            <a:r>
              <a:rPr lang="en-US" altLang="zh-TW" sz="2000">
                <a:ea typeface="新細明體" charset="-120"/>
              </a:rPr>
              <a:t>e.g. Gnutella, KaZaA</a:t>
            </a:r>
          </a:p>
        </p:txBody>
      </p:sp>
      <p:sp>
        <p:nvSpPr>
          <p:cNvPr id="10252" name="Freeform 12"/>
          <p:cNvSpPr>
            <a:spLocks/>
          </p:cNvSpPr>
          <p:nvPr/>
        </p:nvSpPr>
        <p:spPr bwMode="auto">
          <a:xfrm>
            <a:off x="6769100" y="2200275"/>
            <a:ext cx="1798638" cy="167481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zh-TW" altLang="en-US"/>
          </a:p>
        </p:txBody>
      </p:sp>
      <p:sp>
        <p:nvSpPr>
          <p:cNvPr id="10253" name="Freeform 13"/>
          <p:cNvSpPr>
            <a:spLocks/>
          </p:cNvSpPr>
          <p:nvPr/>
        </p:nvSpPr>
        <p:spPr bwMode="auto">
          <a:xfrm>
            <a:off x="4889500" y="2057400"/>
            <a:ext cx="1866900" cy="15890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sp>
        <p:nvSpPr>
          <p:cNvPr id="10254" name="Freeform 14"/>
          <p:cNvSpPr>
            <a:spLocks/>
          </p:cNvSpPr>
          <p:nvPr/>
        </p:nvSpPr>
        <p:spPr bwMode="auto">
          <a:xfrm>
            <a:off x="5257800" y="3508375"/>
            <a:ext cx="2974975" cy="221932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zh-TW" altLang="en-US"/>
          </a:p>
        </p:txBody>
      </p:sp>
      <p:grpSp>
        <p:nvGrpSpPr>
          <p:cNvPr id="10473" name="Group 233"/>
          <p:cNvGrpSpPr>
            <a:grpSpLocks/>
          </p:cNvGrpSpPr>
          <p:nvPr/>
        </p:nvGrpSpPr>
        <p:grpSpPr bwMode="auto">
          <a:xfrm>
            <a:off x="4316413" y="1785938"/>
            <a:ext cx="1100137" cy="874712"/>
            <a:chOff x="3541" y="495"/>
            <a:chExt cx="693" cy="551"/>
          </a:xfrm>
        </p:grpSpPr>
        <p:sp>
          <p:nvSpPr>
            <p:cNvPr id="10472" name="Freeform 232"/>
            <p:cNvSpPr>
              <a:spLocks/>
            </p:cNvSpPr>
            <p:nvPr/>
          </p:nvSpPr>
          <p:spPr bwMode="auto">
            <a:xfrm>
              <a:off x="3541" y="495"/>
              <a:ext cx="693" cy="551"/>
            </a:xfrm>
            <a:custGeom>
              <a:avLst/>
              <a:gdLst/>
              <a:ahLst/>
              <a:cxnLst>
                <a:cxn ang="0">
                  <a:pos x="77" y="63"/>
                </a:cxn>
                <a:cxn ang="0">
                  <a:pos x="35" y="255"/>
                </a:cxn>
                <a:cxn ang="0">
                  <a:pos x="35" y="447"/>
                </a:cxn>
                <a:cxn ang="0">
                  <a:pos x="245" y="513"/>
                </a:cxn>
                <a:cxn ang="0">
                  <a:pos x="431" y="543"/>
                </a:cxn>
                <a:cxn ang="0">
                  <a:pos x="647" y="465"/>
                </a:cxn>
                <a:cxn ang="0">
                  <a:pos x="689" y="303"/>
                </a:cxn>
                <a:cxn ang="0">
                  <a:pos x="671" y="105"/>
                </a:cxn>
                <a:cxn ang="0">
                  <a:pos x="617" y="39"/>
                </a:cxn>
                <a:cxn ang="0">
                  <a:pos x="311" y="3"/>
                </a:cxn>
                <a:cxn ang="0">
                  <a:pos x="77" y="63"/>
                </a:cxn>
              </a:cxnLst>
              <a:rect l="0" t="0" r="r" b="b"/>
              <a:pathLst>
                <a:path w="693" h="551">
                  <a:moveTo>
                    <a:pt x="77" y="63"/>
                  </a:moveTo>
                  <a:cubicBezTo>
                    <a:pt x="31" y="105"/>
                    <a:pt x="42" y="191"/>
                    <a:pt x="35" y="255"/>
                  </a:cubicBezTo>
                  <a:cubicBezTo>
                    <a:pt x="28" y="319"/>
                    <a:pt x="0" y="404"/>
                    <a:pt x="35" y="447"/>
                  </a:cubicBezTo>
                  <a:cubicBezTo>
                    <a:pt x="70" y="490"/>
                    <a:pt x="179" y="497"/>
                    <a:pt x="245" y="513"/>
                  </a:cubicBezTo>
                  <a:cubicBezTo>
                    <a:pt x="311" y="529"/>
                    <a:pt x="364" y="551"/>
                    <a:pt x="431" y="543"/>
                  </a:cubicBezTo>
                  <a:cubicBezTo>
                    <a:pt x="498" y="535"/>
                    <a:pt x="604" y="505"/>
                    <a:pt x="647" y="465"/>
                  </a:cubicBezTo>
                  <a:cubicBezTo>
                    <a:pt x="690" y="425"/>
                    <a:pt x="685" y="363"/>
                    <a:pt x="689" y="303"/>
                  </a:cubicBezTo>
                  <a:cubicBezTo>
                    <a:pt x="693" y="243"/>
                    <a:pt x="683" y="149"/>
                    <a:pt x="671" y="105"/>
                  </a:cubicBezTo>
                  <a:cubicBezTo>
                    <a:pt x="659" y="61"/>
                    <a:pt x="677" y="56"/>
                    <a:pt x="617" y="39"/>
                  </a:cubicBezTo>
                  <a:cubicBezTo>
                    <a:pt x="557" y="22"/>
                    <a:pt x="401" y="0"/>
                    <a:pt x="311" y="3"/>
                  </a:cubicBezTo>
                  <a:cubicBezTo>
                    <a:pt x="221" y="6"/>
                    <a:pt x="123" y="21"/>
                    <a:pt x="77" y="63"/>
                  </a:cubicBezTo>
                  <a:close/>
                </a:path>
              </a:pathLst>
            </a:custGeom>
            <a:solidFill>
              <a:srgbClr val="FF0000"/>
            </a:solidFill>
            <a:ln w="9525">
              <a:noFill/>
              <a:round/>
              <a:headEnd/>
              <a:tailEnd/>
            </a:ln>
            <a:effectLst/>
          </p:spPr>
          <p:txBody>
            <a:bodyPr wrap="none" anchor="ctr"/>
            <a:lstStyle/>
            <a:p>
              <a:endParaRPr lang="zh-TW" altLang="en-US"/>
            </a:p>
          </p:txBody>
        </p:sp>
        <p:graphicFrame>
          <p:nvGraphicFramePr>
            <p:cNvPr id="102414" name="Object 2062"/>
            <p:cNvGraphicFramePr>
              <a:graphicFrameLocks noChangeAspect="1"/>
            </p:cNvGraphicFramePr>
            <p:nvPr/>
          </p:nvGraphicFramePr>
          <p:xfrm>
            <a:off x="3592" y="544"/>
            <a:ext cx="586" cy="450"/>
          </p:xfrm>
          <a:graphic>
            <a:graphicData uri="http://schemas.openxmlformats.org/presentationml/2006/ole">
              <p:oleObj spid="_x0000_s102414" name="Clip" r:id="rId3" imgW="1305000" imgH="1085760" progId="MS_ClipArt_Gallery.2">
                <p:embed/>
              </p:oleObj>
            </a:graphicData>
          </a:graphic>
        </p:graphicFrame>
      </p:grpSp>
      <p:graphicFrame>
        <p:nvGraphicFramePr>
          <p:cNvPr id="102400" name="Object 2048"/>
          <p:cNvGraphicFramePr>
            <a:graphicFrameLocks noChangeAspect="1"/>
          </p:cNvGraphicFramePr>
          <p:nvPr/>
        </p:nvGraphicFramePr>
        <p:xfrm>
          <a:off x="5461000" y="2311400"/>
          <a:ext cx="279400" cy="184150"/>
        </p:xfrm>
        <a:graphic>
          <a:graphicData uri="http://schemas.openxmlformats.org/presentationml/2006/ole">
            <p:oleObj spid="_x0000_s102400" name="Clip" r:id="rId4" imgW="676440" imgH="485640" progId="MS_ClipArt_Gallery.2">
              <p:embed/>
            </p:oleObj>
          </a:graphicData>
        </a:graphic>
      </p:graphicFrame>
      <p:sp>
        <p:nvSpPr>
          <p:cNvPr id="10258" name="Line 18"/>
          <p:cNvSpPr>
            <a:spLocks noChangeShapeType="1"/>
          </p:cNvSpPr>
          <p:nvPr/>
        </p:nvSpPr>
        <p:spPr bwMode="auto">
          <a:xfrm flipV="1">
            <a:off x="5413375" y="2433638"/>
            <a:ext cx="114300" cy="3175"/>
          </a:xfrm>
          <a:prstGeom prst="line">
            <a:avLst/>
          </a:prstGeom>
          <a:noFill/>
          <a:ln w="19050">
            <a:solidFill>
              <a:schemeClr val="tx1"/>
            </a:solidFill>
            <a:round/>
            <a:headEnd/>
            <a:tailEnd/>
          </a:ln>
          <a:effectLst/>
        </p:spPr>
        <p:txBody>
          <a:bodyPr wrap="none" anchor="ctr"/>
          <a:lstStyle/>
          <a:p>
            <a:endParaRPr lang="zh-TW" altLang="en-US"/>
          </a:p>
        </p:txBody>
      </p:sp>
      <p:grpSp>
        <p:nvGrpSpPr>
          <p:cNvPr id="10259" name="Group 19"/>
          <p:cNvGrpSpPr>
            <a:grpSpLocks/>
          </p:cNvGrpSpPr>
          <p:nvPr/>
        </p:nvGrpSpPr>
        <p:grpSpPr bwMode="auto">
          <a:xfrm>
            <a:off x="5006975" y="2787650"/>
            <a:ext cx="733425" cy="319088"/>
            <a:chOff x="3552" y="246"/>
            <a:chExt cx="527" cy="248"/>
          </a:xfrm>
        </p:grpSpPr>
        <p:graphicFrame>
          <p:nvGraphicFramePr>
            <p:cNvPr id="102412" name="Object 2060"/>
            <p:cNvGraphicFramePr>
              <a:graphicFrameLocks noChangeAspect="1"/>
            </p:cNvGraphicFramePr>
            <p:nvPr/>
          </p:nvGraphicFramePr>
          <p:xfrm>
            <a:off x="3552" y="246"/>
            <a:ext cx="299" cy="248"/>
          </p:xfrm>
          <a:graphic>
            <a:graphicData uri="http://schemas.openxmlformats.org/presentationml/2006/ole">
              <p:oleObj spid="_x0000_s102412" name="Clip" r:id="rId5" imgW="1305000" imgH="1085760" progId="MS_ClipArt_Gallery.2">
                <p:embed/>
              </p:oleObj>
            </a:graphicData>
          </a:graphic>
        </p:graphicFrame>
        <p:graphicFrame>
          <p:nvGraphicFramePr>
            <p:cNvPr id="102413" name="Object 2061"/>
            <p:cNvGraphicFramePr>
              <a:graphicFrameLocks noChangeAspect="1"/>
            </p:cNvGraphicFramePr>
            <p:nvPr/>
          </p:nvGraphicFramePr>
          <p:xfrm>
            <a:off x="3878" y="338"/>
            <a:ext cx="201" cy="144"/>
          </p:xfrm>
          <a:graphic>
            <a:graphicData uri="http://schemas.openxmlformats.org/presentationml/2006/ole">
              <p:oleObj spid="_x0000_s102413" name="Clip" r:id="rId6" imgW="676440" imgH="485640" progId="MS_ClipArt_Gallery.2">
                <p:embed/>
              </p:oleObj>
            </a:graphicData>
          </a:graphic>
        </p:graphicFrame>
        <p:sp>
          <p:nvSpPr>
            <p:cNvPr id="10262" name="Line 22"/>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10263" name="Group 23"/>
          <p:cNvGrpSpPr>
            <a:grpSpLocks/>
          </p:cNvGrpSpPr>
          <p:nvPr/>
        </p:nvGrpSpPr>
        <p:grpSpPr bwMode="auto">
          <a:xfrm>
            <a:off x="5383213" y="2574925"/>
            <a:ext cx="69850" cy="214313"/>
            <a:chOff x="3842" y="406"/>
            <a:chExt cx="51" cy="167"/>
          </a:xfrm>
        </p:grpSpPr>
        <p:sp>
          <p:nvSpPr>
            <p:cNvPr id="10264" name="Oval 24"/>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0265" name="Oval 25"/>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0266" name="Oval 26"/>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10267" name="Group 27"/>
          <p:cNvGrpSpPr>
            <a:grpSpLocks/>
          </p:cNvGrpSpPr>
          <p:nvPr/>
        </p:nvGrpSpPr>
        <p:grpSpPr bwMode="auto">
          <a:xfrm>
            <a:off x="5853113" y="3078163"/>
            <a:ext cx="209550" cy="395287"/>
            <a:chOff x="4180" y="783"/>
            <a:chExt cx="150" cy="307"/>
          </a:xfrm>
        </p:grpSpPr>
        <p:sp>
          <p:nvSpPr>
            <p:cNvPr id="10268" name="AutoShape 2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0269" name="Rectangle 2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0270"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271"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272" name="Line 3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0273" name="Line 3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0274"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0275" name="Rectangle 3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0276" name="Group 36"/>
          <p:cNvGrpSpPr>
            <a:grpSpLocks/>
          </p:cNvGrpSpPr>
          <p:nvPr/>
        </p:nvGrpSpPr>
        <p:grpSpPr bwMode="auto">
          <a:xfrm rot="-5400000">
            <a:off x="6165850" y="3155950"/>
            <a:ext cx="80963" cy="233363"/>
            <a:chOff x="3842" y="406"/>
            <a:chExt cx="51" cy="167"/>
          </a:xfrm>
        </p:grpSpPr>
        <p:sp>
          <p:nvSpPr>
            <p:cNvPr id="10277" name="Oval 3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0278" name="Oval 3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0279" name="Oval 3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10280" name="Line 40"/>
          <p:cNvSpPr>
            <a:spLocks noChangeShapeType="1"/>
          </p:cNvSpPr>
          <p:nvPr/>
        </p:nvSpPr>
        <p:spPr bwMode="auto">
          <a:xfrm>
            <a:off x="5989638" y="2986088"/>
            <a:ext cx="495300" cy="1587"/>
          </a:xfrm>
          <a:prstGeom prst="line">
            <a:avLst/>
          </a:prstGeom>
          <a:noFill/>
          <a:ln w="12700">
            <a:solidFill>
              <a:schemeClr val="tx1"/>
            </a:solidFill>
            <a:round/>
            <a:headEnd/>
            <a:tailEnd/>
          </a:ln>
          <a:effectLst/>
        </p:spPr>
        <p:txBody>
          <a:bodyPr wrap="none" anchor="ctr"/>
          <a:lstStyle/>
          <a:p>
            <a:endParaRPr lang="zh-TW" altLang="en-US"/>
          </a:p>
        </p:txBody>
      </p:sp>
      <p:sp>
        <p:nvSpPr>
          <p:cNvPr id="10281" name="Line 41"/>
          <p:cNvSpPr>
            <a:spLocks noChangeShapeType="1"/>
          </p:cNvSpPr>
          <p:nvPr/>
        </p:nvSpPr>
        <p:spPr bwMode="auto">
          <a:xfrm>
            <a:off x="5992813" y="2982913"/>
            <a:ext cx="1587" cy="95250"/>
          </a:xfrm>
          <a:prstGeom prst="line">
            <a:avLst/>
          </a:prstGeom>
          <a:noFill/>
          <a:ln w="12700">
            <a:solidFill>
              <a:schemeClr val="tx1"/>
            </a:solidFill>
            <a:round/>
            <a:headEnd/>
            <a:tailEnd/>
          </a:ln>
          <a:effectLst/>
        </p:spPr>
        <p:txBody>
          <a:bodyPr wrap="none" anchor="ctr"/>
          <a:lstStyle/>
          <a:p>
            <a:endParaRPr lang="zh-TW" altLang="en-US"/>
          </a:p>
        </p:txBody>
      </p:sp>
      <p:sp>
        <p:nvSpPr>
          <p:cNvPr id="10282" name="Line 42"/>
          <p:cNvSpPr>
            <a:spLocks noChangeShapeType="1"/>
          </p:cNvSpPr>
          <p:nvPr/>
        </p:nvSpPr>
        <p:spPr bwMode="auto">
          <a:xfrm>
            <a:off x="6488113" y="2981325"/>
            <a:ext cx="1587" cy="82550"/>
          </a:xfrm>
          <a:prstGeom prst="line">
            <a:avLst/>
          </a:prstGeom>
          <a:noFill/>
          <a:ln w="12700">
            <a:solidFill>
              <a:schemeClr val="tx1"/>
            </a:solidFill>
            <a:round/>
            <a:headEnd/>
            <a:tailEnd/>
          </a:ln>
          <a:effectLst/>
        </p:spPr>
        <p:txBody>
          <a:bodyPr wrap="none" anchor="ctr"/>
          <a:lstStyle/>
          <a:p>
            <a:endParaRPr lang="zh-TW" altLang="en-US"/>
          </a:p>
        </p:txBody>
      </p:sp>
      <p:sp>
        <p:nvSpPr>
          <p:cNvPr id="10283" name="Line 43"/>
          <p:cNvSpPr>
            <a:spLocks noChangeShapeType="1"/>
          </p:cNvSpPr>
          <p:nvPr/>
        </p:nvSpPr>
        <p:spPr bwMode="auto">
          <a:xfrm>
            <a:off x="5689600" y="2446338"/>
            <a:ext cx="288925" cy="265112"/>
          </a:xfrm>
          <a:prstGeom prst="line">
            <a:avLst/>
          </a:prstGeom>
          <a:noFill/>
          <a:ln w="12700">
            <a:solidFill>
              <a:schemeClr val="tx1"/>
            </a:solidFill>
            <a:round/>
            <a:headEnd/>
            <a:tailEnd/>
          </a:ln>
          <a:effectLst/>
        </p:spPr>
        <p:txBody>
          <a:bodyPr wrap="none" anchor="ctr"/>
          <a:lstStyle/>
          <a:p>
            <a:endParaRPr lang="zh-TW" altLang="en-US"/>
          </a:p>
        </p:txBody>
      </p:sp>
      <p:sp>
        <p:nvSpPr>
          <p:cNvPr id="10284" name="Line 44"/>
          <p:cNvSpPr>
            <a:spLocks noChangeShapeType="1"/>
          </p:cNvSpPr>
          <p:nvPr/>
        </p:nvSpPr>
        <p:spPr bwMode="auto">
          <a:xfrm flipV="1">
            <a:off x="5702300" y="2732088"/>
            <a:ext cx="276225" cy="330200"/>
          </a:xfrm>
          <a:prstGeom prst="line">
            <a:avLst/>
          </a:prstGeom>
          <a:noFill/>
          <a:ln w="12700">
            <a:solidFill>
              <a:schemeClr val="tx1"/>
            </a:solidFill>
            <a:round/>
            <a:headEnd/>
            <a:tailEnd/>
          </a:ln>
          <a:effectLst/>
        </p:spPr>
        <p:txBody>
          <a:bodyPr wrap="none" anchor="ctr"/>
          <a:lstStyle/>
          <a:p>
            <a:endParaRPr lang="zh-TW" altLang="en-US"/>
          </a:p>
        </p:txBody>
      </p:sp>
      <p:sp>
        <p:nvSpPr>
          <p:cNvPr id="10285" name="Line 45"/>
          <p:cNvSpPr>
            <a:spLocks noChangeShapeType="1"/>
          </p:cNvSpPr>
          <p:nvPr/>
        </p:nvSpPr>
        <p:spPr bwMode="auto">
          <a:xfrm flipV="1">
            <a:off x="6229350" y="2817813"/>
            <a:ext cx="1588" cy="163512"/>
          </a:xfrm>
          <a:prstGeom prst="line">
            <a:avLst/>
          </a:prstGeom>
          <a:noFill/>
          <a:ln w="12700">
            <a:solidFill>
              <a:schemeClr val="tx1"/>
            </a:solidFill>
            <a:round/>
            <a:headEnd/>
            <a:tailEnd/>
          </a:ln>
          <a:effectLst/>
        </p:spPr>
        <p:txBody>
          <a:bodyPr wrap="none" anchor="ctr"/>
          <a:lstStyle/>
          <a:p>
            <a:endParaRPr lang="zh-TW" altLang="en-US"/>
          </a:p>
        </p:txBody>
      </p:sp>
      <p:grpSp>
        <p:nvGrpSpPr>
          <p:cNvPr id="10286" name="Group 46"/>
          <p:cNvGrpSpPr>
            <a:grpSpLocks/>
          </p:cNvGrpSpPr>
          <p:nvPr/>
        </p:nvGrpSpPr>
        <p:grpSpPr bwMode="auto">
          <a:xfrm>
            <a:off x="6348413" y="3055938"/>
            <a:ext cx="209550" cy="395287"/>
            <a:chOff x="4180" y="783"/>
            <a:chExt cx="150" cy="307"/>
          </a:xfrm>
        </p:grpSpPr>
        <p:sp>
          <p:nvSpPr>
            <p:cNvPr id="10287" name="AutoShape 4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0288" name="Rectangle 4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0289" name="Rectangle 4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290" name="AutoShape 5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291" name="Line 5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0292" name="Line 5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0293" name="Rectangle 5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0294" name="Rectangle 5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0295" name="Group 55"/>
          <p:cNvGrpSpPr>
            <a:grpSpLocks/>
          </p:cNvGrpSpPr>
          <p:nvPr/>
        </p:nvGrpSpPr>
        <p:grpSpPr bwMode="auto">
          <a:xfrm>
            <a:off x="5391150" y="3675063"/>
            <a:ext cx="479425" cy="925512"/>
            <a:chOff x="3314" y="1248"/>
            <a:chExt cx="344" cy="694"/>
          </a:xfrm>
        </p:grpSpPr>
        <p:graphicFrame>
          <p:nvGraphicFramePr>
            <p:cNvPr id="102410" name="Object 2058"/>
            <p:cNvGraphicFramePr>
              <a:graphicFrameLocks noChangeAspect="1"/>
            </p:cNvGraphicFramePr>
            <p:nvPr/>
          </p:nvGraphicFramePr>
          <p:xfrm>
            <a:off x="3314" y="1248"/>
            <a:ext cx="299" cy="248"/>
          </p:xfrm>
          <a:graphic>
            <a:graphicData uri="http://schemas.openxmlformats.org/presentationml/2006/ole">
              <p:oleObj spid="_x0000_s102410" name="Clip" r:id="rId7" imgW="1305000" imgH="1085760" progId="MS_ClipArt_Gallery.2">
                <p:embed/>
              </p:oleObj>
            </a:graphicData>
          </a:graphic>
        </p:graphicFrame>
        <p:sp>
          <p:nvSpPr>
            <p:cNvPr id="10297" name="Line 57"/>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102411" name="Object 2059"/>
            <p:cNvGraphicFramePr>
              <a:graphicFrameLocks noChangeAspect="1"/>
            </p:cNvGraphicFramePr>
            <p:nvPr/>
          </p:nvGraphicFramePr>
          <p:xfrm>
            <a:off x="3314" y="1694"/>
            <a:ext cx="299" cy="248"/>
          </p:xfrm>
          <a:graphic>
            <a:graphicData uri="http://schemas.openxmlformats.org/presentationml/2006/ole">
              <p:oleObj spid="_x0000_s102411" name="Clip" r:id="rId8" imgW="1305000" imgH="1085760" progId="MS_ClipArt_Gallery.2">
                <p:embed/>
              </p:oleObj>
            </a:graphicData>
          </a:graphic>
        </p:graphicFrame>
        <p:sp>
          <p:nvSpPr>
            <p:cNvPr id="10299" name="Line 59"/>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10300" name="Group 60"/>
            <p:cNvGrpSpPr>
              <a:grpSpLocks/>
            </p:cNvGrpSpPr>
            <p:nvPr/>
          </p:nvGrpSpPr>
          <p:grpSpPr bwMode="auto">
            <a:xfrm>
              <a:off x="3404" y="1504"/>
              <a:ext cx="51" cy="167"/>
              <a:chOff x="3842" y="406"/>
              <a:chExt cx="51" cy="167"/>
            </a:xfrm>
          </p:grpSpPr>
          <p:sp>
            <p:nvSpPr>
              <p:cNvPr id="10301" name="Oval 61"/>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0302" name="Oval 62"/>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0303" name="Oval 63"/>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10304" name="Line 64"/>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102401" name="Object 2049"/>
          <p:cNvGraphicFramePr>
            <a:graphicFrameLocks noChangeAspect="1"/>
          </p:cNvGraphicFramePr>
          <p:nvPr/>
        </p:nvGraphicFramePr>
        <p:xfrm>
          <a:off x="6259513" y="4684713"/>
          <a:ext cx="417512" cy="331787"/>
        </p:xfrm>
        <a:graphic>
          <a:graphicData uri="http://schemas.openxmlformats.org/presentationml/2006/ole">
            <p:oleObj spid="_x0000_s102401" name="Clip" r:id="rId9" imgW="1305000" imgH="1085760" progId="MS_ClipArt_Gallery.2">
              <p:embed/>
            </p:oleObj>
          </a:graphicData>
        </a:graphic>
      </p:graphicFrame>
      <p:graphicFrame>
        <p:nvGraphicFramePr>
          <p:cNvPr id="102402" name="Object 2050"/>
          <p:cNvGraphicFramePr>
            <a:graphicFrameLocks noChangeAspect="1"/>
          </p:cNvGraphicFramePr>
          <p:nvPr/>
        </p:nvGraphicFramePr>
        <p:xfrm>
          <a:off x="5645150" y="4673600"/>
          <a:ext cx="415925" cy="330200"/>
        </p:xfrm>
        <a:graphic>
          <a:graphicData uri="http://schemas.openxmlformats.org/presentationml/2006/ole">
            <p:oleObj spid="_x0000_s102402" name="Clip" r:id="rId10" imgW="1305000" imgH="1085760" progId="MS_ClipArt_Gallery.2">
              <p:embed/>
            </p:oleObj>
          </a:graphicData>
        </a:graphic>
      </p:graphicFrame>
      <p:sp>
        <p:nvSpPr>
          <p:cNvPr id="10307" name="Oval 67"/>
          <p:cNvSpPr>
            <a:spLocks noChangeArrowheads="1"/>
          </p:cNvSpPr>
          <p:nvPr/>
        </p:nvSpPr>
        <p:spPr bwMode="auto">
          <a:xfrm rot="-5400000">
            <a:off x="6061869" y="4777581"/>
            <a:ext cx="63500" cy="65088"/>
          </a:xfrm>
          <a:prstGeom prst="ellipse">
            <a:avLst/>
          </a:prstGeom>
          <a:solidFill>
            <a:schemeClr val="accent2"/>
          </a:solidFill>
          <a:ln w="9525">
            <a:noFill/>
            <a:round/>
            <a:headEnd/>
            <a:tailEnd/>
          </a:ln>
          <a:effectLst/>
        </p:spPr>
        <p:txBody>
          <a:bodyPr wrap="none" anchor="ctr"/>
          <a:lstStyle/>
          <a:p>
            <a:endParaRPr lang="zh-TW" altLang="en-US"/>
          </a:p>
        </p:txBody>
      </p:sp>
      <p:sp>
        <p:nvSpPr>
          <p:cNvPr id="10308" name="Oval 68"/>
          <p:cNvSpPr>
            <a:spLocks noChangeArrowheads="1"/>
          </p:cNvSpPr>
          <p:nvPr/>
        </p:nvSpPr>
        <p:spPr bwMode="auto">
          <a:xfrm rot="-5400000">
            <a:off x="6146801" y="4775200"/>
            <a:ext cx="63500" cy="66675"/>
          </a:xfrm>
          <a:prstGeom prst="ellipse">
            <a:avLst/>
          </a:prstGeom>
          <a:solidFill>
            <a:schemeClr val="accent2"/>
          </a:solidFill>
          <a:ln w="9525">
            <a:noFill/>
            <a:round/>
            <a:headEnd/>
            <a:tailEnd/>
          </a:ln>
          <a:effectLst/>
        </p:spPr>
        <p:txBody>
          <a:bodyPr wrap="none" anchor="ctr"/>
          <a:lstStyle/>
          <a:p>
            <a:endParaRPr lang="zh-TW" altLang="en-US"/>
          </a:p>
        </p:txBody>
      </p:sp>
      <p:sp>
        <p:nvSpPr>
          <p:cNvPr id="10309" name="Oval 69"/>
          <p:cNvSpPr>
            <a:spLocks noChangeArrowheads="1"/>
          </p:cNvSpPr>
          <p:nvPr/>
        </p:nvSpPr>
        <p:spPr bwMode="auto">
          <a:xfrm rot="-5400000">
            <a:off x="6224587" y="4779963"/>
            <a:ext cx="61913" cy="65088"/>
          </a:xfrm>
          <a:prstGeom prst="ellipse">
            <a:avLst/>
          </a:prstGeom>
          <a:solidFill>
            <a:schemeClr val="accent2"/>
          </a:solidFill>
          <a:ln w="9525">
            <a:noFill/>
            <a:round/>
            <a:headEnd/>
            <a:tailEnd/>
          </a:ln>
          <a:effectLst/>
        </p:spPr>
        <p:txBody>
          <a:bodyPr wrap="none" anchor="ctr"/>
          <a:lstStyle/>
          <a:p>
            <a:endParaRPr lang="zh-TW" altLang="en-US"/>
          </a:p>
        </p:txBody>
      </p:sp>
      <p:sp>
        <p:nvSpPr>
          <p:cNvPr id="10310" name="Line 70"/>
          <p:cNvSpPr>
            <a:spLocks noChangeShapeType="1"/>
          </p:cNvSpPr>
          <p:nvPr/>
        </p:nvSpPr>
        <p:spPr bwMode="auto">
          <a:xfrm rot="-5400000">
            <a:off x="6484144" y="4660107"/>
            <a:ext cx="60325" cy="1587"/>
          </a:xfrm>
          <a:prstGeom prst="line">
            <a:avLst/>
          </a:prstGeom>
          <a:noFill/>
          <a:ln w="19050">
            <a:solidFill>
              <a:schemeClr val="tx1"/>
            </a:solidFill>
            <a:round/>
            <a:headEnd/>
            <a:tailEnd/>
          </a:ln>
          <a:effectLst/>
        </p:spPr>
        <p:txBody>
          <a:bodyPr wrap="none" anchor="ctr"/>
          <a:lstStyle/>
          <a:p>
            <a:endParaRPr lang="zh-TW" altLang="en-US"/>
          </a:p>
        </p:txBody>
      </p:sp>
      <p:sp>
        <p:nvSpPr>
          <p:cNvPr id="10311" name="Line 71"/>
          <p:cNvSpPr>
            <a:spLocks noChangeShapeType="1"/>
          </p:cNvSpPr>
          <p:nvPr/>
        </p:nvSpPr>
        <p:spPr bwMode="auto">
          <a:xfrm rot="5400000" flipH="1">
            <a:off x="5857875" y="4651375"/>
            <a:ext cx="63500" cy="0"/>
          </a:xfrm>
          <a:prstGeom prst="line">
            <a:avLst/>
          </a:prstGeom>
          <a:noFill/>
          <a:ln w="19050">
            <a:solidFill>
              <a:schemeClr val="tx1"/>
            </a:solidFill>
            <a:round/>
            <a:headEnd/>
            <a:tailEnd/>
          </a:ln>
          <a:effectLst/>
        </p:spPr>
        <p:txBody>
          <a:bodyPr wrap="none" anchor="ctr"/>
          <a:lstStyle/>
          <a:p>
            <a:endParaRPr lang="zh-TW" altLang="en-US"/>
          </a:p>
        </p:txBody>
      </p:sp>
      <p:sp>
        <p:nvSpPr>
          <p:cNvPr id="10312" name="Line 72"/>
          <p:cNvSpPr>
            <a:spLocks noChangeShapeType="1"/>
          </p:cNvSpPr>
          <p:nvPr/>
        </p:nvSpPr>
        <p:spPr bwMode="auto">
          <a:xfrm rot="16200000" flipV="1">
            <a:off x="6204744" y="4312444"/>
            <a:ext cx="0" cy="627062"/>
          </a:xfrm>
          <a:prstGeom prst="line">
            <a:avLst/>
          </a:prstGeom>
          <a:noFill/>
          <a:ln w="12700">
            <a:solidFill>
              <a:schemeClr val="tx1"/>
            </a:solidFill>
            <a:round/>
            <a:headEnd/>
            <a:tailEnd/>
          </a:ln>
          <a:effectLst/>
        </p:spPr>
        <p:txBody>
          <a:bodyPr wrap="none" anchor="ctr"/>
          <a:lstStyle/>
          <a:p>
            <a:endParaRPr lang="zh-TW" altLang="en-US"/>
          </a:p>
        </p:txBody>
      </p:sp>
      <p:sp>
        <p:nvSpPr>
          <p:cNvPr id="10313" name="Line 73"/>
          <p:cNvSpPr>
            <a:spLocks noChangeShapeType="1"/>
          </p:cNvSpPr>
          <p:nvPr/>
        </p:nvSpPr>
        <p:spPr bwMode="auto">
          <a:xfrm flipV="1">
            <a:off x="5870575" y="4251325"/>
            <a:ext cx="93663" cy="3175"/>
          </a:xfrm>
          <a:prstGeom prst="line">
            <a:avLst/>
          </a:prstGeom>
          <a:noFill/>
          <a:ln w="12700">
            <a:solidFill>
              <a:schemeClr val="tx1"/>
            </a:solidFill>
            <a:round/>
            <a:headEnd/>
            <a:tailEnd/>
          </a:ln>
          <a:effectLst/>
        </p:spPr>
        <p:txBody>
          <a:bodyPr wrap="none" anchor="ctr"/>
          <a:lstStyle/>
          <a:p>
            <a:endParaRPr lang="zh-TW" altLang="en-US"/>
          </a:p>
        </p:txBody>
      </p:sp>
      <p:sp>
        <p:nvSpPr>
          <p:cNvPr id="10314" name="Line 74"/>
          <p:cNvSpPr>
            <a:spLocks noChangeShapeType="1"/>
          </p:cNvSpPr>
          <p:nvPr/>
        </p:nvSpPr>
        <p:spPr bwMode="auto">
          <a:xfrm>
            <a:off x="6472238" y="4297363"/>
            <a:ext cx="303212" cy="385762"/>
          </a:xfrm>
          <a:prstGeom prst="line">
            <a:avLst/>
          </a:prstGeom>
          <a:noFill/>
          <a:ln w="12700">
            <a:solidFill>
              <a:schemeClr val="tx1"/>
            </a:solidFill>
            <a:round/>
            <a:headEnd/>
            <a:tailEnd/>
          </a:ln>
          <a:effectLst/>
        </p:spPr>
        <p:txBody>
          <a:bodyPr wrap="none" anchor="ctr"/>
          <a:lstStyle/>
          <a:p>
            <a:endParaRPr lang="zh-TW" altLang="en-US"/>
          </a:p>
        </p:txBody>
      </p:sp>
      <p:sp>
        <p:nvSpPr>
          <p:cNvPr id="10315" name="Line 75"/>
          <p:cNvSpPr>
            <a:spLocks noChangeShapeType="1"/>
          </p:cNvSpPr>
          <p:nvPr/>
        </p:nvSpPr>
        <p:spPr bwMode="auto">
          <a:xfrm flipH="1">
            <a:off x="7267575" y="4294188"/>
            <a:ext cx="279400" cy="392112"/>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102403" name="Object 2051"/>
          <p:cNvGraphicFramePr>
            <a:graphicFrameLocks noChangeAspect="1"/>
          </p:cNvGraphicFramePr>
          <p:nvPr/>
        </p:nvGraphicFramePr>
        <p:xfrm>
          <a:off x="7445375" y="3846513"/>
          <a:ext cx="203200" cy="241300"/>
        </p:xfrm>
        <a:graphic>
          <a:graphicData uri="http://schemas.openxmlformats.org/presentationml/2006/ole">
            <p:oleObj spid="_x0000_s102403" name="Clip" r:id="rId11" imgW="981000" imgH="1209600" progId="MS_ClipArt_Gallery.2">
              <p:embed/>
            </p:oleObj>
          </a:graphicData>
        </a:graphic>
      </p:graphicFrame>
      <p:graphicFrame>
        <p:nvGraphicFramePr>
          <p:cNvPr id="102404" name="Object 2052"/>
          <p:cNvGraphicFramePr>
            <a:graphicFrameLocks noChangeAspect="1"/>
          </p:cNvGraphicFramePr>
          <p:nvPr/>
        </p:nvGraphicFramePr>
        <p:xfrm>
          <a:off x="6108700" y="3927475"/>
          <a:ext cx="203200" cy="239713"/>
        </p:xfrm>
        <a:graphic>
          <a:graphicData uri="http://schemas.openxmlformats.org/presentationml/2006/ole">
            <p:oleObj spid="_x0000_s102404" name="Clip" r:id="rId12" imgW="981000" imgH="1209600" progId="MS_ClipArt_Gallery.2">
              <p:embed/>
            </p:oleObj>
          </a:graphicData>
        </a:graphic>
      </p:graphicFrame>
      <p:sp>
        <p:nvSpPr>
          <p:cNvPr id="10318" name="Freeform 78"/>
          <p:cNvSpPr>
            <a:spLocks/>
          </p:cNvSpPr>
          <p:nvPr/>
        </p:nvSpPr>
        <p:spPr bwMode="auto">
          <a:xfrm>
            <a:off x="6189663" y="3702050"/>
            <a:ext cx="1354137" cy="304800"/>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pSp>
        <p:nvGrpSpPr>
          <p:cNvPr id="10319" name="Group 79"/>
          <p:cNvGrpSpPr>
            <a:grpSpLocks/>
          </p:cNvGrpSpPr>
          <p:nvPr/>
        </p:nvGrpSpPr>
        <p:grpSpPr bwMode="auto">
          <a:xfrm>
            <a:off x="6456363" y="5124450"/>
            <a:ext cx="406400" cy="427038"/>
            <a:chOff x="2870" y="1518"/>
            <a:chExt cx="292" cy="320"/>
          </a:xfrm>
        </p:grpSpPr>
        <p:graphicFrame>
          <p:nvGraphicFramePr>
            <p:cNvPr id="102408" name="Object 2056"/>
            <p:cNvGraphicFramePr>
              <a:graphicFrameLocks noChangeAspect="1"/>
            </p:cNvGraphicFramePr>
            <p:nvPr/>
          </p:nvGraphicFramePr>
          <p:xfrm>
            <a:off x="2870" y="1518"/>
            <a:ext cx="272" cy="282"/>
          </p:xfrm>
          <a:graphic>
            <a:graphicData uri="http://schemas.openxmlformats.org/presentationml/2006/ole">
              <p:oleObj spid="_x0000_s102408" name="Clip" r:id="rId13" imgW="819000" imgH="847800" progId="MS_ClipArt_Gallery.2">
                <p:embed/>
              </p:oleObj>
            </a:graphicData>
          </a:graphic>
        </p:graphicFrame>
        <p:graphicFrame>
          <p:nvGraphicFramePr>
            <p:cNvPr id="102409" name="Object 2057"/>
            <p:cNvGraphicFramePr>
              <a:graphicFrameLocks noChangeAspect="1"/>
            </p:cNvGraphicFramePr>
            <p:nvPr/>
          </p:nvGraphicFramePr>
          <p:xfrm>
            <a:off x="2913" y="1602"/>
            <a:ext cx="249" cy="236"/>
          </p:xfrm>
          <a:graphic>
            <a:graphicData uri="http://schemas.openxmlformats.org/presentationml/2006/ole">
              <p:oleObj spid="_x0000_s102409" name="Clip" r:id="rId14" imgW="1266840" imgH="1200240" progId="MS_ClipArt_Gallery.2">
                <p:embed/>
              </p:oleObj>
            </a:graphicData>
          </a:graphic>
        </p:graphicFrame>
      </p:grpSp>
      <p:grpSp>
        <p:nvGrpSpPr>
          <p:cNvPr id="10322" name="Group 82"/>
          <p:cNvGrpSpPr>
            <a:grpSpLocks/>
          </p:cNvGrpSpPr>
          <p:nvPr/>
        </p:nvGrpSpPr>
        <p:grpSpPr bwMode="auto">
          <a:xfrm>
            <a:off x="7234238" y="5156200"/>
            <a:ext cx="406400" cy="427038"/>
            <a:chOff x="2870" y="1518"/>
            <a:chExt cx="292" cy="320"/>
          </a:xfrm>
        </p:grpSpPr>
        <p:graphicFrame>
          <p:nvGraphicFramePr>
            <p:cNvPr id="102406" name="Object 2054"/>
            <p:cNvGraphicFramePr>
              <a:graphicFrameLocks noChangeAspect="1"/>
            </p:cNvGraphicFramePr>
            <p:nvPr/>
          </p:nvGraphicFramePr>
          <p:xfrm>
            <a:off x="2870" y="1518"/>
            <a:ext cx="272" cy="282"/>
          </p:xfrm>
          <a:graphic>
            <a:graphicData uri="http://schemas.openxmlformats.org/presentationml/2006/ole">
              <p:oleObj spid="_x0000_s102406" name="Clip" r:id="rId15" imgW="819000" imgH="847800" progId="MS_ClipArt_Gallery.2">
                <p:embed/>
              </p:oleObj>
            </a:graphicData>
          </a:graphic>
        </p:graphicFrame>
        <p:graphicFrame>
          <p:nvGraphicFramePr>
            <p:cNvPr id="102407" name="Object 2055"/>
            <p:cNvGraphicFramePr>
              <a:graphicFrameLocks noChangeAspect="1"/>
            </p:cNvGraphicFramePr>
            <p:nvPr/>
          </p:nvGraphicFramePr>
          <p:xfrm>
            <a:off x="2913" y="1602"/>
            <a:ext cx="249" cy="236"/>
          </p:xfrm>
          <a:graphic>
            <a:graphicData uri="http://schemas.openxmlformats.org/presentationml/2006/ole">
              <p:oleObj spid="_x0000_s102407" name="Clip" r:id="rId16" imgW="1266840" imgH="1200240" progId="MS_ClipArt_Gallery.2">
                <p:embed/>
              </p:oleObj>
            </a:graphicData>
          </a:graphic>
        </p:graphicFrame>
      </p:grpSp>
      <p:grpSp>
        <p:nvGrpSpPr>
          <p:cNvPr id="10325" name="Group 85"/>
          <p:cNvGrpSpPr>
            <a:grpSpLocks/>
          </p:cNvGrpSpPr>
          <p:nvPr/>
        </p:nvGrpSpPr>
        <p:grpSpPr bwMode="auto">
          <a:xfrm>
            <a:off x="6819900" y="4872038"/>
            <a:ext cx="379413" cy="376237"/>
            <a:chOff x="4733" y="2082"/>
            <a:chExt cx="272" cy="282"/>
          </a:xfrm>
        </p:grpSpPr>
        <p:graphicFrame>
          <p:nvGraphicFramePr>
            <p:cNvPr id="102405" name="Object 2053"/>
            <p:cNvGraphicFramePr>
              <a:graphicFrameLocks noChangeAspect="1"/>
            </p:cNvGraphicFramePr>
            <p:nvPr/>
          </p:nvGraphicFramePr>
          <p:xfrm>
            <a:off x="4733" y="2082"/>
            <a:ext cx="272" cy="282"/>
          </p:xfrm>
          <a:graphic>
            <a:graphicData uri="http://schemas.openxmlformats.org/presentationml/2006/ole">
              <p:oleObj spid="_x0000_s102405" name="Clip" r:id="rId17" imgW="819000" imgH="847800" progId="MS_ClipArt_Gallery.2">
                <p:embed/>
              </p:oleObj>
            </a:graphicData>
          </a:graphic>
        </p:graphicFrame>
        <p:sp>
          <p:nvSpPr>
            <p:cNvPr id="10327" name="Rectangle 87"/>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10328" name="Line 88"/>
          <p:cNvSpPr>
            <a:spLocks noChangeShapeType="1"/>
          </p:cNvSpPr>
          <p:nvPr/>
        </p:nvSpPr>
        <p:spPr bwMode="auto">
          <a:xfrm>
            <a:off x="7126288" y="4775200"/>
            <a:ext cx="0" cy="228600"/>
          </a:xfrm>
          <a:prstGeom prst="line">
            <a:avLst/>
          </a:prstGeom>
          <a:noFill/>
          <a:ln w="12700">
            <a:solidFill>
              <a:schemeClr val="tx1"/>
            </a:solidFill>
            <a:round/>
            <a:headEnd/>
            <a:tailEnd/>
          </a:ln>
          <a:effectLst/>
        </p:spPr>
        <p:txBody>
          <a:bodyPr wrap="none" anchor="ctr"/>
          <a:lstStyle/>
          <a:p>
            <a:endParaRPr lang="zh-TW" altLang="en-US"/>
          </a:p>
        </p:txBody>
      </p:sp>
      <p:grpSp>
        <p:nvGrpSpPr>
          <p:cNvPr id="10329" name="Group 89"/>
          <p:cNvGrpSpPr>
            <a:grpSpLocks/>
          </p:cNvGrpSpPr>
          <p:nvPr/>
        </p:nvGrpSpPr>
        <p:grpSpPr bwMode="auto">
          <a:xfrm>
            <a:off x="7847013" y="4198938"/>
            <a:ext cx="207962" cy="409575"/>
            <a:chOff x="4180" y="783"/>
            <a:chExt cx="150" cy="307"/>
          </a:xfrm>
        </p:grpSpPr>
        <p:sp>
          <p:nvSpPr>
            <p:cNvPr id="10330" name="AutoShape 9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0331" name="Rectangle 91"/>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0332" name="Rectangle 9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333" name="AutoShape 9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334" name="Line 94"/>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0335" name="Line 95"/>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0336" name="Rectangle 9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0337" name="Rectangle 97"/>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0476" name="Group 236"/>
          <p:cNvGrpSpPr>
            <a:grpSpLocks/>
          </p:cNvGrpSpPr>
          <p:nvPr/>
        </p:nvGrpSpPr>
        <p:grpSpPr bwMode="auto">
          <a:xfrm>
            <a:off x="7808913" y="4652963"/>
            <a:ext cx="796925" cy="1260475"/>
            <a:chOff x="5087" y="3051"/>
            <a:chExt cx="502" cy="794"/>
          </a:xfrm>
        </p:grpSpPr>
        <p:sp>
          <p:nvSpPr>
            <p:cNvPr id="10475" name="Freeform 235"/>
            <p:cNvSpPr>
              <a:spLocks/>
            </p:cNvSpPr>
            <p:nvPr/>
          </p:nvSpPr>
          <p:spPr bwMode="auto">
            <a:xfrm>
              <a:off x="5087" y="3051"/>
              <a:ext cx="502" cy="794"/>
            </a:xfrm>
            <a:custGeom>
              <a:avLst/>
              <a:gdLst/>
              <a:ahLst/>
              <a:cxnLst>
                <a:cxn ang="0">
                  <a:pos x="289" y="9"/>
                </a:cxn>
                <a:cxn ang="0">
                  <a:pos x="127" y="33"/>
                </a:cxn>
                <a:cxn ang="0">
                  <a:pos x="25" y="207"/>
                </a:cxn>
                <a:cxn ang="0">
                  <a:pos x="13" y="621"/>
                </a:cxn>
                <a:cxn ang="0">
                  <a:pos x="103" y="771"/>
                </a:cxn>
                <a:cxn ang="0">
                  <a:pos x="271" y="759"/>
                </a:cxn>
                <a:cxn ang="0">
                  <a:pos x="421" y="735"/>
                </a:cxn>
                <a:cxn ang="0">
                  <a:pos x="469" y="579"/>
                </a:cxn>
                <a:cxn ang="0">
                  <a:pos x="487" y="471"/>
                </a:cxn>
                <a:cxn ang="0">
                  <a:pos x="469" y="87"/>
                </a:cxn>
                <a:cxn ang="0">
                  <a:pos x="289" y="9"/>
                </a:cxn>
              </a:cxnLst>
              <a:rect l="0" t="0" r="r" b="b"/>
              <a:pathLst>
                <a:path w="502" h="794">
                  <a:moveTo>
                    <a:pt x="289" y="9"/>
                  </a:moveTo>
                  <a:cubicBezTo>
                    <a:pt x="232" y="0"/>
                    <a:pt x="171" y="0"/>
                    <a:pt x="127" y="33"/>
                  </a:cubicBezTo>
                  <a:cubicBezTo>
                    <a:pt x="83" y="66"/>
                    <a:pt x="44" y="109"/>
                    <a:pt x="25" y="207"/>
                  </a:cubicBezTo>
                  <a:cubicBezTo>
                    <a:pt x="6" y="305"/>
                    <a:pt x="0" y="527"/>
                    <a:pt x="13" y="621"/>
                  </a:cubicBezTo>
                  <a:cubicBezTo>
                    <a:pt x="26" y="715"/>
                    <a:pt x="60" y="748"/>
                    <a:pt x="103" y="771"/>
                  </a:cubicBezTo>
                  <a:cubicBezTo>
                    <a:pt x="146" y="794"/>
                    <a:pt x="218" y="765"/>
                    <a:pt x="271" y="759"/>
                  </a:cubicBezTo>
                  <a:cubicBezTo>
                    <a:pt x="324" y="753"/>
                    <a:pt x="388" y="765"/>
                    <a:pt x="421" y="735"/>
                  </a:cubicBezTo>
                  <a:cubicBezTo>
                    <a:pt x="454" y="705"/>
                    <a:pt x="458" y="623"/>
                    <a:pt x="469" y="579"/>
                  </a:cubicBezTo>
                  <a:cubicBezTo>
                    <a:pt x="480" y="535"/>
                    <a:pt x="487" y="553"/>
                    <a:pt x="487" y="471"/>
                  </a:cubicBezTo>
                  <a:cubicBezTo>
                    <a:pt x="487" y="389"/>
                    <a:pt x="502" y="164"/>
                    <a:pt x="469" y="87"/>
                  </a:cubicBezTo>
                  <a:cubicBezTo>
                    <a:pt x="436" y="10"/>
                    <a:pt x="346" y="18"/>
                    <a:pt x="289" y="9"/>
                  </a:cubicBezTo>
                  <a:close/>
                </a:path>
              </a:pathLst>
            </a:custGeom>
            <a:solidFill>
              <a:srgbClr val="FF0000"/>
            </a:solidFill>
            <a:ln w="9525">
              <a:noFill/>
              <a:round/>
              <a:headEnd/>
              <a:tailEnd/>
            </a:ln>
            <a:effectLst/>
          </p:spPr>
          <p:txBody>
            <a:bodyPr wrap="none" anchor="ctr"/>
            <a:lstStyle/>
            <a:p>
              <a:endParaRPr lang="zh-TW" altLang="en-US"/>
            </a:p>
          </p:txBody>
        </p:sp>
        <p:grpSp>
          <p:nvGrpSpPr>
            <p:cNvPr id="10474" name="Group 234"/>
            <p:cNvGrpSpPr>
              <a:grpSpLocks/>
            </p:cNvGrpSpPr>
            <p:nvPr/>
          </p:nvGrpSpPr>
          <p:grpSpPr bwMode="auto">
            <a:xfrm>
              <a:off x="5157" y="3111"/>
              <a:ext cx="347" cy="654"/>
              <a:chOff x="4935" y="2925"/>
              <a:chExt cx="347" cy="654"/>
            </a:xfrm>
          </p:grpSpPr>
          <p:sp>
            <p:nvSpPr>
              <p:cNvPr id="10339" name="AutoShape 99"/>
              <p:cNvSpPr>
                <a:spLocks noChangeArrowheads="1"/>
              </p:cNvSpPr>
              <p:nvPr/>
            </p:nvSpPr>
            <p:spPr bwMode="auto">
              <a:xfrm>
                <a:off x="4935" y="3428"/>
                <a:ext cx="347" cy="151"/>
              </a:xfrm>
              <a:prstGeom prst="parallelogram">
                <a:avLst>
                  <a:gd name="adj" fmla="val 88527"/>
                </a:avLst>
              </a:prstGeom>
              <a:solidFill>
                <a:srgbClr val="33CCCC"/>
              </a:solidFill>
              <a:ln w="9525">
                <a:noFill/>
                <a:miter lim="800000"/>
                <a:headEnd/>
                <a:tailEnd/>
              </a:ln>
              <a:effectLst/>
            </p:spPr>
            <p:txBody>
              <a:bodyPr wrap="none" anchor="ctr"/>
              <a:lstStyle/>
              <a:p>
                <a:endParaRPr lang="zh-TW" altLang="en-US"/>
              </a:p>
            </p:txBody>
          </p:sp>
          <p:sp>
            <p:nvSpPr>
              <p:cNvPr id="10340" name="Rectangle 100"/>
              <p:cNvSpPr>
                <a:spLocks noChangeArrowheads="1"/>
              </p:cNvSpPr>
              <p:nvPr/>
            </p:nvSpPr>
            <p:spPr bwMode="auto">
              <a:xfrm>
                <a:off x="5111" y="2929"/>
                <a:ext cx="165" cy="503"/>
              </a:xfrm>
              <a:prstGeom prst="rect">
                <a:avLst/>
              </a:prstGeom>
              <a:solidFill>
                <a:srgbClr val="33CCCC"/>
              </a:solidFill>
              <a:ln w="9525">
                <a:noFill/>
                <a:miter lim="800000"/>
                <a:headEnd/>
                <a:tailEnd/>
              </a:ln>
              <a:effectLst/>
            </p:spPr>
            <p:txBody>
              <a:bodyPr wrap="none" anchor="ctr"/>
              <a:lstStyle/>
              <a:p>
                <a:endParaRPr lang="zh-TW" altLang="en-US"/>
              </a:p>
            </p:txBody>
          </p:sp>
          <p:sp>
            <p:nvSpPr>
              <p:cNvPr id="10341" name="Rectangle 101"/>
              <p:cNvSpPr>
                <a:spLocks noChangeArrowheads="1"/>
              </p:cNvSpPr>
              <p:nvPr/>
            </p:nvSpPr>
            <p:spPr bwMode="auto">
              <a:xfrm>
                <a:off x="4937" y="3072"/>
                <a:ext cx="220" cy="50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342" name="AutoShape 102"/>
              <p:cNvSpPr>
                <a:spLocks noChangeArrowheads="1"/>
              </p:cNvSpPr>
              <p:nvPr/>
            </p:nvSpPr>
            <p:spPr bwMode="auto">
              <a:xfrm>
                <a:off x="4935" y="2925"/>
                <a:ext cx="347" cy="151"/>
              </a:xfrm>
              <a:prstGeom prst="parallelogram">
                <a:avLst>
                  <a:gd name="adj" fmla="val 8852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0343" name="Line 103"/>
              <p:cNvSpPr>
                <a:spLocks noChangeShapeType="1"/>
              </p:cNvSpPr>
              <p:nvPr/>
            </p:nvSpPr>
            <p:spPr bwMode="auto">
              <a:xfrm>
                <a:off x="5282" y="2936"/>
                <a:ext cx="0" cy="492"/>
              </a:xfrm>
              <a:prstGeom prst="line">
                <a:avLst/>
              </a:prstGeom>
              <a:noFill/>
              <a:ln w="9525">
                <a:solidFill>
                  <a:schemeClr val="tx1"/>
                </a:solidFill>
                <a:round/>
                <a:headEnd/>
                <a:tailEnd/>
              </a:ln>
              <a:effectLst/>
            </p:spPr>
            <p:txBody>
              <a:bodyPr wrap="none" anchor="ctr"/>
              <a:lstStyle/>
              <a:p>
                <a:endParaRPr lang="zh-TW" altLang="en-US"/>
              </a:p>
            </p:txBody>
          </p:sp>
          <p:sp>
            <p:nvSpPr>
              <p:cNvPr id="10344" name="Line 104"/>
              <p:cNvSpPr>
                <a:spLocks noChangeShapeType="1"/>
              </p:cNvSpPr>
              <p:nvPr/>
            </p:nvSpPr>
            <p:spPr bwMode="auto">
              <a:xfrm flipH="1">
                <a:off x="5157" y="3428"/>
                <a:ext cx="125" cy="147"/>
              </a:xfrm>
              <a:prstGeom prst="line">
                <a:avLst/>
              </a:prstGeom>
              <a:noFill/>
              <a:ln w="9525">
                <a:solidFill>
                  <a:schemeClr val="tx1"/>
                </a:solidFill>
                <a:round/>
                <a:headEnd/>
                <a:tailEnd/>
              </a:ln>
              <a:effectLst/>
            </p:spPr>
            <p:txBody>
              <a:bodyPr wrap="none" anchor="ctr"/>
              <a:lstStyle/>
              <a:p>
                <a:endParaRPr lang="zh-TW" altLang="en-US"/>
              </a:p>
            </p:txBody>
          </p:sp>
          <p:sp>
            <p:nvSpPr>
              <p:cNvPr id="10345" name="Rectangle 105"/>
              <p:cNvSpPr>
                <a:spLocks noChangeArrowheads="1"/>
              </p:cNvSpPr>
              <p:nvPr/>
            </p:nvSpPr>
            <p:spPr bwMode="auto">
              <a:xfrm>
                <a:off x="4965" y="3138"/>
                <a:ext cx="146" cy="290"/>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0346" name="Rectangle 106"/>
              <p:cNvSpPr>
                <a:spLocks noChangeArrowheads="1"/>
              </p:cNvSpPr>
              <p:nvPr/>
            </p:nvSpPr>
            <p:spPr bwMode="auto">
              <a:xfrm>
                <a:off x="4986" y="3225"/>
                <a:ext cx="111" cy="103"/>
              </a:xfrm>
              <a:prstGeom prst="rect">
                <a:avLst/>
              </a:prstGeom>
              <a:solidFill>
                <a:schemeClr val="bg1"/>
              </a:solidFill>
              <a:ln w="9525">
                <a:noFill/>
                <a:miter lim="800000"/>
                <a:headEnd/>
                <a:tailEnd/>
              </a:ln>
              <a:effectLst/>
            </p:spPr>
            <p:txBody>
              <a:bodyPr wrap="none" anchor="ctr"/>
              <a:lstStyle/>
              <a:p>
                <a:endParaRPr lang="zh-TW" altLang="en-US"/>
              </a:p>
            </p:txBody>
          </p:sp>
        </p:grpSp>
      </p:grpSp>
      <p:sp>
        <p:nvSpPr>
          <p:cNvPr id="10347" name="Line 107"/>
          <p:cNvSpPr>
            <a:spLocks noChangeShapeType="1"/>
          </p:cNvSpPr>
          <p:nvPr/>
        </p:nvSpPr>
        <p:spPr bwMode="auto">
          <a:xfrm rot="5400000" flipH="1">
            <a:off x="7460456" y="4572794"/>
            <a:ext cx="611188" cy="0"/>
          </a:xfrm>
          <a:prstGeom prst="line">
            <a:avLst/>
          </a:prstGeom>
          <a:noFill/>
          <a:ln w="12700">
            <a:solidFill>
              <a:schemeClr val="tx1"/>
            </a:solidFill>
            <a:round/>
            <a:headEnd/>
            <a:tailEnd/>
          </a:ln>
          <a:effectLst/>
        </p:spPr>
        <p:txBody>
          <a:bodyPr wrap="none" anchor="ctr"/>
          <a:lstStyle/>
          <a:p>
            <a:endParaRPr lang="zh-TW" altLang="en-US"/>
          </a:p>
        </p:txBody>
      </p:sp>
      <p:sp>
        <p:nvSpPr>
          <p:cNvPr id="10348" name="Line 108"/>
          <p:cNvSpPr>
            <a:spLocks noChangeShapeType="1"/>
          </p:cNvSpPr>
          <p:nvPr/>
        </p:nvSpPr>
        <p:spPr bwMode="auto">
          <a:xfrm rot="-5400000">
            <a:off x="7814469" y="4825206"/>
            <a:ext cx="0" cy="103188"/>
          </a:xfrm>
          <a:prstGeom prst="line">
            <a:avLst/>
          </a:prstGeom>
          <a:noFill/>
          <a:ln w="12700">
            <a:solidFill>
              <a:schemeClr val="tx1"/>
            </a:solidFill>
            <a:round/>
            <a:headEnd/>
            <a:tailEnd/>
          </a:ln>
          <a:effectLst/>
        </p:spPr>
        <p:txBody>
          <a:bodyPr wrap="none" anchor="ctr"/>
          <a:lstStyle/>
          <a:p>
            <a:endParaRPr lang="zh-TW" altLang="en-US"/>
          </a:p>
        </p:txBody>
      </p:sp>
      <p:sp>
        <p:nvSpPr>
          <p:cNvPr id="10349" name="Line 109"/>
          <p:cNvSpPr>
            <a:spLocks noChangeShapeType="1"/>
          </p:cNvSpPr>
          <p:nvPr/>
        </p:nvSpPr>
        <p:spPr bwMode="auto">
          <a:xfrm rot="-5400000">
            <a:off x="7804150" y="4356100"/>
            <a:ext cx="0" cy="88900"/>
          </a:xfrm>
          <a:prstGeom prst="line">
            <a:avLst/>
          </a:prstGeom>
          <a:noFill/>
          <a:ln w="12700">
            <a:solidFill>
              <a:schemeClr val="tx1"/>
            </a:solidFill>
            <a:round/>
            <a:headEnd/>
            <a:tailEnd/>
          </a:ln>
          <a:effectLst/>
        </p:spPr>
        <p:txBody>
          <a:bodyPr wrap="none" anchor="ctr"/>
          <a:lstStyle/>
          <a:p>
            <a:endParaRPr lang="zh-TW" altLang="en-US"/>
          </a:p>
        </p:txBody>
      </p:sp>
      <p:sp>
        <p:nvSpPr>
          <p:cNvPr id="10350" name="Line 110"/>
          <p:cNvSpPr>
            <a:spLocks noChangeShapeType="1"/>
          </p:cNvSpPr>
          <p:nvPr/>
        </p:nvSpPr>
        <p:spPr bwMode="auto">
          <a:xfrm flipV="1">
            <a:off x="6483350" y="2497138"/>
            <a:ext cx="458788" cy="207962"/>
          </a:xfrm>
          <a:prstGeom prst="line">
            <a:avLst/>
          </a:prstGeom>
          <a:noFill/>
          <a:ln w="12700">
            <a:solidFill>
              <a:schemeClr val="tx1"/>
            </a:solidFill>
            <a:round/>
            <a:headEnd/>
            <a:tailEnd/>
          </a:ln>
          <a:effectLst/>
        </p:spPr>
        <p:txBody>
          <a:bodyPr wrap="none" anchor="ctr"/>
          <a:lstStyle/>
          <a:p>
            <a:endParaRPr lang="zh-TW" altLang="en-US"/>
          </a:p>
        </p:txBody>
      </p:sp>
      <p:sp>
        <p:nvSpPr>
          <p:cNvPr id="10351" name="Line 111"/>
          <p:cNvSpPr>
            <a:spLocks noChangeShapeType="1"/>
          </p:cNvSpPr>
          <p:nvPr/>
        </p:nvSpPr>
        <p:spPr bwMode="auto">
          <a:xfrm>
            <a:off x="7418388" y="2481263"/>
            <a:ext cx="485775" cy="207962"/>
          </a:xfrm>
          <a:prstGeom prst="line">
            <a:avLst/>
          </a:prstGeom>
          <a:noFill/>
          <a:ln w="12700">
            <a:solidFill>
              <a:schemeClr val="tx1"/>
            </a:solidFill>
            <a:round/>
            <a:headEnd/>
            <a:tailEnd/>
          </a:ln>
          <a:effectLst/>
        </p:spPr>
        <p:txBody>
          <a:bodyPr wrap="none" anchor="ctr"/>
          <a:lstStyle/>
          <a:p>
            <a:endParaRPr lang="zh-TW" altLang="en-US"/>
          </a:p>
        </p:txBody>
      </p:sp>
      <p:sp>
        <p:nvSpPr>
          <p:cNvPr id="10352" name="Line 112"/>
          <p:cNvSpPr>
            <a:spLocks noChangeShapeType="1"/>
          </p:cNvSpPr>
          <p:nvPr/>
        </p:nvSpPr>
        <p:spPr bwMode="auto">
          <a:xfrm flipH="1">
            <a:off x="7937500" y="2817813"/>
            <a:ext cx="241300" cy="681037"/>
          </a:xfrm>
          <a:prstGeom prst="line">
            <a:avLst/>
          </a:prstGeom>
          <a:noFill/>
          <a:ln w="12700">
            <a:solidFill>
              <a:schemeClr val="tx1"/>
            </a:solidFill>
            <a:round/>
            <a:headEnd/>
            <a:tailEnd/>
          </a:ln>
          <a:effectLst/>
        </p:spPr>
        <p:txBody>
          <a:bodyPr wrap="none" anchor="ctr"/>
          <a:lstStyle/>
          <a:p>
            <a:endParaRPr lang="zh-TW" altLang="en-US"/>
          </a:p>
        </p:txBody>
      </p:sp>
      <p:sp>
        <p:nvSpPr>
          <p:cNvPr id="10353" name="Line 113"/>
          <p:cNvSpPr>
            <a:spLocks noChangeShapeType="1"/>
          </p:cNvSpPr>
          <p:nvPr/>
        </p:nvSpPr>
        <p:spPr bwMode="auto">
          <a:xfrm>
            <a:off x="7167563" y="2593975"/>
            <a:ext cx="0" cy="431800"/>
          </a:xfrm>
          <a:prstGeom prst="line">
            <a:avLst/>
          </a:prstGeom>
          <a:noFill/>
          <a:ln w="12700">
            <a:solidFill>
              <a:schemeClr val="tx1"/>
            </a:solidFill>
            <a:round/>
            <a:headEnd/>
            <a:tailEnd/>
          </a:ln>
          <a:effectLst/>
        </p:spPr>
        <p:txBody>
          <a:bodyPr wrap="none" anchor="ctr"/>
          <a:lstStyle/>
          <a:p>
            <a:endParaRPr lang="zh-TW" altLang="en-US"/>
          </a:p>
        </p:txBody>
      </p:sp>
      <p:sp>
        <p:nvSpPr>
          <p:cNvPr id="10354" name="Line 114"/>
          <p:cNvSpPr>
            <a:spLocks noChangeShapeType="1"/>
          </p:cNvSpPr>
          <p:nvPr/>
        </p:nvSpPr>
        <p:spPr bwMode="auto">
          <a:xfrm>
            <a:off x="7192963" y="3241675"/>
            <a:ext cx="534987" cy="368300"/>
          </a:xfrm>
          <a:prstGeom prst="line">
            <a:avLst/>
          </a:prstGeom>
          <a:noFill/>
          <a:ln w="12700">
            <a:solidFill>
              <a:schemeClr val="tx1"/>
            </a:solidFill>
            <a:round/>
            <a:headEnd/>
            <a:tailEnd/>
          </a:ln>
          <a:effectLst/>
        </p:spPr>
        <p:txBody>
          <a:bodyPr wrap="none" anchor="ctr"/>
          <a:lstStyle/>
          <a:p>
            <a:endParaRPr lang="zh-TW" altLang="en-US"/>
          </a:p>
        </p:txBody>
      </p:sp>
      <p:sp>
        <p:nvSpPr>
          <p:cNvPr id="10355" name="Line 115"/>
          <p:cNvSpPr>
            <a:spLocks noChangeShapeType="1"/>
          </p:cNvSpPr>
          <p:nvPr/>
        </p:nvSpPr>
        <p:spPr bwMode="auto">
          <a:xfrm flipH="1">
            <a:off x="7653338" y="3706813"/>
            <a:ext cx="266700" cy="360362"/>
          </a:xfrm>
          <a:prstGeom prst="line">
            <a:avLst/>
          </a:prstGeom>
          <a:noFill/>
          <a:ln w="12700">
            <a:solidFill>
              <a:schemeClr val="tx1"/>
            </a:solidFill>
            <a:round/>
            <a:headEnd/>
            <a:tailEnd/>
          </a:ln>
          <a:effectLst/>
        </p:spPr>
        <p:txBody>
          <a:bodyPr wrap="none" anchor="ctr"/>
          <a:lstStyle/>
          <a:p>
            <a:endParaRPr lang="zh-TW" altLang="en-US"/>
          </a:p>
        </p:txBody>
      </p:sp>
      <p:sp>
        <p:nvSpPr>
          <p:cNvPr id="10356" name="Line 116"/>
          <p:cNvSpPr>
            <a:spLocks noChangeShapeType="1"/>
          </p:cNvSpPr>
          <p:nvPr/>
        </p:nvSpPr>
        <p:spPr bwMode="auto">
          <a:xfrm flipH="1">
            <a:off x="7426325" y="2786063"/>
            <a:ext cx="560388" cy="384175"/>
          </a:xfrm>
          <a:prstGeom prst="line">
            <a:avLst/>
          </a:prstGeom>
          <a:noFill/>
          <a:ln w="12700">
            <a:solidFill>
              <a:schemeClr val="tx1"/>
            </a:solidFill>
            <a:round/>
            <a:headEnd/>
            <a:tailEnd/>
          </a:ln>
          <a:effectLst/>
        </p:spPr>
        <p:txBody>
          <a:bodyPr wrap="none" anchor="ctr"/>
          <a:lstStyle/>
          <a:p>
            <a:endParaRPr lang="zh-TW" altLang="en-US"/>
          </a:p>
        </p:txBody>
      </p:sp>
      <p:sp>
        <p:nvSpPr>
          <p:cNvPr id="10357" name="Line 117"/>
          <p:cNvSpPr>
            <a:spLocks noChangeShapeType="1"/>
          </p:cNvSpPr>
          <p:nvPr/>
        </p:nvSpPr>
        <p:spPr bwMode="auto">
          <a:xfrm flipH="1">
            <a:off x="7435850" y="2225675"/>
            <a:ext cx="350838" cy="255588"/>
          </a:xfrm>
          <a:prstGeom prst="line">
            <a:avLst/>
          </a:prstGeom>
          <a:noFill/>
          <a:ln w="12700">
            <a:solidFill>
              <a:schemeClr val="tx1"/>
            </a:solidFill>
            <a:round/>
            <a:headEnd/>
            <a:tailEnd/>
          </a:ln>
          <a:effectLst/>
        </p:spPr>
        <p:txBody>
          <a:bodyPr wrap="none" anchor="ctr"/>
          <a:lstStyle/>
          <a:p>
            <a:endParaRPr lang="zh-TW" altLang="en-US"/>
          </a:p>
        </p:txBody>
      </p:sp>
      <p:sp>
        <p:nvSpPr>
          <p:cNvPr id="10358" name="Line 118"/>
          <p:cNvSpPr>
            <a:spLocks noChangeShapeType="1"/>
          </p:cNvSpPr>
          <p:nvPr/>
        </p:nvSpPr>
        <p:spPr bwMode="auto">
          <a:xfrm flipH="1">
            <a:off x="8153400" y="2401888"/>
            <a:ext cx="201613" cy="176212"/>
          </a:xfrm>
          <a:prstGeom prst="line">
            <a:avLst/>
          </a:prstGeom>
          <a:noFill/>
          <a:ln w="12700">
            <a:solidFill>
              <a:schemeClr val="tx1"/>
            </a:solidFill>
            <a:round/>
            <a:headEnd/>
            <a:tailEnd/>
          </a:ln>
          <a:effectLst/>
        </p:spPr>
        <p:txBody>
          <a:bodyPr wrap="none" anchor="ctr"/>
          <a:lstStyle/>
          <a:p>
            <a:endParaRPr lang="zh-TW" altLang="en-US"/>
          </a:p>
        </p:txBody>
      </p:sp>
      <p:grpSp>
        <p:nvGrpSpPr>
          <p:cNvPr id="10359" name="Group 119"/>
          <p:cNvGrpSpPr>
            <a:grpSpLocks/>
          </p:cNvGrpSpPr>
          <p:nvPr/>
        </p:nvGrpSpPr>
        <p:grpSpPr bwMode="auto">
          <a:xfrm>
            <a:off x="5964238" y="2593975"/>
            <a:ext cx="501650" cy="233363"/>
            <a:chOff x="3600" y="219"/>
            <a:chExt cx="360" cy="175"/>
          </a:xfrm>
        </p:grpSpPr>
        <p:sp>
          <p:nvSpPr>
            <p:cNvPr id="10360" name="Oval 12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361" name="Line 12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362" name="Line 12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363" name="Rectangle 12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364" name="Oval 12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365" name="Group 125"/>
            <p:cNvGrpSpPr>
              <a:grpSpLocks/>
            </p:cNvGrpSpPr>
            <p:nvPr/>
          </p:nvGrpSpPr>
          <p:grpSpPr bwMode="auto">
            <a:xfrm>
              <a:off x="3686" y="244"/>
              <a:ext cx="177" cy="66"/>
              <a:chOff x="2848" y="848"/>
              <a:chExt cx="140" cy="98"/>
            </a:xfrm>
          </p:grpSpPr>
          <p:sp>
            <p:nvSpPr>
              <p:cNvPr id="10366" name="Line 1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367" name="Line 1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368" name="Line 1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369" name="Group 129"/>
            <p:cNvGrpSpPr>
              <a:grpSpLocks/>
            </p:cNvGrpSpPr>
            <p:nvPr/>
          </p:nvGrpSpPr>
          <p:grpSpPr bwMode="auto">
            <a:xfrm flipV="1">
              <a:off x="3686" y="243"/>
              <a:ext cx="177" cy="66"/>
              <a:chOff x="2848" y="848"/>
              <a:chExt cx="140" cy="98"/>
            </a:xfrm>
          </p:grpSpPr>
          <p:sp>
            <p:nvSpPr>
              <p:cNvPr id="10370" name="Line 13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371" name="Line 13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372" name="Line 13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373" name="Group 133"/>
          <p:cNvGrpSpPr>
            <a:grpSpLocks/>
          </p:cNvGrpSpPr>
          <p:nvPr/>
        </p:nvGrpSpPr>
        <p:grpSpPr bwMode="auto">
          <a:xfrm>
            <a:off x="6916738" y="2365375"/>
            <a:ext cx="501650" cy="233363"/>
            <a:chOff x="3600" y="219"/>
            <a:chExt cx="360" cy="175"/>
          </a:xfrm>
        </p:grpSpPr>
        <p:sp>
          <p:nvSpPr>
            <p:cNvPr id="10374" name="Oval 13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375" name="Line 13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376" name="Line 13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377" name="Rectangle 13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378" name="Oval 13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379" name="Group 139"/>
            <p:cNvGrpSpPr>
              <a:grpSpLocks/>
            </p:cNvGrpSpPr>
            <p:nvPr/>
          </p:nvGrpSpPr>
          <p:grpSpPr bwMode="auto">
            <a:xfrm>
              <a:off x="3686" y="244"/>
              <a:ext cx="177" cy="66"/>
              <a:chOff x="2848" y="848"/>
              <a:chExt cx="140" cy="98"/>
            </a:xfrm>
          </p:grpSpPr>
          <p:sp>
            <p:nvSpPr>
              <p:cNvPr id="10380" name="Line 14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381" name="Line 14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382" name="Line 14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383" name="Group 143"/>
            <p:cNvGrpSpPr>
              <a:grpSpLocks/>
            </p:cNvGrpSpPr>
            <p:nvPr/>
          </p:nvGrpSpPr>
          <p:grpSpPr bwMode="auto">
            <a:xfrm flipV="1">
              <a:off x="3686" y="243"/>
              <a:ext cx="177" cy="66"/>
              <a:chOff x="2848" y="848"/>
              <a:chExt cx="140" cy="98"/>
            </a:xfrm>
          </p:grpSpPr>
          <p:sp>
            <p:nvSpPr>
              <p:cNvPr id="10384" name="Line 14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385" name="Line 14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386" name="Line 14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387" name="Group 147"/>
          <p:cNvGrpSpPr>
            <a:grpSpLocks/>
          </p:cNvGrpSpPr>
          <p:nvPr/>
        </p:nvGrpSpPr>
        <p:grpSpPr bwMode="auto">
          <a:xfrm>
            <a:off x="6934200" y="3022600"/>
            <a:ext cx="501650" cy="233363"/>
            <a:chOff x="3600" y="219"/>
            <a:chExt cx="360" cy="175"/>
          </a:xfrm>
        </p:grpSpPr>
        <p:sp>
          <p:nvSpPr>
            <p:cNvPr id="10388" name="Oval 1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389" name="Line 14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390" name="Line 15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391" name="Rectangle 15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392" name="Oval 1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393" name="Group 153"/>
            <p:cNvGrpSpPr>
              <a:grpSpLocks/>
            </p:cNvGrpSpPr>
            <p:nvPr/>
          </p:nvGrpSpPr>
          <p:grpSpPr bwMode="auto">
            <a:xfrm>
              <a:off x="3686" y="244"/>
              <a:ext cx="177" cy="66"/>
              <a:chOff x="2848" y="848"/>
              <a:chExt cx="140" cy="98"/>
            </a:xfrm>
          </p:grpSpPr>
          <p:sp>
            <p:nvSpPr>
              <p:cNvPr id="10394"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395"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396"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397" name="Group 157"/>
            <p:cNvGrpSpPr>
              <a:grpSpLocks/>
            </p:cNvGrpSpPr>
            <p:nvPr/>
          </p:nvGrpSpPr>
          <p:grpSpPr bwMode="auto">
            <a:xfrm flipV="1">
              <a:off x="3686" y="243"/>
              <a:ext cx="177" cy="66"/>
              <a:chOff x="2848" y="848"/>
              <a:chExt cx="140" cy="98"/>
            </a:xfrm>
          </p:grpSpPr>
          <p:sp>
            <p:nvSpPr>
              <p:cNvPr id="10398" name="Line 15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399" name="Line 15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00" name="Line 16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401" name="Group 161"/>
          <p:cNvGrpSpPr>
            <a:grpSpLocks/>
          </p:cNvGrpSpPr>
          <p:nvPr/>
        </p:nvGrpSpPr>
        <p:grpSpPr bwMode="auto">
          <a:xfrm>
            <a:off x="7904163" y="2573338"/>
            <a:ext cx="500062" cy="233362"/>
            <a:chOff x="3600" y="219"/>
            <a:chExt cx="360" cy="175"/>
          </a:xfrm>
        </p:grpSpPr>
        <p:sp>
          <p:nvSpPr>
            <p:cNvPr id="10402" name="Oval 16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403" name="Line 16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04" name="Line 16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05" name="Rectangle 16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406" name="Oval 16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407" name="Group 167"/>
            <p:cNvGrpSpPr>
              <a:grpSpLocks/>
            </p:cNvGrpSpPr>
            <p:nvPr/>
          </p:nvGrpSpPr>
          <p:grpSpPr bwMode="auto">
            <a:xfrm>
              <a:off x="3686" y="244"/>
              <a:ext cx="177" cy="66"/>
              <a:chOff x="2848" y="848"/>
              <a:chExt cx="140" cy="98"/>
            </a:xfrm>
          </p:grpSpPr>
          <p:sp>
            <p:nvSpPr>
              <p:cNvPr id="10408"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09"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10"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411" name="Group 171"/>
            <p:cNvGrpSpPr>
              <a:grpSpLocks/>
            </p:cNvGrpSpPr>
            <p:nvPr/>
          </p:nvGrpSpPr>
          <p:grpSpPr bwMode="auto">
            <a:xfrm flipV="1">
              <a:off x="3686" y="243"/>
              <a:ext cx="177" cy="66"/>
              <a:chOff x="2848" y="848"/>
              <a:chExt cx="140" cy="98"/>
            </a:xfrm>
          </p:grpSpPr>
          <p:sp>
            <p:nvSpPr>
              <p:cNvPr id="10412" name="Line 17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13" name="Line 17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14" name="Line 17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415" name="Group 175"/>
          <p:cNvGrpSpPr>
            <a:grpSpLocks/>
          </p:cNvGrpSpPr>
          <p:nvPr/>
        </p:nvGrpSpPr>
        <p:grpSpPr bwMode="auto">
          <a:xfrm>
            <a:off x="7710488" y="3470275"/>
            <a:ext cx="501650" cy="233363"/>
            <a:chOff x="3600" y="219"/>
            <a:chExt cx="360" cy="175"/>
          </a:xfrm>
        </p:grpSpPr>
        <p:sp>
          <p:nvSpPr>
            <p:cNvPr id="10416" name="Oval 17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417" name="Line 17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18" name="Line 17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19" name="Rectangle 17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420" name="Oval 18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421" name="Group 181"/>
            <p:cNvGrpSpPr>
              <a:grpSpLocks/>
            </p:cNvGrpSpPr>
            <p:nvPr/>
          </p:nvGrpSpPr>
          <p:grpSpPr bwMode="auto">
            <a:xfrm>
              <a:off x="3686" y="244"/>
              <a:ext cx="177" cy="66"/>
              <a:chOff x="2848" y="848"/>
              <a:chExt cx="140" cy="98"/>
            </a:xfrm>
          </p:grpSpPr>
          <p:sp>
            <p:nvSpPr>
              <p:cNvPr id="10422" name="Line 1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23" name="Line 1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24" name="Line 1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425" name="Group 185"/>
            <p:cNvGrpSpPr>
              <a:grpSpLocks/>
            </p:cNvGrpSpPr>
            <p:nvPr/>
          </p:nvGrpSpPr>
          <p:grpSpPr bwMode="auto">
            <a:xfrm flipV="1">
              <a:off x="3686" y="243"/>
              <a:ext cx="177" cy="66"/>
              <a:chOff x="2848" y="848"/>
              <a:chExt cx="140" cy="98"/>
            </a:xfrm>
          </p:grpSpPr>
          <p:sp>
            <p:nvSpPr>
              <p:cNvPr id="10426" name="Line 18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27" name="Line 18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28" name="Line 18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429" name="Group 189"/>
          <p:cNvGrpSpPr>
            <a:grpSpLocks/>
          </p:cNvGrpSpPr>
          <p:nvPr/>
        </p:nvGrpSpPr>
        <p:grpSpPr bwMode="auto">
          <a:xfrm>
            <a:off x="7377113" y="4054475"/>
            <a:ext cx="501650" cy="234950"/>
            <a:chOff x="3600" y="219"/>
            <a:chExt cx="360" cy="175"/>
          </a:xfrm>
        </p:grpSpPr>
        <p:sp>
          <p:nvSpPr>
            <p:cNvPr id="10430" name="Oval 1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431" name="Line 1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32" name="Line 1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33" name="Rectangle 19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434" name="Oval 1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435" name="Group 195"/>
            <p:cNvGrpSpPr>
              <a:grpSpLocks/>
            </p:cNvGrpSpPr>
            <p:nvPr/>
          </p:nvGrpSpPr>
          <p:grpSpPr bwMode="auto">
            <a:xfrm>
              <a:off x="3686" y="244"/>
              <a:ext cx="177" cy="66"/>
              <a:chOff x="2848" y="848"/>
              <a:chExt cx="140" cy="98"/>
            </a:xfrm>
          </p:grpSpPr>
          <p:sp>
            <p:nvSpPr>
              <p:cNvPr id="10436"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37"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38"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439" name="Group 199"/>
            <p:cNvGrpSpPr>
              <a:grpSpLocks/>
            </p:cNvGrpSpPr>
            <p:nvPr/>
          </p:nvGrpSpPr>
          <p:grpSpPr bwMode="auto">
            <a:xfrm flipV="1">
              <a:off x="3686" y="243"/>
              <a:ext cx="177" cy="66"/>
              <a:chOff x="2848" y="848"/>
              <a:chExt cx="140" cy="98"/>
            </a:xfrm>
          </p:grpSpPr>
          <p:sp>
            <p:nvSpPr>
              <p:cNvPr id="10440" name="Line 2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41" name="Line 2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42" name="Line 2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443" name="Group 203"/>
          <p:cNvGrpSpPr>
            <a:grpSpLocks/>
          </p:cNvGrpSpPr>
          <p:nvPr/>
        </p:nvGrpSpPr>
        <p:grpSpPr bwMode="auto">
          <a:xfrm>
            <a:off x="6767513" y="4543425"/>
            <a:ext cx="500062" cy="233363"/>
            <a:chOff x="3600" y="219"/>
            <a:chExt cx="360" cy="175"/>
          </a:xfrm>
        </p:grpSpPr>
        <p:sp>
          <p:nvSpPr>
            <p:cNvPr id="10444" name="Oval 20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445" name="Line 20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46" name="Line 20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47" name="Rectangle 20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448" name="Oval 20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449" name="Group 209"/>
            <p:cNvGrpSpPr>
              <a:grpSpLocks/>
            </p:cNvGrpSpPr>
            <p:nvPr/>
          </p:nvGrpSpPr>
          <p:grpSpPr bwMode="auto">
            <a:xfrm>
              <a:off x="3686" y="244"/>
              <a:ext cx="177" cy="66"/>
              <a:chOff x="2848" y="848"/>
              <a:chExt cx="140" cy="98"/>
            </a:xfrm>
          </p:grpSpPr>
          <p:sp>
            <p:nvSpPr>
              <p:cNvPr id="10450"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51"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52"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453" name="Group 213"/>
            <p:cNvGrpSpPr>
              <a:grpSpLocks/>
            </p:cNvGrpSpPr>
            <p:nvPr/>
          </p:nvGrpSpPr>
          <p:grpSpPr bwMode="auto">
            <a:xfrm flipV="1">
              <a:off x="3686" y="243"/>
              <a:ext cx="177" cy="66"/>
              <a:chOff x="2848" y="848"/>
              <a:chExt cx="140" cy="98"/>
            </a:xfrm>
          </p:grpSpPr>
          <p:sp>
            <p:nvSpPr>
              <p:cNvPr id="10454" name="Line 2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55" name="Line 2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56" name="Line 2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0457" name="Group 217"/>
          <p:cNvGrpSpPr>
            <a:grpSpLocks/>
          </p:cNvGrpSpPr>
          <p:nvPr/>
        </p:nvGrpSpPr>
        <p:grpSpPr bwMode="auto">
          <a:xfrm>
            <a:off x="5964238" y="4167188"/>
            <a:ext cx="501650" cy="233362"/>
            <a:chOff x="3600" y="219"/>
            <a:chExt cx="360" cy="175"/>
          </a:xfrm>
        </p:grpSpPr>
        <p:sp>
          <p:nvSpPr>
            <p:cNvPr id="10458" name="Oval 2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0459" name="Line 21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60" name="Line 22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0461" name="Rectangle 22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0462" name="Oval 2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0463" name="Group 223"/>
            <p:cNvGrpSpPr>
              <a:grpSpLocks/>
            </p:cNvGrpSpPr>
            <p:nvPr/>
          </p:nvGrpSpPr>
          <p:grpSpPr bwMode="auto">
            <a:xfrm>
              <a:off x="3686" y="244"/>
              <a:ext cx="177" cy="66"/>
              <a:chOff x="2848" y="848"/>
              <a:chExt cx="140" cy="98"/>
            </a:xfrm>
          </p:grpSpPr>
          <p:sp>
            <p:nvSpPr>
              <p:cNvPr id="10464"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65"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66"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0467" name="Group 227"/>
            <p:cNvGrpSpPr>
              <a:grpSpLocks/>
            </p:cNvGrpSpPr>
            <p:nvPr/>
          </p:nvGrpSpPr>
          <p:grpSpPr bwMode="auto">
            <a:xfrm flipV="1">
              <a:off x="3686" y="243"/>
              <a:ext cx="177" cy="66"/>
              <a:chOff x="2848" y="848"/>
              <a:chExt cx="140" cy="98"/>
            </a:xfrm>
          </p:grpSpPr>
          <p:sp>
            <p:nvSpPr>
              <p:cNvPr id="10468" name="Line 2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0469" name="Line 2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0470" name="Line 2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10250" name="Freeform 10"/>
          <p:cNvSpPr>
            <a:spLocks/>
          </p:cNvSpPr>
          <p:nvPr/>
        </p:nvSpPr>
        <p:spPr bwMode="auto">
          <a:xfrm>
            <a:off x="5391150" y="2266950"/>
            <a:ext cx="2724150" cy="2447925"/>
          </a:xfrm>
          <a:custGeom>
            <a:avLst/>
            <a:gdLst/>
            <a:ahLst/>
            <a:cxnLst>
              <a:cxn ang="0">
                <a:pos x="0" y="0"/>
              </a:cxn>
              <a:cxn ang="0">
                <a:pos x="372" y="42"/>
              </a:cxn>
              <a:cxn ang="0">
                <a:pos x="852" y="228"/>
              </a:cxn>
              <a:cxn ang="0">
                <a:pos x="1452" y="726"/>
              </a:cxn>
              <a:cxn ang="0">
                <a:pos x="1716" y="1542"/>
              </a:cxn>
            </a:cxnLst>
            <a:rect l="0" t="0" r="r" b="b"/>
            <a:pathLst>
              <a:path w="1716" h="1542">
                <a:moveTo>
                  <a:pt x="0" y="0"/>
                </a:moveTo>
                <a:cubicBezTo>
                  <a:pt x="62" y="7"/>
                  <a:pt x="230" y="4"/>
                  <a:pt x="372" y="42"/>
                </a:cubicBezTo>
                <a:cubicBezTo>
                  <a:pt x="514" y="80"/>
                  <a:pt x="672" y="114"/>
                  <a:pt x="852" y="228"/>
                </a:cubicBezTo>
                <a:cubicBezTo>
                  <a:pt x="1032" y="342"/>
                  <a:pt x="1308" y="507"/>
                  <a:pt x="1452" y="726"/>
                </a:cubicBezTo>
                <a:cubicBezTo>
                  <a:pt x="1596" y="945"/>
                  <a:pt x="1661" y="1372"/>
                  <a:pt x="1716" y="1542"/>
                </a:cubicBezTo>
              </a:path>
            </a:pathLst>
          </a:custGeom>
          <a:noFill/>
          <a:ln w="76200" cmpd="sng">
            <a:solidFill>
              <a:srgbClr val="FF0000"/>
            </a:solidFill>
            <a:round/>
            <a:headEnd type="triangle" w="med" len="med"/>
            <a:tailEnd type="triangle" w="med" len="med"/>
          </a:ln>
          <a:effectLst/>
        </p:spPr>
        <p:txBody>
          <a:bodyPr wrap="none" anchor="ctr"/>
          <a:lstStyle/>
          <a:p>
            <a:endParaRPr lang="zh-TW" altLang="en-US"/>
          </a:p>
        </p:txBody>
      </p:sp>
      <p:sp>
        <p:nvSpPr>
          <p:cNvPr id="10477" name="Line 237"/>
          <p:cNvSpPr>
            <a:spLocks noChangeShapeType="1"/>
          </p:cNvSpPr>
          <p:nvPr/>
        </p:nvSpPr>
        <p:spPr bwMode="auto">
          <a:xfrm flipV="1">
            <a:off x="6210300" y="4398963"/>
            <a:ext cx="1588" cy="220662"/>
          </a:xfrm>
          <a:prstGeom prst="line">
            <a:avLst/>
          </a:prstGeom>
          <a:noFill/>
          <a:ln w="12700">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37CBEB28-6CA0-4F46-BC7E-B7CAE6FEAD4B}" type="slidenum">
              <a:rPr lang="en-US" altLang="zh-TW"/>
              <a:pPr/>
              <a:t>12</a:t>
            </a:fld>
            <a:endParaRPr lang="en-US" altLang="zh-TW"/>
          </a:p>
        </p:txBody>
      </p:sp>
      <p:sp>
        <p:nvSpPr>
          <p:cNvPr id="11266" name="Rectangle 2"/>
          <p:cNvSpPr>
            <a:spLocks noGrp="1" noChangeArrowheads="1"/>
          </p:cNvSpPr>
          <p:nvPr>
            <p:ph type="title"/>
          </p:nvPr>
        </p:nvSpPr>
        <p:spPr>
          <a:xfrm>
            <a:off x="228600" y="228600"/>
            <a:ext cx="8458200" cy="1143000"/>
          </a:xfrm>
        </p:spPr>
        <p:txBody>
          <a:bodyPr/>
          <a:lstStyle/>
          <a:p>
            <a:r>
              <a:rPr lang="en-US" altLang="zh-TW" sz="3200">
                <a:ea typeface="新細明體" charset="-120"/>
              </a:rPr>
              <a:t>Network edge: connection-oriented service</a:t>
            </a:r>
            <a:endParaRPr lang="en-US" altLang="zh-TW">
              <a:ea typeface="新細明體" charset="-120"/>
            </a:endParaRPr>
          </a:p>
        </p:txBody>
      </p:sp>
      <p:sp>
        <p:nvSpPr>
          <p:cNvPr id="11267" name="Rectangle 3"/>
          <p:cNvSpPr>
            <a:spLocks noGrp="1" noChangeArrowheads="1"/>
          </p:cNvSpPr>
          <p:nvPr>
            <p:ph type="body" sz="half" idx="1"/>
          </p:nvPr>
        </p:nvSpPr>
        <p:spPr/>
        <p:txBody>
          <a:bodyPr/>
          <a:lstStyle/>
          <a:p>
            <a:pPr>
              <a:buFont typeface="Wingdings" pitchFamily="2" charset="2"/>
              <a:buNone/>
            </a:pPr>
            <a:r>
              <a:rPr lang="en-US" altLang="zh-TW" i="1" u="sng">
                <a:solidFill>
                  <a:srgbClr val="FF0000"/>
                </a:solidFill>
                <a:ea typeface="新細明體" charset="-120"/>
              </a:rPr>
              <a:t>Goal:</a:t>
            </a:r>
            <a:r>
              <a:rPr lang="en-US" altLang="zh-TW" sz="2400">
                <a:ea typeface="新細明體" charset="-120"/>
              </a:rPr>
              <a:t> data transfer between end systems</a:t>
            </a:r>
          </a:p>
          <a:p>
            <a:r>
              <a:rPr lang="en-US" altLang="zh-TW" sz="2400" i="1">
                <a:ea typeface="新細明體" charset="-120"/>
              </a:rPr>
              <a:t>handshaking:</a:t>
            </a:r>
            <a:r>
              <a:rPr lang="en-US" altLang="zh-TW" sz="2400">
                <a:ea typeface="新細明體" charset="-120"/>
              </a:rPr>
              <a:t> setup (prepare for) data transfer ahead of time</a:t>
            </a:r>
          </a:p>
          <a:p>
            <a:pPr lvl="1"/>
            <a:r>
              <a:rPr lang="en-US" altLang="zh-TW" sz="2000">
                <a:ea typeface="新細明體" charset="-120"/>
              </a:rPr>
              <a:t>Hello, hello back human protocol</a:t>
            </a:r>
          </a:p>
          <a:p>
            <a:pPr lvl="1"/>
            <a:r>
              <a:rPr lang="en-US" altLang="zh-TW" sz="2000" i="1">
                <a:solidFill>
                  <a:srgbClr val="FF0000"/>
                </a:solidFill>
                <a:ea typeface="新細明體" charset="-120"/>
              </a:rPr>
              <a:t>set up “state”</a:t>
            </a:r>
            <a:r>
              <a:rPr lang="en-US" altLang="zh-TW" sz="2000">
                <a:ea typeface="新細明體" charset="-120"/>
              </a:rPr>
              <a:t> in two communicating hosts</a:t>
            </a:r>
          </a:p>
          <a:p>
            <a:r>
              <a:rPr lang="en-US" altLang="zh-TW" sz="2400">
                <a:ea typeface="新細明體" charset="-120"/>
              </a:rPr>
              <a:t>TCP - Transmission Control Protocol </a:t>
            </a:r>
          </a:p>
          <a:p>
            <a:pPr lvl="1"/>
            <a:r>
              <a:rPr lang="en-US" altLang="zh-TW" sz="2000">
                <a:ea typeface="新細明體" charset="-120"/>
              </a:rPr>
              <a:t>Internet’s connection-oriented service</a:t>
            </a:r>
          </a:p>
          <a:p>
            <a:pPr lvl="1"/>
            <a:endParaRPr lang="zh-TW" altLang="en-US" sz="2000">
              <a:ea typeface="新細明體" charset="-120"/>
            </a:endParaRPr>
          </a:p>
        </p:txBody>
      </p:sp>
      <p:sp>
        <p:nvSpPr>
          <p:cNvPr id="11268" name="Rectangle 4"/>
          <p:cNvSpPr>
            <a:spLocks noGrp="1" noChangeArrowheads="1"/>
          </p:cNvSpPr>
          <p:nvPr>
            <p:ph type="body" sz="half" idx="2"/>
          </p:nvPr>
        </p:nvSpPr>
        <p:spPr>
          <a:xfrm>
            <a:off x="4495800" y="1600200"/>
            <a:ext cx="4191000" cy="4648200"/>
          </a:xfrm>
        </p:spPr>
        <p:txBody>
          <a:bodyPr/>
          <a:lstStyle/>
          <a:p>
            <a:pPr>
              <a:buFont typeface="Wingdings" pitchFamily="2" charset="2"/>
              <a:buNone/>
            </a:pPr>
            <a:r>
              <a:rPr lang="en-US" altLang="zh-TW" u="sng">
                <a:solidFill>
                  <a:srgbClr val="FF0000"/>
                </a:solidFill>
                <a:ea typeface="新細明體" charset="-120"/>
              </a:rPr>
              <a:t>TCP service</a:t>
            </a:r>
            <a:r>
              <a:rPr lang="en-US" altLang="zh-TW" sz="2400" u="sng">
                <a:solidFill>
                  <a:srgbClr val="FF0000"/>
                </a:solidFill>
                <a:ea typeface="新細明體" charset="-120"/>
              </a:rPr>
              <a:t> </a:t>
            </a:r>
            <a:r>
              <a:rPr lang="en-US" altLang="zh-TW" sz="2400">
                <a:ea typeface="新細明體" charset="-120"/>
              </a:rPr>
              <a:t>[RFC 793]</a:t>
            </a:r>
          </a:p>
          <a:p>
            <a:r>
              <a:rPr lang="en-US" altLang="zh-TW" sz="2400" i="1">
                <a:ea typeface="新細明體" charset="-120"/>
              </a:rPr>
              <a:t>reliable, in-order</a:t>
            </a:r>
            <a:r>
              <a:rPr lang="en-US" altLang="zh-TW" sz="2400">
                <a:ea typeface="新細明體" charset="-120"/>
              </a:rPr>
              <a:t> byte-stream data transfer</a:t>
            </a:r>
          </a:p>
          <a:p>
            <a:pPr lvl="1"/>
            <a:r>
              <a:rPr lang="en-US" altLang="zh-TW" sz="2000">
                <a:ea typeface="新細明體" charset="-120"/>
              </a:rPr>
              <a:t>loss: acknowledgements and retransmissions</a:t>
            </a:r>
          </a:p>
          <a:p>
            <a:r>
              <a:rPr lang="en-US" altLang="zh-TW" sz="2400" i="1">
                <a:ea typeface="新細明體" charset="-120"/>
              </a:rPr>
              <a:t>flow control:</a:t>
            </a:r>
            <a:r>
              <a:rPr lang="en-US" altLang="zh-TW" sz="2400">
                <a:ea typeface="新細明體" charset="-120"/>
              </a:rPr>
              <a:t> </a:t>
            </a:r>
          </a:p>
          <a:p>
            <a:pPr lvl="1"/>
            <a:r>
              <a:rPr lang="en-US" altLang="zh-TW" sz="2000">
                <a:ea typeface="新細明體" charset="-120"/>
              </a:rPr>
              <a:t>sender won’t overwhelm receiver</a:t>
            </a:r>
          </a:p>
          <a:p>
            <a:r>
              <a:rPr lang="en-US" altLang="zh-TW" sz="2400" i="1">
                <a:ea typeface="新細明體" charset="-120"/>
              </a:rPr>
              <a:t>congestion control:</a:t>
            </a:r>
            <a:r>
              <a:rPr lang="en-US" altLang="zh-TW" sz="2400">
                <a:ea typeface="新細明體" charset="-120"/>
              </a:rPr>
              <a:t> </a:t>
            </a:r>
          </a:p>
          <a:p>
            <a:pPr lvl="1"/>
            <a:r>
              <a:rPr lang="en-US" altLang="zh-TW" sz="2000">
                <a:ea typeface="新細明體" charset="-120"/>
              </a:rPr>
              <a:t>senders “slow down sending rate” when network congested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D0F5293C-A385-4811-9443-E12C1EEA38AC}" type="slidenum">
              <a:rPr lang="en-US" altLang="zh-TW"/>
              <a:pPr/>
              <a:t>13</a:t>
            </a:fld>
            <a:endParaRPr lang="en-US" altLang="zh-TW"/>
          </a:p>
        </p:txBody>
      </p:sp>
      <p:sp>
        <p:nvSpPr>
          <p:cNvPr id="12290" name="Rectangle 2"/>
          <p:cNvSpPr>
            <a:spLocks noGrp="1" noChangeArrowheads="1"/>
          </p:cNvSpPr>
          <p:nvPr>
            <p:ph type="title"/>
          </p:nvPr>
        </p:nvSpPr>
        <p:spPr>
          <a:xfrm>
            <a:off x="228600" y="228600"/>
            <a:ext cx="8458200" cy="1143000"/>
          </a:xfrm>
        </p:spPr>
        <p:txBody>
          <a:bodyPr/>
          <a:lstStyle/>
          <a:p>
            <a:r>
              <a:rPr lang="en-US" altLang="zh-TW" sz="3200">
                <a:ea typeface="新細明體" charset="-120"/>
              </a:rPr>
              <a:t>Network edge: connectionless service</a:t>
            </a:r>
            <a:endParaRPr lang="en-US" altLang="zh-TW">
              <a:ea typeface="新細明體" charset="-120"/>
            </a:endParaRPr>
          </a:p>
        </p:txBody>
      </p:sp>
      <p:sp>
        <p:nvSpPr>
          <p:cNvPr id="12291" name="Rectangle 3"/>
          <p:cNvSpPr>
            <a:spLocks noGrp="1" noChangeArrowheads="1"/>
          </p:cNvSpPr>
          <p:nvPr>
            <p:ph type="body" sz="half" idx="1"/>
          </p:nvPr>
        </p:nvSpPr>
        <p:spPr>
          <a:xfrm>
            <a:off x="533400" y="1600200"/>
            <a:ext cx="4038600" cy="4648200"/>
          </a:xfrm>
        </p:spPr>
        <p:txBody>
          <a:bodyPr/>
          <a:lstStyle/>
          <a:p>
            <a:pPr>
              <a:buFont typeface="Wingdings" pitchFamily="2" charset="2"/>
              <a:buNone/>
            </a:pPr>
            <a:r>
              <a:rPr lang="en-US" altLang="zh-TW" i="1" u="sng">
                <a:solidFill>
                  <a:srgbClr val="FF0000"/>
                </a:solidFill>
                <a:ea typeface="新細明體" charset="-120"/>
              </a:rPr>
              <a:t>Goal:</a:t>
            </a:r>
            <a:r>
              <a:rPr lang="en-US" altLang="zh-TW" sz="2400">
                <a:ea typeface="新細明體" charset="-120"/>
              </a:rPr>
              <a:t> data transfer between end systems</a:t>
            </a:r>
          </a:p>
          <a:p>
            <a:pPr lvl="1"/>
            <a:r>
              <a:rPr lang="en-US" altLang="zh-TW" sz="2000">
                <a:ea typeface="新細明體" charset="-120"/>
              </a:rPr>
              <a:t>same as before!</a:t>
            </a:r>
          </a:p>
          <a:p>
            <a:r>
              <a:rPr lang="en-US" altLang="zh-TW" sz="2400">
                <a:solidFill>
                  <a:srgbClr val="FF0000"/>
                </a:solidFill>
                <a:ea typeface="新細明體" charset="-120"/>
              </a:rPr>
              <a:t>UDP</a:t>
            </a:r>
            <a:r>
              <a:rPr lang="en-US" altLang="zh-TW" sz="2400">
                <a:ea typeface="新細明體" charset="-120"/>
              </a:rPr>
              <a:t> - User Datagram Protocol [RFC 768]: Internet’s connectionless service</a:t>
            </a:r>
          </a:p>
          <a:p>
            <a:pPr lvl="1"/>
            <a:r>
              <a:rPr lang="en-US" altLang="zh-TW">
                <a:ea typeface="新細明體" charset="-120"/>
              </a:rPr>
              <a:t>unreliable data transfer</a:t>
            </a:r>
          </a:p>
          <a:p>
            <a:pPr lvl="1"/>
            <a:r>
              <a:rPr lang="en-US" altLang="zh-TW">
                <a:ea typeface="新細明體" charset="-120"/>
              </a:rPr>
              <a:t>no flow control</a:t>
            </a:r>
          </a:p>
          <a:p>
            <a:pPr lvl="1"/>
            <a:r>
              <a:rPr lang="en-US" altLang="zh-TW">
                <a:ea typeface="新細明體" charset="-120"/>
              </a:rPr>
              <a:t>no congestion control</a:t>
            </a:r>
          </a:p>
        </p:txBody>
      </p:sp>
      <p:sp>
        <p:nvSpPr>
          <p:cNvPr id="12292" name="Rectangle 4"/>
          <p:cNvSpPr>
            <a:spLocks noGrp="1" noChangeArrowheads="1"/>
          </p:cNvSpPr>
          <p:nvPr>
            <p:ph type="body" sz="half" idx="2"/>
          </p:nvPr>
        </p:nvSpPr>
        <p:spPr>
          <a:xfrm>
            <a:off x="5029200" y="1600200"/>
            <a:ext cx="3886200" cy="4648200"/>
          </a:xfrm>
        </p:spPr>
        <p:txBody>
          <a:bodyPr/>
          <a:lstStyle/>
          <a:p>
            <a:pPr>
              <a:buFont typeface="Wingdings" pitchFamily="2" charset="2"/>
              <a:buNone/>
            </a:pPr>
            <a:r>
              <a:rPr lang="en-US" altLang="zh-TW" u="sng">
                <a:solidFill>
                  <a:srgbClr val="FF0000"/>
                </a:solidFill>
                <a:ea typeface="新細明體" charset="-120"/>
              </a:rPr>
              <a:t>App’s using TCP:</a:t>
            </a:r>
            <a:r>
              <a:rPr lang="en-US" altLang="zh-TW" sz="2400" i="1">
                <a:ea typeface="新細明體" charset="-120"/>
              </a:rPr>
              <a:t> </a:t>
            </a:r>
          </a:p>
          <a:p>
            <a:r>
              <a:rPr lang="en-US" altLang="zh-TW" sz="2400">
                <a:ea typeface="新細明體" charset="-120"/>
              </a:rPr>
              <a:t>HTTP (Web), FTP (file transfer), Telnet (remote login), SMTP (email)</a:t>
            </a:r>
          </a:p>
          <a:p>
            <a:pPr>
              <a:buFont typeface="Wingdings" pitchFamily="2" charset="2"/>
              <a:buNone/>
            </a:pPr>
            <a:endParaRPr lang="en-US" altLang="zh-TW" sz="2400">
              <a:ea typeface="新細明體" charset="-120"/>
            </a:endParaRPr>
          </a:p>
          <a:p>
            <a:pPr>
              <a:buFont typeface="Wingdings" pitchFamily="2" charset="2"/>
              <a:buNone/>
            </a:pPr>
            <a:r>
              <a:rPr lang="en-US" altLang="zh-TW" u="sng">
                <a:solidFill>
                  <a:srgbClr val="FF0000"/>
                </a:solidFill>
                <a:ea typeface="新細明體" charset="-120"/>
              </a:rPr>
              <a:t>App’s using UDP:</a:t>
            </a:r>
            <a:endParaRPr lang="en-US" altLang="zh-TW">
              <a:solidFill>
                <a:srgbClr val="FF0000"/>
              </a:solidFill>
              <a:ea typeface="新細明體" charset="-120"/>
            </a:endParaRPr>
          </a:p>
          <a:p>
            <a:r>
              <a:rPr lang="en-US" altLang="zh-TW" sz="2400">
                <a:ea typeface="新細明體" charset="-120"/>
              </a:rPr>
              <a:t>streaming media, teleconferencing, DNS, Internet telephony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B40D6290-4B30-401D-8A77-02CBE6D183B3}" type="slidenum">
              <a:rPr lang="en-US" altLang="zh-TW"/>
              <a:pPr/>
              <a:t>14</a:t>
            </a:fld>
            <a:endParaRPr lang="en-US" altLang="zh-TW"/>
          </a:p>
        </p:txBody>
      </p:sp>
      <p:sp>
        <p:nvSpPr>
          <p:cNvPr id="65538" name="Rectangle 1026"/>
          <p:cNvSpPr>
            <a:spLocks noGrp="1" noChangeArrowheads="1"/>
          </p:cNvSpPr>
          <p:nvPr>
            <p:ph type="title"/>
          </p:nvPr>
        </p:nvSpPr>
        <p:spPr/>
        <p:txBody>
          <a:bodyPr/>
          <a:lstStyle/>
          <a:p>
            <a:r>
              <a:rPr lang="en-US" altLang="zh-TW">
                <a:ea typeface="新細明體" charset="-120"/>
              </a:rPr>
              <a:t>Chapter 1: roadmap</a:t>
            </a:r>
          </a:p>
        </p:txBody>
      </p:sp>
      <p:sp>
        <p:nvSpPr>
          <p:cNvPr id="65539" name="Rectangle 1027"/>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 </a:t>
            </a:r>
            <a:r>
              <a:rPr lang="en-US" altLang="zh-TW" sz="2800">
                <a:ea typeface="新細明體" charset="-120"/>
              </a:rPr>
              <a:t>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rgbClr val="FF0000"/>
                </a:solidFill>
                <a:ea typeface="新細明體" charset="-120"/>
              </a:rPr>
              <a:t>1.3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Internet structure and ISPs</a:t>
            </a:r>
            <a:r>
              <a:rPr lang="en-US" altLang="zh-TW" sz="2800">
                <a:solidFill>
                  <a:schemeClr val="accent2"/>
                </a:solidFill>
                <a:ea typeface="新細明體" charset="-120"/>
              </a:rPr>
              <a:t> </a:t>
            </a:r>
          </a:p>
          <a:p>
            <a:pPr lvl="1">
              <a:buFont typeface="ZapfDingbats" pitchFamily="82" charset="2"/>
              <a:buNone/>
            </a:pPr>
            <a:r>
              <a:rPr lang="en-US" altLang="zh-TW" sz="2800">
                <a:solidFill>
                  <a:schemeClr val="accent2"/>
                </a:solidFill>
                <a:ea typeface="新細明體" charset="-120"/>
              </a:rPr>
              <a:t>1.6</a:t>
            </a:r>
            <a:r>
              <a:rPr lang="en-US" altLang="zh-TW" sz="2800">
                <a:ea typeface="新細明體" charset="-120"/>
              </a:rPr>
              <a:t> 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43" name="投影片編號版面配置區 6"/>
          <p:cNvSpPr>
            <a:spLocks noGrp="1"/>
          </p:cNvSpPr>
          <p:nvPr>
            <p:ph type="sldNum" sz="quarter" idx="12"/>
          </p:nvPr>
        </p:nvSpPr>
        <p:spPr/>
        <p:txBody>
          <a:bodyPr/>
          <a:lstStyle/>
          <a:p>
            <a:r>
              <a:rPr lang="en-US" altLang="zh-TW"/>
              <a:t>1-</a:t>
            </a:r>
            <a:fld id="{457F3C3D-613E-4CE6-84EA-FE5DF170AA09}" type="slidenum">
              <a:rPr lang="en-US" altLang="zh-TW"/>
              <a:pPr/>
              <a:t>15</a:t>
            </a:fld>
            <a:endParaRPr lang="en-US" altLang="zh-TW"/>
          </a:p>
        </p:txBody>
      </p:sp>
      <p:sp>
        <p:nvSpPr>
          <p:cNvPr id="13314" name="Rectangle 2"/>
          <p:cNvSpPr>
            <a:spLocks noGrp="1" noChangeArrowheads="1"/>
          </p:cNvSpPr>
          <p:nvPr>
            <p:ph type="title"/>
          </p:nvPr>
        </p:nvSpPr>
        <p:spPr/>
        <p:txBody>
          <a:bodyPr/>
          <a:lstStyle/>
          <a:p>
            <a:r>
              <a:rPr lang="en-US" altLang="zh-TW">
                <a:ea typeface="新細明體" charset="-120"/>
              </a:rPr>
              <a:t>The Network Core</a:t>
            </a:r>
          </a:p>
        </p:txBody>
      </p:sp>
      <p:sp>
        <p:nvSpPr>
          <p:cNvPr id="13315" name="Rectangle 3"/>
          <p:cNvSpPr>
            <a:spLocks noGrp="1" noChangeArrowheads="1"/>
          </p:cNvSpPr>
          <p:nvPr>
            <p:ph type="body" sz="half" idx="1"/>
          </p:nvPr>
        </p:nvSpPr>
        <p:spPr>
          <a:xfrm>
            <a:off x="533400" y="1600200"/>
            <a:ext cx="4191000" cy="4648200"/>
          </a:xfrm>
        </p:spPr>
        <p:txBody>
          <a:bodyPr/>
          <a:lstStyle/>
          <a:p>
            <a:r>
              <a:rPr lang="en-US" altLang="zh-TW" sz="2400">
                <a:ea typeface="新細明體" charset="-120"/>
              </a:rPr>
              <a:t>mesh of interconnected routers</a:t>
            </a:r>
          </a:p>
          <a:p>
            <a:r>
              <a:rPr lang="en-US" altLang="zh-TW" sz="2400" i="1" u="sng">
                <a:solidFill>
                  <a:srgbClr val="FF0000"/>
                </a:solidFill>
                <a:ea typeface="新細明體" charset="-120"/>
              </a:rPr>
              <a:t>the</a:t>
            </a:r>
            <a:r>
              <a:rPr lang="en-US" altLang="zh-TW" sz="2400">
                <a:solidFill>
                  <a:srgbClr val="FF0000"/>
                </a:solidFill>
                <a:ea typeface="新細明體" charset="-120"/>
              </a:rPr>
              <a:t> fundamental question:</a:t>
            </a:r>
            <a:r>
              <a:rPr lang="en-US" altLang="zh-TW" sz="2400">
                <a:ea typeface="新細明體" charset="-120"/>
              </a:rPr>
              <a:t> how is data transferred through net?</a:t>
            </a:r>
          </a:p>
          <a:p>
            <a:pPr lvl="1"/>
            <a:r>
              <a:rPr lang="en-US" altLang="zh-TW">
                <a:solidFill>
                  <a:srgbClr val="FF0000"/>
                </a:solidFill>
                <a:ea typeface="新細明體" charset="-120"/>
              </a:rPr>
              <a:t>circuit switching:</a:t>
            </a:r>
            <a:r>
              <a:rPr lang="en-US" altLang="zh-TW">
                <a:ea typeface="新細明體" charset="-120"/>
              </a:rPr>
              <a:t> dedicated circuit per call: telephone net</a:t>
            </a:r>
          </a:p>
          <a:p>
            <a:pPr lvl="1"/>
            <a:r>
              <a:rPr lang="en-US" altLang="zh-TW">
                <a:solidFill>
                  <a:srgbClr val="FF0000"/>
                </a:solidFill>
                <a:ea typeface="新細明體" charset="-120"/>
              </a:rPr>
              <a:t>packet-switching:</a:t>
            </a:r>
            <a:r>
              <a:rPr lang="en-US" altLang="zh-TW">
                <a:ea typeface="新細明體" charset="-120"/>
              </a:rPr>
              <a:t> data sent thru net in discrete “chunks”</a:t>
            </a:r>
            <a:endParaRPr lang="en-US" altLang="zh-TW" sz="2000">
              <a:ea typeface="新細明體" charset="-120"/>
            </a:endParaRPr>
          </a:p>
        </p:txBody>
      </p:sp>
      <p:graphicFrame>
        <p:nvGraphicFramePr>
          <p:cNvPr id="103424" name="Rectangle 2048"/>
          <p:cNvGraphicFramePr>
            <a:graphicFrameLocks/>
          </p:cNvGraphicFramePr>
          <p:nvPr/>
        </p:nvGraphicFramePr>
        <p:xfrm>
          <a:off x="1524000" y="1397000"/>
          <a:ext cx="6096000" cy="4064000"/>
        </p:xfrm>
        <a:graphic>
          <a:graphicData uri="http://schemas.openxmlformats.org/presentationml/2006/ole">
            <p:oleObj spid="_x0000_s103424" name="Clip" r:id="rId3" imgW="0" imgH="0" progId="MS_ClipArt_Gallery.2">
              <p:embed/>
            </p:oleObj>
          </a:graphicData>
        </a:graphic>
      </p:graphicFrame>
      <p:graphicFrame>
        <p:nvGraphicFramePr>
          <p:cNvPr id="103425" name="Rectangle 2049"/>
          <p:cNvGraphicFramePr>
            <a:graphicFrameLocks/>
          </p:cNvGraphicFramePr>
          <p:nvPr/>
        </p:nvGraphicFramePr>
        <p:xfrm>
          <a:off x="1524000" y="1397000"/>
          <a:ext cx="6096000" cy="4064000"/>
        </p:xfrm>
        <a:graphic>
          <a:graphicData uri="http://schemas.openxmlformats.org/presentationml/2006/ole">
            <p:oleObj spid="_x0000_s103425" name="Clip" r:id="rId4" imgW="0" imgH="0" progId="MS_ClipArt_Gallery.2">
              <p:embed/>
            </p:oleObj>
          </a:graphicData>
        </a:graphic>
      </p:graphicFrame>
      <p:sp>
        <p:nvSpPr>
          <p:cNvPr id="14020" name="Freeform 708"/>
          <p:cNvSpPr>
            <a:spLocks/>
          </p:cNvSpPr>
          <p:nvPr/>
        </p:nvSpPr>
        <p:spPr bwMode="auto">
          <a:xfrm>
            <a:off x="6769100" y="2193925"/>
            <a:ext cx="1798638" cy="167481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zh-TW" altLang="en-US"/>
          </a:p>
        </p:txBody>
      </p:sp>
      <p:sp>
        <p:nvSpPr>
          <p:cNvPr id="14021" name="Freeform 709"/>
          <p:cNvSpPr>
            <a:spLocks/>
          </p:cNvSpPr>
          <p:nvPr/>
        </p:nvSpPr>
        <p:spPr bwMode="auto">
          <a:xfrm>
            <a:off x="4889500" y="2051050"/>
            <a:ext cx="1866900" cy="15890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sp>
        <p:nvSpPr>
          <p:cNvPr id="14022" name="Freeform 710"/>
          <p:cNvSpPr>
            <a:spLocks/>
          </p:cNvSpPr>
          <p:nvPr/>
        </p:nvSpPr>
        <p:spPr bwMode="auto">
          <a:xfrm>
            <a:off x="5257800" y="3502025"/>
            <a:ext cx="2974975" cy="221932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zh-TW" altLang="en-US"/>
          </a:p>
        </p:txBody>
      </p:sp>
      <p:grpSp>
        <p:nvGrpSpPr>
          <p:cNvPr id="14023" name="Group 711"/>
          <p:cNvGrpSpPr>
            <a:grpSpLocks/>
          </p:cNvGrpSpPr>
          <p:nvPr/>
        </p:nvGrpSpPr>
        <p:grpSpPr bwMode="auto">
          <a:xfrm>
            <a:off x="5006975" y="2185988"/>
            <a:ext cx="733425" cy="319087"/>
            <a:chOff x="3552" y="246"/>
            <a:chExt cx="527" cy="248"/>
          </a:xfrm>
        </p:grpSpPr>
        <p:graphicFrame>
          <p:nvGraphicFramePr>
            <p:cNvPr id="103439" name="Object 2063"/>
            <p:cNvGraphicFramePr>
              <a:graphicFrameLocks noChangeAspect="1"/>
            </p:cNvGraphicFramePr>
            <p:nvPr/>
          </p:nvGraphicFramePr>
          <p:xfrm>
            <a:off x="3552" y="246"/>
            <a:ext cx="299" cy="248"/>
          </p:xfrm>
          <a:graphic>
            <a:graphicData uri="http://schemas.openxmlformats.org/presentationml/2006/ole">
              <p:oleObj spid="_x0000_s103439" name="Clip" r:id="rId5" imgW="1305000" imgH="1085760" progId="MS_ClipArt_Gallery.2">
                <p:embed/>
              </p:oleObj>
            </a:graphicData>
          </a:graphic>
        </p:graphicFrame>
        <p:graphicFrame>
          <p:nvGraphicFramePr>
            <p:cNvPr id="103440" name="Object 2064"/>
            <p:cNvGraphicFramePr>
              <a:graphicFrameLocks noChangeAspect="1"/>
            </p:cNvGraphicFramePr>
            <p:nvPr/>
          </p:nvGraphicFramePr>
          <p:xfrm>
            <a:off x="3878" y="338"/>
            <a:ext cx="201" cy="144"/>
          </p:xfrm>
          <a:graphic>
            <a:graphicData uri="http://schemas.openxmlformats.org/presentationml/2006/ole">
              <p:oleObj spid="_x0000_s103440" name="Clip" r:id="rId6" imgW="676440" imgH="485640" progId="MS_ClipArt_Gallery.2">
                <p:embed/>
              </p:oleObj>
            </a:graphicData>
          </a:graphic>
        </p:graphicFrame>
        <p:sp>
          <p:nvSpPr>
            <p:cNvPr id="14026" name="Line 714"/>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14027" name="Group 715"/>
          <p:cNvGrpSpPr>
            <a:grpSpLocks/>
          </p:cNvGrpSpPr>
          <p:nvPr/>
        </p:nvGrpSpPr>
        <p:grpSpPr bwMode="auto">
          <a:xfrm>
            <a:off x="5006975" y="2781300"/>
            <a:ext cx="733425" cy="319088"/>
            <a:chOff x="3552" y="246"/>
            <a:chExt cx="527" cy="248"/>
          </a:xfrm>
        </p:grpSpPr>
        <p:graphicFrame>
          <p:nvGraphicFramePr>
            <p:cNvPr id="103437" name="Object 2061"/>
            <p:cNvGraphicFramePr>
              <a:graphicFrameLocks noChangeAspect="1"/>
            </p:cNvGraphicFramePr>
            <p:nvPr/>
          </p:nvGraphicFramePr>
          <p:xfrm>
            <a:off x="3552" y="246"/>
            <a:ext cx="299" cy="248"/>
          </p:xfrm>
          <a:graphic>
            <a:graphicData uri="http://schemas.openxmlformats.org/presentationml/2006/ole">
              <p:oleObj spid="_x0000_s103437" name="Clip" r:id="rId7" imgW="1305000" imgH="1085760" progId="MS_ClipArt_Gallery.2">
                <p:embed/>
              </p:oleObj>
            </a:graphicData>
          </a:graphic>
        </p:graphicFrame>
        <p:graphicFrame>
          <p:nvGraphicFramePr>
            <p:cNvPr id="103438" name="Object 2062"/>
            <p:cNvGraphicFramePr>
              <a:graphicFrameLocks noChangeAspect="1"/>
            </p:cNvGraphicFramePr>
            <p:nvPr/>
          </p:nvGraphicFramePr>
          <p:xfrm>
            <a:off x="3878" y="338"/>
            <a:ext cx="201" cy="144"/>
          </p:xfrm>
          <a:graphic>
            <a:graphicData uri="http://schemas.openxmlformats.org/presentationml/2006/ole">
              <p:oleObj spid="_x0000_s103438" name="Clip" r:id="rId8" imgW="676440" imgH="485640" progId="MS_ClipArt_Gallery.2">
                <p:embed/>
              </p:oleObj>
            </a:graphicData>
          </a:graphic>
        </p:graphicFrame>
        <p:sp>
          <p:nvSpPr>
            <p:cNvPr id="14030" name="Line 718"/>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14031" name="Group 719"/>
          <p:cNvGrpSpPr>
            <a:grpSpLocks/>
          </p:cNvGrpSpPr>
          <p:nvPr/>
        </p:nvGrpSpPr>
        <p:grpSpPr bwMode="auto">
          <a:xfrm>
            <a:off x="5383213" y="2568575"/>
            <a:ext cx="69850" cy="214313"/>
            <a:chOff x="3842" y="406"/>
            <a:chExt cx="51" cy="167"/>
          </a:xfrm>
        </p:grpSpPr>
        <p:sp>
          <p:nvSpPr>
            <p:cNvPr id="14032" name="Oval 720"/>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033" name="Oval 721"/>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034" name="Oval 722"/>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14035" name="Group 723"/>
          <p:cNvGrpSpPr>
            <a:grpSpLocks/>
          </p:cNvGrpSpPr>
          <p:nvPr/>
        </p:nvGrpSpPr>
        <p:grpSpPr bwMode="auto">
          <a:xfrm>
            <a:off x="5853113" y="3071813"/>
            <a:ext cx="209550" cy="395287"/>
            <a:chOff x="4180" y="783"/>
            <a:chExt cx="150" cy="307"/>
          </a:xfrm>
        </p:grpSpPr>
        <p:sp>
          <p:nvSpPr>
            <p:cNvPr id="14036" name="AutoShape 7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037" name="Rectangle 72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038" name="Rectangle 7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039" name="AutoShape 7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040" name="Line 72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041" name="Line 72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042" name="Rectangle 7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043" name="Rectangle 73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4044" name="Group 732"/>
          <p:cNvGrpSpPr>
            <a:grpSpLocks/>
          </p:cNvGrpSpPr>
          <p:nvPr/>
        </p:nvGrpSpPr>
        <p:grpSpPr bwMode="auto">
          <a:xfrm rot="-5400000">
            <a:off x="6165850" y="3149600"/>
            <a:ext cx="80963" cy="233363"/>
            <a:chOff x="3842" y="406"/>
            <a:chExt cx="51" cy="167"/>
          </a:xfrm>
        </p:grpSpPr>
        <p:sp>
          <p:nvSpPr>
            <p:cNvPr id="14045" name="Oval 733"/>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046" name="Oval 734"/>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047" name="Oval 735"/>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14048" name="Line 736"/>
          <p:cNvSpPr>
            <a:spLocks noChangeShapeType="1"/>
          </p:cNvSpPr>
          <p:nvPr/>
        </p:nvSpPr>
        <p:spPr bwMode="auto">
          <a:xfrm>
            <a:off x="5989638" y="2979738"/>
            <a:ext cx="495300" cy="1587"/>
          </a:xfrm>
          <a:prstGeom prst="line">
            <a:avLst/>
          </a:prstGeom>
          <a:noFill/>
          <a:ln w="12700">
            <a:solidFill>
              <a:schemeClr val="tx1"/>
            </a:solidFill>
            <a:round/>
            <a:headEnd/>
            <a:tailEnd/>
          </a:ln>
          <a:effectLst/>
        </p:spPr>
        <p:txBody>
          <a:bodyPr wrap="none" anchor="ctr"/>
          <a:lstStyle/>
          <a:p>
            <a:endParaRPr lang="zh-TW" altLang="en-US"/>
          </a:p>
        </p:txBody>
      </p:sp>
      <p:sp>
        <p:nvSpPr>
          <p:cNvPr id="14049" name="Line 737"/>
          <p:cNvSpPr>
            <a:spLocks noChangeShapeType="1"/>
          </p:cNvSpPr>
          <p:nvPr/>
        </p:nvSpPr>
        <p:spPr bwMode="auto">
          <a:xfrm>
            <a:off x="5992813" y="2976563"/>
            <a:ext cx="1587" cy="95250"/>
          </a:xfrm>
          <a:prstGeom prst="line">
            <a:avLst/>
          </a:prstGeom>
          <a:noFill/>
          <a:ln w="12700">
            <a:solidFill>
              <a:schemeClr val="tx1"/>
            </a:solidFill>
            <a:round/>
            <a:headEnd/>
            <a:tailEnd/>
          </a:ln>
          <a:effectLst/>
        </p:spPr>
        <p:txBody>
          <a:bodyPr wrap="none" anchor="ctr"/>
          <a:lstStyle/>
          <a:p>
            <a:endParaRPr lang="zh-TW" altLang="en-US"/>
          </a:p>
        </p:txBody>
      </p:sp>
      <p:sp>
        <p:nvSpPr>
          <p:cNvPr id="14050" name="Line 738"/>
          <p:cNvSpPr>
            <a:spLocks noChangeShapeType="1"/>
          </p:cNvSpPr>
          <p:nvPr/>
        </p:nvSpPr>
        <p:spPr bwMode="auto">
          <a:xfrm>
            <a:off x="6488113" y="2974975"/>
            <a:ext cx="1587" cy="82550"/>
          </a:xfrm>
          <a:prstGeom prst="line">
            <a:avLst/>
          </a:prstGeom>
          <a:noFill/>
          <a:ln w="12700">
            <a:solidFill>
              <a:schemeClr val="tx1"/>
            </a:solidFill>
            <a:round/>
            <a:headEnd/>
            <a:tailEnd/>
          </a:ln>
          <a:effectLst/>
        </p:spPr>
        <p:txBody>
          <a:bodyPr wrap="none" anchor="ctr"/>
          <a:lstStyle/>
          <a:p>
            <a:endParaRPr lang="zh-TW" altLang="en-US"/>
          </a:p>
        </p:txBody>
      </p:sp>
      <p:sp>
        <p:nvSpPr>
          <p:cNvPr id="14051" name="Line 739"/>
          <p:cNvSpPr>
            <a:spLocks noChangeShapeType="1"/>
          </p:cNvSpPr>
          <p:nvPr/>
        </p:nvSpPr>
        <p:spPr bwMode="auto">
          <a:xfrm>
            <a:off x="5689600" y="2439988"/>
            <a:ext cx="288925" cy="265112"/>
          </a:xfrm>
          <a:prstGeom prst="line">
            <a:avLst/>
          </a:prstGeom>
          <a:noFill/>
          <a:ln w="12700">
            <a:solidFill>
              <a:schemeClr val="tx1"/>
            </a:solidFill>
            <a:round/>
            <a:headEnd/>
            <a:tailEnd/>
          </a:ln>
          <a:effectLst/>
        </p:spPr>
        <p:txBody>
          <a:bodyPr wrap="none" anchor="ctr"/>
          <a:lstStyle/>
          <a:p>
            <a:endParaRPr lang="zh-TW" altLang="en-US"/>
          </a:p>
        </p:txBody>
      </p:sp>
      <p:sp>
        <p:nvSpPr>
          <p:cNvPr id="14052" name="Line 740"/>
          <p:cNvSpPr>
            <a:spLocks noChangeShapeType="1"/>
          </p:cNvSpPr>
          <p:nvPr/>
        </p:nvSpPr>
        <p:spPr bwMode="auto">
          <a:xfrm flipV="1">
            <a:off x="5702300" y="2725738"/>
            <a:ext cx="276225" cy="330200"/>
          </a:xfrm>
          <a:prstGeom prst="line">
            <a:avLst/>
          </a:prstGeom>
          <a:noFill/>
          <a:ln w="12700">
            <a:solidFill>
              <a:schemeClr val="tx1"/>
            </a:solidFill>
            <a:round/>
            <a:headEnd/>
            <a:tailEnd/>
          </a:ln>
          <a:effectLst/>
        </p:spPr>
        <p:txBody>
          <a:bodyPr wrap="none" anchor="ctr"/>
          <a:lstStyle/>
          <a:p>
            <a:endParaRPr lang="zh-TW" altLang="en-US"/>
          </a:p>
        </p:txBody>
      </p:sp>
      <p:sp>
        <p:nvSpPr>
          <p:cNvPr id="14053" name="Line 741"/>
          <p:cNvSpPr>
            <a:spLocks noChangeShapeType="1"/>
          </p:cNvSpPr>
          <p:nvPr/>
        </p:nvSpPr>
        <p:spPr bwMode="auto">
          <a:xfrm flipV="1">
            <a:off x="6229350" y="2811463"/>
            <a:ext cx="1588" cy="163512"/>
          </a:xfrm>
          <a:prstGeom prst="line">
            <a:avLst/>
          </a:prstGeom>
          <a:noFill/>
          <a:ln w="12700">
            <a:solidFill>
              <a:schemeClr val="tx1"/>
            </a:solidFill>
            <a:round/>
            <a:headEnd/>
            <a:tailEnd/>
          </a:ln>
          <a:effectLst/>
        </p:spPr>
        <p:txBody>
          <a:bodyPr wrap="none" anchor="ctr"/>
          <a:lstStyle/>
          <a:p>
            <a:endParaRPr lang="zh-TW" altLang="en-US"/>
          </a:p>
        </p:txBody>
      </p:sp>
      <p:grpSp>
        <p:nvGrpSpPr>
          <p:cNvPr id="14054" name="Group 742"/>
          <p:cNvGrpSpPr>
            <a:grpSpLocks/>
          </p:cNvGrpSpPr>
          <p:nvPr/>
        </p:nvGrpSpPr>
        <p:grpSpPr bwMode="auto">
          <a:xfrm>
            <a:off x="6348413" y="3049588"/>
            <a:ext cx="209550" cy="395287"/>
            <a:chOff x="4180" y="783"/>
            <a:chExt cx="150" cy="307"/>
          </a:xfrm>
        </p:grpSpPr>
        <p:sp>
          <p:nvSpPr>
            <p:cNvPr id="14055" name="AutoShape 7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056" name="Rectangle 74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057" name="Rectangle 7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058" name="AutoShape 7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059" name="Line 74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060" name="Line 74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061" name="Rectangle 7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062" name="Rectangle 75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4063" name="Group 751"/>
          <p:cNvGrpSpPr>
            <a:grpSpLocks/>
          </p:cNvGrpSpPr>
          <p:nvPr/>
        </p:nvGrpSpPr>
        <p:grpSpPr bwMode="auto">
          <a:xfrm>
            <a:off x="5391150" y="3668713"/>
            <a:ext cx="479425" cy="925512"/>
            <a:chOff x="3314" y="1248"/>
            <a:chExt cx="344" cy="694"/>
          </a:xfrm>
        </p:grpSpPr>
        <p:graphicFrame>
          <p:nvGraphicFramePr>
            <p:cNvPr id="103435" name="Object 2059"/>
            <p:cNvGraphicFramePr>
              <a:graphicFrameLocks noChangeAspect="1"/>
            </p:cNvGraphicFramePr>
            <p:nvPr/>
          </p:nvGraphicFramePr>
          <p:xfrm>
            <a:off x="3314" y="1248"/>
            <a:ext cx="299" cy="248"/>
          </p:xfrm>
          <a:graphic>
            <a:graphicData uri="http://schemas.openxmlformats.org/presentationml/2006/ole">
              <p:oleObj spid="_x0000_s103435" name="Clip" r:id="rId9" imgW="1305000" imgH="1085760" progId="MS_ClipArt_Gallery.2">
                <p:embed/>
              </p:oleObj>
            </a:graphicData>
          </a:graphic>
        </p:graphicFrame>
        <p:sp>
          <p:nvSpPr>
            <p:cNvPr id="14065" name="Line 753"/>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103436" name="Object 2060"/>
            <p:cNvGraphicFramePr>
              <a:graphicFrameLocks noChangeAspect="1"/>
            </p:cNvGraphicFramePr>
            <p:nvPr/>
          </p:nvGraphicFramePr>
          <p:xfrm>
            <a:off x="3314" y="1694"/>
            <a:ext cx="299" cy="248"/>
          </p:xfrm>
          <a:graphic>
            <a:graphicData uri="http://schemas.openxmlformats.org/presentationml/2006/ole">
              <p:oleObj spid="_x0000_s103436" name="Clip" r:id="rId10" imgW="1305000" imgH="1085760" progId="MS_ClipArt_Gallery.2">
                <p:embed/>
              </p:oleObj>
            </a:graphicData>
          </a:graphic>
        </p:graphicFrame>
        <p:sp>
          <p:nvSpPr>
            <p:cNvPr id="14067" name="Line 755"/>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14068" name="Group 756"/>
            <p:cNvGrpSpPr>
              <a:grpSpLocks/>
            </p:cNvGrpSpPr>
            <p:nvPr/>
          </p:nvGrpSpPr>
          <p:grpSpPr bwMode="auto">
            <a:xfrm>
              <a:off x="3404" y="1504"/>
              <a:ext cx="51" cy="167"/>
              <a:chOff x="3842" y="406"/>
              <a:chExt cx="51" cy="167"/>
            </a:xfrm>
          </p:grpSpPr>
          <p:sp>
            <p:nvSpPr>
              <p:cNvPr id="14069" name="Oval 75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070" name="Oval 75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071" name="Oval 75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14072" name="Line 760"/>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103426" name="Object 2050"/>
          <p:cNvGraphicFramePr>
            <a:graphicFrameLocks noChangeAspect="1"/>
          </p:cNvGraphicFramePr>
          <p:nvPr/>
        </p:nvGraphicFramePr>
        <p:xfrm>
          <a:off x="6259513" y="4678363"/>
          <a:ext cx="417512" cy="331787"/>
        </p:xfrm>
        <a:graphic>
          <a:graphicData uri="http://schemas.openxmlformats.org/presentationml/2006/ole">
            <p:oleObj spid="_x0000_s103426" name="Clip" r:id="rId11" imgW="1305000" imgH="1085760" progId="MS_ClipArt_Gallery.2">
              <p:embed/>
            </p:oleObj>
          </a:graphicData>
        </a:graphic>
      </p:graphicFrame>
      <p:graphicFrame>
        <p:nvGraphicFramePr>
          <p:cNvPr id="103427" name="Object 2051"/>
          <p:cNvGraphicFramePr>
            <a:graphicFrameLocks noChangeAspect="1"/>
          </p:cNvGraphicFramePr>
          <p:nvPr/>
        </p:nvGraphicFramePr>
        <p:xfrm>
          <a:off x="5645150" y="4667250"/>
          <a:ext cx="415925" cy="330200"/>
        </p:xfrm>
        <a:graphic>
          <a:graphicData uri="http://schemas.openxmlformats.org/presentationml/2006/ole">
            <p:oleObj spid="_x0000_s103427" name="Clip" r:id="rId12" imgW="1305000" imgH="1085760" progId="MS_ClipArt_Gallery.2">
              <p:embed/>
            </p:oleObj>
          </a:graphicData>
        </a:graphic>
      </p:graphicFrame>
      <p:sp>
        <p:nvSpPr>
          <p:cNvPr id="14075" name="Oval 763"/>
          <p:cNvSpPr>
            <a:spLocks noChangeArrowheads="1"/>
          </p:cNvSpPr>
          <p:nvPr/>
        </p:nvSpPr>
        <p:spPr bwMode="auto">
          <a:xfrm rot="-5400000">
            <a:off x="6061869" y="4771231"/>
            <a:ext cx="63500" cy="65088"/>
          </a:xfrm>
          <a:prstGeom prst="ellipse">
            <a:avLst/>
          </a:prstGeom>
          <a:solidFill>
            <a:schemeClr val="accent2"/>
          </a:solidFill>
          <a:ln w="9525">
            <a:noFill/>
            <a:round/>
            <a:headEnd/>
            <a:tailEnd/>
          </a:ln>
          <a:effectLst/>
        </p:spPr>
        <p:txBody>
          <a:bodyPr wrap="none" anchor="ctr"/>
          <a:lstStyle/>
          <a:p>
            <a:endParaRPr lang="zh-TW" altLang="en-US"/>
          </a:p>
        </p:txBody>
      </p:sp>
      <p:sp>
        <p:nvSpPr>
          <p:cNvPr id="14076" name="Oval 764"/>
          <p:cNvSpPr>
            <a:spLocks noChangeArrowheads="1"/>
          </p:cNvSpPr>
          <p:nvPr/>
        </p:nvSpPr>
        <p:spPr bwMode="auto">
          <a:xfrm rot="-5400000">
            <a:off x="6146801" y="4768850"/>
            <a:ext cx="63500" cy="66675"/>
          </a:xfrm>
          <a:prstGeom prst="ellipse">
            <a:avLst/>
          </a:prstGeom>
          <a:solidFill>
            <a:schemeClr val="accent2"/>
          </a:solidFill>
          <a:ln w="9525">
            <a:noFill/>
            <a:round/>
            <a:headEnd/>
            <a:tailEnd/>
          </a:ln>
          <a:effectLst/>
        </p:spPr>
        <p:txBody>
          <a:bodyPr wrap="none" anchor="ctr"/>
          <a:lstStyle/>
          <a:p>
            <a:endParaRPr lang="zh-TW" altLang="en-US"/>
          </a:p>
        </p:txBody>
      </p:sp>
      <p:sp>
        <p:nvSpPr>
          <p:cNvPr id="14077" name="Oval 765"/>
          <p:cNvSpPr>
            <a:spLocks noChangeArrowheads="1"/>
          </p:cNvSpPr>
          <p:nvPr/>
        </p:nvSpPr>
        <p:spPr bwMode="auto">
          <a:xfrm rot="-5400000">
            <a:off x="6224587" y="4773613"/>
            <a:ext cx="61913" cy="65088"/>
          </a:xfrm>
          <a:prstGeom prst="ellipse">
            <a:avLst/>
          </a:prstGeom>
          <a:solidFill>
            <a:schemeClr val="accent2"/>
          </a:solidFill>
          <a:ln w="9525">
            <a:noFill/>
            <a:round/>
            <a:headEnd/>
            <a:tailEnd/>
          </a:ln>
          <a:effectLst/>
        </p:spPr>
        <p:txBody>
          <a:bodyPr wrap="none" anchor="ctr"/>
          <a:lstStyle/>
          <a:p>
            <a:endParaRPr lang="zh-TW" altLang="en-US"/>
          </a:p>
        </p:txBody>
      </p:sp>
      <p:sp>
        <p:nvSpPr>
          <p:cNvPr id="14078" name="Line 766"/>
          <p:cNvSpPr>
            <a:spLocks noChangeShapeType="1"/>
          </p:cNvSpPr>
          <p:nvPr/>
        </p:nvSpPr>
        <p:spPr bwMode="auto">
          <a:xfrm rot="-5400000">
            <a:off x="6484144" y="4653757"/>
            <a:ext cx="60325" cy="1587"/>
          </a:xfrm>
          <a:prstGeom prst="line">
            <a:avLst/>
          </a:prstGeom>
          <a:noFill/>
          <a:ln w="19050">
            <a:solidFill>
              <a:schemeClr val="tx1"/>
            </a:solidFill>
            <a:round/>
            <a:headEnd/>
            <a:tailEnd/>
          </a:ln>
          <a:effectLst/>
        </p:spPr>
        <p:txBody>
          <a:bodyPr wrap="none" anchor="ctr"/>
          <a:lstStyle/>
          <a:p>
            <a:endParaRPr lang="zh-TW" altLang="en-US"/>
          </a:p>
        </p:txBody>
      </p:sp>
      <p:sp>
        <p:nvSpPr>
          <p:cNvPr id="14079" name="Line 767"/>
          <p:cNvSpPr>
            <a:spLocks noChangeShapeType="1"/>
          </p:cNvSpPr>
          <p:nvPr/>
        </p:nvSpPr>
        <p:spPr bwMode="auto">
          <a:xfrm rot="5400000" flipH="1">
            <a:off x="5857875" y="4645025"/>
            <a:ext cx="63500" cy="0"/>
          </a:xfrm>
          <a:prstGeom prst="line">
            <a:avLst/>
          </a:prstGeom>
          <a:noFill/>
          <a:ln w="19050">
            <a:solidFill>
              <a:schemeClr val="tx1"/>
            </a:solidFill>
            <a:round/>
            <a:headEnd/>
            <a:tailEnd/>
          </a:ln>
          <a:effectLst/>
        </p:spPr>
        <p:txBody>
          <a:bodyPr wrap="none" anchor="ctr"/>
          <a:lstStyle/>
          <a:p>
            <a:endParaRPr lang="zh-TW" altLang="en-US"/>
          </a:p>
        </p:txBody>
      </p:sp>
      <p:sp>
        <p:nvSpPr>
          <p:cNvPr id="14080" name="Line 768"/>
          <p:cNvSpPr>
            <a:spLocks noChangeShapeType="1"/>
          </p:cNvSpPr>
          <p:nvPr/>
        </p:nvSpPr>
        <p:spPr bwMode="auto">
          <a:xfrm rot="16200000" flipV="1">
            <a:off x="6204744" y="4306094"/>
            <a:ext cx="0" cy="627062"/>
          </a:xfrm>
          <a:prstGeom prst="line">
            <a:avLst/>
          </a:prstGeom>
          <a:noFill/>
          <a:ln w="12700">
            <a:solidFill>
              <a:schemeClr val="tx1"/>
            </a:solidFill>
            <a:round/>
            <a:headEnd/>
            <a:tailEnd/>
          </a:ln>
          <a:effectLst/>
        </p:spPr>
        <p:txBody>
          <a:bodyPr wrap="none" anchor="ctr"/>
          <a:lstStyle/>
          <a:p>
            <a:endParaRPr lang="zh-TW" altLang="en-US"/>
          </a:p>
        </p:txBody>
      </p:sp>
      <p:sp>
        <p:nvSpPr>
          <p:cNvPr id="14081" name="Line 769"/>
          <p:cNvSpPr>
            <a:spLocks noChangeShapeType="1"/>
          </p:cNvSpPr>
          <p:nvPr/>
        </p:nvSpPr>
        <p:spPr bwMode="auto">
          <a:xfrm flipV="1">
            <a:off x="5870575" y="4244975"/>
            <a:ext cx="93663" cy="3175"/>
          </a:xfrm>
          <a:prstGeom prst="line">
            <a:avLst/>
          </a:prstGeom>
          <a:noFill/>
          <a:ln w="12700">
            <a:solidFill>
              <a:schemeClr val="tx1"/>
            </a:solidFill>
            <a:round/>
            <a:headEnd/>
            <a:tailEnd/>
          </a:ln>
          <a:effectLst/>
        </p:spPr>
        <p:txBody>
          <a:bodyPr wrap="none" anchor="ctr"/>
          <a:lstStyle/>
          <a:p>
            <a:endParaRPr lang="zh-TW" altLang="en-US"/>
          </a:p>
        </p:txBody>
      </p:sp>
      <p:sp>
        <p:nvSpPr>
          <p:cNvPr id="14082" name="Line 770"/>
          <p:cNvSpPr>
            <a:spLocks noChangeShapeType="1"/>
          </p:cNvSpPr>
          <p:nvPr/>
        </p:nvSpPr>
        <p:spPr bwMode="auto">
          <a:xfrm>
            <a:off x="6472238" y="4291013"/>
            <a:ext cx="303212" cy="385762"/>
          </a:xfrm>
          <a:prstGeom prst="line">
            <a:avLst/>
          </a:prstGeom>
          <a:noFill/>
          <a:ln w="38100">
            <a:solidFill>
              <a:srgbClr val="FF0000"/>
            </a:solidFill>
            <a:round/>
            <a:headEnd/>
            <a:tailEnd/>
          </a:ln>
          <a:effectLst/>
        </p:spPr>
        <p:txBody>
          <a:bodyPr wrap="none" anchor="ctr"/>
          <a:lstStyle/>
          <a:p>
            <a:endParaRPr lang="zh-TW" altLang="en-US"/>
          </a:p>
        </p:txBody>
      </p:sp>
      <p:sp>
        <p:nvSpPr>
          <p:cNvPr id="14083" name="Line 771"/>
          <p:cNvSpPr>
            <a:spLocks noChangeShapeType="1"/>
          </p:cNvSpPr>
          <p:nvPr/>
        </p:nvSpPr>
        <p:spPr bwMode="auto">
          <a:xfrm flipH="1">
            <a:off x="7267575" y="4287838"/>
            <a:ext cx="279400" cy="392112"/>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103428" name="Object 2052"/>
          <p:cNvGraphicFramePr>
            <a:graphicFrameLocks noChangeAspect="1"/>
          </p:cNvGraphicFramePr>
          <p:nvPr/>
        </p:nvGraphicFramePr>
        <p:xfrm>
          <a:off x="7445375" y="3840163"/>
          <a:ext cx="203200" cy="241300"/>
        </p:xfrm>
        <a:graphic>
          <a:graphicData uri="http://schemas.openxmlformats.org/presentationml/2006/ole">
            <p:oleObj spid="_x0000_s103428" name="Clip" r:id="rId13" imgW="981000" imgH="1209600" progId="MS_ClipArt_Gallery.2">
              <p:embed/>
            </p:oleObj>
          </a:graphicData>
        </a:graphic>
      </p:graphicFrame>
      <p:graphicFrame>
        <p:nvGraphicFramePr>
          <p:cNvPr id="103429" name="Object 2053"/>
          <p:cNvGraphicFramePr>
            <a:graphicFrameLocks noChangeAspect="1"/>
          </p:cNvGraphicFramePr>
          <p:nvPr/>
        </p:nvGraphicFramePr>
        <p:xfrm>
          <a:off x="6108700" y="3921125"/>
          <a:ext cx="203200" cy="239713"/>
        </p:xfrm>
        <a:graphic>
          <a:graphicData uri="http://schemas.openxmlformats.org/presentationml/2006/ole">
            <p:oleObj spid="_x0000_s103429" name="Clip" r:id="rId14" imgW="981000" imgH="1209600" progId="MS_ClipArt_Gallery.2">
              <p:embed/>
            </p:oleObj>
          </a:graphicData>
        </a:graphic>
      </p:graphicFrame>
      <p:sp>
        <p:nvSpPr>
          <p:cNvPr id="14086" name="Freeform 774"/>
          <p:cNvSpPr>
            <a:spLocks/>
          </p:cNvSpPr>
          <p:nvPr/>
        </p:nvSpPr>
        <p:spPr bwMode="auto">
          <a:xfrm>
            <a:off x="6189663" y="3695700"/>
            <a:ext cx="1354137" cy="304800"/>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38100" cap="flat" cmpd="sng">
            <a:solidFill>
              <a:srgbClr val="FF0000"/>
            </a:solidFill>
            <a:prstDash val="dash"/>
            <a:round/>
            <a:headEnd/>
            <a:tailEnd/>
          </a:ln>
          <a:effectLst/>
        </p:spPr>
        <p:txBody>
          <a:bodyPr wrap="none" anchor="ctr"/>
          <a:lstStyle/>
          <a:p>
            <a:endParaRPr lang="zh-TW" altLang="en-US"/>
          </a:p>
        </p:txBody>
      </p:sp>
      <p:grpSp>
        <p:nvGrpSpPr>
          <p:cNvPr id="14087" name="Group 775"/>
          <p:cNvGrpSpPr>
            <a:grpSpLocks/>
          </p:cNvGrpSpPr>
          <p:nvPr/>
        </p:nvGrpSpPr>
        <p:grpSpPr bwMode="auto">
          <a:xfrm>
            <a:off x="6456363" y="5118100"/>
            <a:ext cx="406400" cy="427038"/>
            <a:chOff x="2870" y="1518"/>
            <a:chExt cx="292" cy="320"/>
          </a:xfrm>
        </p:grpSpPr>
        <p:graphicFrame>
          <p:nvGraphicFramePr>
            <p:cNvPr id="103433" name="Object 2057"/>
            <p:cNvGraphicFramePr>
              <a:graphicFrameLocks noChangeAspect="1"/>
            </p:cNvGraphicFramePr>
            <p:nvPr/>
          </p:nvGraphicFramePr>
          <p:xfrm>
            <a:off x="2870" y="1518"/>
            <a:ext cx="272" cy="282"/>
          </p:xfrm>
          <a:graphic>
            <a:graphicData uri="http://schemas.openxmlformats.org/presentationml/2006/ole">
              <p:oleObj spid="_x0000_s103433" name="Clip" r:id="rId15" imgW="819000" imgH="847800" progId="MS_ClipArt_Gallery.2">
                <p:embed/>
              </p:oleObj>
            </a:graphicData>
          </a:graphic>
        </p:graphicFrame>
        <p:graphicFrame>
          <p:nvGraphicFramePr>
            <p:cNvPr id="103434" name="Object 2058"/>
            <p:cNvGraphicFramePr>
              <a:graphicFrameLocks noChangeAspect="1"/>
            </p:cNvGraphicFramePr>
            <p:nvPr/>
          </p:nvGraphicFramePr>
          <p:xfrm>
            <a:off x="2913" y="1602"/>
            <a:ext cx="249" cy="236"/>
          </p:xfrm>
          <a:graphic>
            <a:graphicData uri="http://schemas.openxmlformats.org/presentationml/2006/ole">
              <p:oleObj spid="_x0000_s103434" name="Clip" r:id="rId16" imgW="1266840" imgH="1200240" progId="MS_ClipArt_Gallery.2">
                <p:embed/>
              </p:oleObj>
            </a:graphicData>
          </a:graphic>
        </p:graphicFrame>
      </p:grpSp>
      <p:grpSp>
        <p:nvGrpSpPr>
          <p:cNvPr id="14090" name="Group 778"/>
          <p:cNvGrpSpPr>
            <a:grpSpLocks/>
          </p:cNvGrpSpPr>
          <p:nvPr/>
        </p:nvGrpSpPr>
        <p:grpSpPr bwMode="auto">
          <a:xfrm>
            <a:off x="7234238" y="5149850"/>
            <a:ext cx="406400" cy="427038"/>
            <a:chOff x="2870" y="1518"/>
            <a:chExt cx="292" cy="320"/>
          </a:xfrm>
        </p:grpSpPr>
        <p:graphicFrame>
          <p:nvGraphicFramePr>
            <p:cNvPr id="103431" name="Object 2055"/>
            <p:cNvGraphicFramePr>
              <a:graphicFrameLocks noChangeAspect="1"/>
            </p:cNvGraphicFramePr>
            <p:nvPr/>
          </p:nvGraphicFramePr>
          <p:xfrm>
            <a:off x="2870" y="1518"/>
            <a:ext cx="272" cy="282"/>
          </p:xfrm>
          <a:graphic>
            <a:graphicData uri="http://schemas.openxmlformats.org/presentationml/2006/ole">
              <p:oleObj spid="_x0000_s103431" name="Clip" r:id="rId17" imgW="819000" imgH="847800" progId="MS_ClipArt_Gallery.2">
                <p:embed/>
              </p:oleObj>
            </a:graphicData>
          </a:graphic>
        </p:graphicFrame>
        <p:graphicFrame>
          <p:nvGraphicFramePr>
            <p:cNvPr id="103432" name="Object 2056"/>
            <p:cNvGraphicFramePr>
              <a:graphicFrameLocks noChangeAspect="1"/>
            </p:cNvGraphicFramePr>
            <p:nvPr/>
          </p:nvGraphicFramePr>
          <p:xfrm>
            <a:off x="2913" y="1602"/>
            <a:ext cx="249" cy="236"/>
          </p:xfrm>
          <a:graphic>
            <a:graphicData uri="http://schemas.openxmlformats.org/presentationml/2006/ole">
              <p:oleObj spid="_x0000_s103432" name="Clip" r:id="rId18" imgW="1266840" imgH="1200240" progId="MS_ClipArt_Gallery.2">
                <p:embed/>
              </p:oleObj>
            </a:graphicData>
          </a:graphic>
        </p:graphicFrame>
      </p:grpSp>
      <p:grpSp>
        <p:nvGrpSpPr>
          <p:cNvPr id="14093" name="Group 781"/>
          <p:cNvGrpSpPr>
            <a:grpSpLocks/>
          </p:cNvGrpSpPr>
          <p:nvPr/>
        </p:nvGrpSpPr>
        <p:grpSpPr bwMode="auto">
          <a:xfrm>
            <a:off x="6819900" y="4865688"/>
            <a:ext cx="379413" cy="376237"/>
            <a:chOff x="4733" y="2082"/>
            <a:chExt cx="272" cy="282"/>
          </a:xfrm>
        </p:grpSpPr>
        <p:graphicFrame>
          <p:nvGraphicFramePr>
            <p:cNvPr id="103430" name="Object 2054"/>
            <p:cNvGraphicFramePr>
              <a:graphicFrameLocks noChangeAspect="1"/>
            </p:cNvGraphicFramePr>
            <p:nvPr/>
          </p:nvGraphicFramePr>
          <p:xfrm>
            <a:off x="4733" y="2082"/>
            <a:ext cx="272" cy="282"/>
          </p:xfrm>
          <a:graphic>
            <a:graphicData uri="http://schemas.openxmlformats.org/presentationml/2006/ole">
              <p:oleObj spid="_x0000_s103430" name="Clip" r:id="rId19" imgW="819000" imgH="847800" progId="MS_ClipArt_Gallery.2">
                <p:embed/>
              </p:oleObj>
            </a:graphicData>
          </a:graphic>
        </p:graphicFrame>
        <p:sp>
          <p:nvSpPr>
            <p:cNvPr id="14095" name="Rectangle 78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14096" name="Line 784"/>
          <p:cNvSpPr>
            <a:spLocks noChangeShapeType="1"/>
          </p:cNvSpPr>
          <p:nvPr/>
        </p:nvSpPr>
        <p:spPr bwMode="auto">
          <a:xfrm>
            <a:off x="7126288" y="4768850"/>
            <a:ext cx="0" cy="228600"/>
          </a:xfrm>
          <a:prstGeom prst="line">
            <a:avLst/>
          </a:prstGeom>
          <a:noFill/>
          <a:ln w="12700">
            <a:solidFill>
              <a:schemeClr val="tx1"/>
            </a:solidFill>
            <a:round/>
            <a:headEnd/>
            <a:tailEnd/>
          </a:ln>
          <a:effectLst/>
        </p:spPr>
        <p:txBody>
          <a:bodyPr wrap="none" anchor="ctr"/>
          <a:lstStyle/>
          <a:p>
            <a:endParaRPr lang="zh-TW" altLang="en-US"/>
          </a:p>
        </p:txBody>
      </p:sp>
      <p:grpSp>
        <p:nvGrpSpPr>
          <p:cNvPr id="14097" name="Group 785"/>
          <p:cNvGrpSpPr>
            <a:grpSpLocks/>
          </p:cNvGrpSpPr>
          <p:nvPr/>
        </p:nvGrpSpPr>
        <p:grpSpPr bwMode="auto">
          <a:xfrm>
            <a:off x="7847013" y="4192588"/>
            <a:ext cx="207962" cy="409575"/>
            <a:chOff x="4180" y="783"/>
            <a:chExt cx="150" cy="307"/>
          </a:xfrm>
        </p:grpSpPr>
        <p:sp>
          <p:nvSpPr>
            <p:cNvPr id="14098" name="AutoShape 78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099" name="Rectangle 78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100" name="Rectangle 78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101" name="AutoShape 78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102" name="Line 79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103" name="Line 79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104" name="Rectangle 79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105" name="Rectangle 79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4106" name="Group 794"/>
          <p:cNvGrpSpPr>
            <a:grpSpLocks/>
          </p:cNvGrpSpPr>
          <p:nvPr/>
        </p:nvGrpSpPr>
        <p:grpSpPr bwMode="auto">
          <a:xfrm>
            <a:off x="7834313" y="4637088"/>
            <a:ext cx="207962" cy="409575"/>
            <a:chOff x="4180" y="783"/>
            <a:chExt cx="150" cy="307"/>
          </a:xfrm>
        </p:grpSpPr>
        <p:sp>
          <p:nvSpPr>
            <p:cNvPr id="14107" name="AutoShape 79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108" name="Rectangle 796"/>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109" name="Rectangle 7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110" name="AutoShape 7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111" name="Line 799"/>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112" name="Line 800"/>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113" name="Rectangle 8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114" name="Rectangle 802"/>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14115" name="Line 803"/>
          <p:cNvSpPr>
            <a:spLocks noChangeShapeType="1"/>
          </p:cNvSpPr>
          <p:nvPr/>
        </p:nvSpPr>
        <p:spPr bwMode="auto">
          <a:xfrm rot="5400000" flipH="1">
            <a:off x="7460456" y="4566444"/>
            <a:ext cx="611188" cy="0"/>
          </a:xfrm>
          <a:prstGeom prst="line">
            <a:avLst/>
          </a:prstGeom>
          <a:noFill/>
          <a:ln w="12700">
            <a:solidFill>
              <a:schemeClr val="tx1"/>
            </a:solidFill>
            <a:round/>
            <a:headEnd/>
            <a:tailEnd/>
          </a:ln>
          <a:effectLst/>
        </p:spPr>
        <p:txBody>
          <a:bodyPr wrap="none" anchor="ctr"/>
          <a:lstStyle/>
          <a:p>
            <a:endParaRPr lang="zh-TW" altLang="en-US"/>
          </a:p>
        </p:txBody>
      </p:sp>
      <p:sp>
        <p:nvSpPr>
          <p:cNvPr id="14116" name="Line 804"/>
          <p:cNvSpPr>
            <a:spLocks noChangeShapeType="1"/>
          </p:cNvSpPr>
          <p:nvPr/>
        </p:nvSpPr>
        <p:spPr bwMode="auto">
          <a:xfrm rot="-5400000">
            <a:off x="7814469" y="4818856"/>
            <a:ext cx="0" cy="103188"/>
          </a:xfrm>
          <a:prstGeom prst="line">
            <a:avLst/>
          </a:prstGeom>
          <a:noFill/>
          <a:ln w="12700">
            <a:solidFill>
              <a:schemeClr val="tx1"/>
            </a:solidFill>
            <a:round/>
            <a:headEnd/>
            <a:tailEnd/>
          </a:ln>
          <a:effectLst/>
        </p:spPr>
        <p:txBody>
          <a:bodyPr wrap="none" anchor="ctr"/>
          <a:lstStyle/>
          <a:p>
            <a:endParaRPr lang="zh-TW" altLang="en-US"/>
          </a:p>
        </p:txBody>
      </p:sp>
      <p:sp>
        <p:nvSpPr>
          <p:cNvPr id="14117" name="Line 805"/>
          <p:cNvSpPr>
            <a:spLocks noChangeShapeType="1"/>
          </p:cNvSpPr>
          <p:nvPr/>
        </p:nvSpPr>
        <p:spPr bwMode="auto">
          <a:xfrm rot="-5400000">
            <a:off x="7804150" y="4349750"/>
            <a:ext cx="0" cy="88900"/>
          </a:xfrm>
          <a:prstGeom prst="line">
            <a:avLst/>
          </a:prstGeom>
          <a:noFill/>
          <a:ln w="12700">
            <a:solidFill>
              <a:schemeClr val="tx1"/>
            </a:solidFill>
            <a:round/>
            <a:headEnd/>
            <a:tailEnd/>
          </a:ln>
          <a:effectLst/>
        </p:spPr>
        <p:txBody>
          <a:bodyPr wrap="none" anchor="ctr"/>
          <a:lstStyle/>
          <a:p>
            <a:endParaRPr lang="zh-TW" altLang="en-US"/>
          </a:p>
        </p:txBody>
      </p:sp>
      <p:sp>
        <p:nvSpPr>
          <p:cNvPr id="14118" name="Line 806"/>
          <p:cNvSpPr>
            <a:spLocks noChangeShapeType="1"/>
          </p:cNvSpPr>
          <p:nvPr/>
        </p:nvSpPr>
        <p:spPr bwMode="auto">
          <a:xfrm flipV="1">
            <a:off x="6483350" y="2490788"/>
            <a:ext cx="458788" cy="207962"/>
          </a:xfrm>
          <a:prstGeom prst="line">
            <a:avLst/>
          </a:prstGeom>
          <a:noFill/>
          <a:ln w="38100">
            <a:solidFill>
              <a:srgbClr val="FF0000"/>
            </a:solidFill>
            <a:round/>
            <a:headEnd/>
            <a:tailEnd/>
          </a:ln>
          <a:effectLst/>
        </p:spPr>
        <p:txBody>
          <a:bodyPr wrap="none" anchor="ctr"/>
          <a:lstStyle/>
          <a:p>
            <a:endParaRPr lang="zh-TW" altLang="en-US"/>
          </a:p>
        </p:txBody>
      </p:sp>
      <p:sp>
        <p:nvSpPr>
          <p:cNvPr id="14119" name="Line 807"/>
          <p:cNvSpPr>
            <a:spLocks noChangeShapeType="1"/>
          </p:cNvSpPr>
          <p:nvPr/>
        </p:nvSpPr>
        <p:spPr bwMode="auto">
          <a:xfrm>
            <a:off x="7418388" y="2474913"/>
            <a:ext cx="485775" cy="207962"/>
          </a:xfrm>
          <a:prstGeom prst="line">
            <a:avLst/>
          </a:prstGeom>
          <a:noFill/>
          <a:ln w="38100">
            <a:solidFill>
              <a:srgbClr val="FF0000"/>
            </a:solidFill>
            <a:round/>
            <a:headEnd/>
            <a:tailEnd/>
          </a:ln>
          <a:effectLst/>
        </p:spPr>
        <p:txBody>
          <a:bodyPr wrap="none" anchor="ctr"/>
          <a:lstStyle/>
          <a:p>
            <a:endParaRPr lang="zh-TW" altLang="en-US"/>
          </a:p>
        </p:txBody>
      </p:sp>
      <p:sp>
        <p:nvSpPr>
          <p:cNvPr id="14120" name="Line 808"/>
          <p:cNvSpPr>
            <a:spLocks noChangeShapeType="1"/>
          </p:cNvSpPr>
          <p:nvPr/>
        </p:nvSpPr>
        <p:spPr bwMode="auto">
          <a:xfrm flipH="1">
            <a:off x="7937500" y="2811463"/>
            <a:ext cx="241300" cy="681037"/>
          </a:xfrm>
          <a:prstGeom prst="line">
            <a:avLst/>
          </a:prstGeom>
          <a:noFill/>
          <a:ln w="38100">
            <a:solidFill>
              <a:srgbClr val="FF0000"/>
            </a:solidFill>
            <a:round/>
            <a:headEnd/>
            <a:tailEnd/>
          </a:ln>
          <a:effectLst/>
        </p:spPr>
        <p:txBody>
          <a:bodyPr wrap="none" anchor="ctr"/>
          <a:lstStyle/>
          <a:p>
            <a:endParaRPr lang="zh-TW" altLang="en-US"/>
          </a:p>
        </p:txBody>
      </p:sp>
      <p:sp>
        <p:nvSpPr>
          <p:cNvPr id="14121" name="Line 809"/>
          <p:cNvSpPr>
            <a:spLocks noChangeShapeType="1"/>
          </p:cNvSpPr>
          <p:nvPr/>
        </p:nvSpPr>
        <p:spPr bwMode="auto">
          <a:xfrm>
            <a:off x="7167563" y="2587625"/>
            <a:ext cx="0" cy="431800"/>
          </a:xfrm>
          <a:prstGeom prst="line">
            <a:avLst/>
          </a:prstGeom>
          <a:noFill/>
          <a:ln w="38100">
            <a:solidFill>
              <a:srgbClr val="FF0000"/>
            </a:solidFill>
            <a:round/>
            <a:headEnd/>
            <a:tailEnd/>
          </a:ln>
          <a:effectLst/>
        </p:spPr>
        <p:txBody>
          <a:bodyPr wrap="none" anchor="ctr"/>
          <a:lstStyle/>
          <a:p>
            <a:endParaRPr lang="zh-TW" altLang="en-US"/>
          </a:p>
        </p:txBody>
      </p:sp>
      <p:sp>
        <p:nvSpPr>
          <p:cNvPr id="14122" name="Line 810"/>
          <p:cNvSpPr>
            <a:spLocks noChangeShapeType="1"/>
          </p:cNvSpPr>
          <p:nvPr/>
        </p:nvSpPr>
        <p:spPr bwMode="auto">
          <a:xfrm>
            <a:off x="7192963" y="3235325"/>
            <a:ext cx="534987" cy="368300"/>
          </a:xfrm>
          <a:prstGeom prst="line">
            <a:avLst/>
          </a:prstGeom>
          <a:noFill/>
          <a:ln w="38100">
            <a:solidFill>
              <a:srgbClr val="FF0000"/>
            </a:solidFill>
            <a:round/>
            <a:headEnd/>
            <a:tailEnd/>
          </a:ln>
          <a:effectLst/>
        </p:spPr>
        <p:txBody>
          <a:bodyPr wrap="none" anchor="ctr"/>
          <a:lstStyle/>
          <a:p>
            <a:endParaRPr lang="zh-TW" altLang="en-US"/>
          </a:p>
        </p:txBody>
      </p:sp>
      <p:sp>
        <p:nvSpPr>
          <p:cNvPr id="14123" name="Line 811"/>
          <p:cNvSpPr>
            <a:spLocks noChangeShapeType="1"/>
          </p:cNvSpPr>
          <p:nvPr/>
        </p:nvSpPr>
        <p:spPr bwMode="auto">
          <a:xfrm flipH="1">
            <a:off x="7653338" y="3700463"/>
            <a:ext cx="266700" cy="360362"/>
          </a:xfrm>
          <a:prstGeom prst="line">
            <a:avLst/>
          </a:prstGeom>
          <a:noFill/>
          <a:ln w="38100">
            <a:solidFill>
              <a:srgbClr val="FF0000"/>
            </a:solidFill>
            <a:round/>
            <a:headEnd/>
            <a:tailEnd/>
          </a:ln>
          <a:effectLst/>
        </p:spPr>
        <p:txBody>
          <a:bodyPr wrap="none" anchor="ctr"/>
          <a:lstStyle/>
          <a:p>
            <a:endParaRPr lang="zh-TW" altLang="en-US"/>
          </a:p>
        </p:txBody>
      </p:sp>
      <p:sp>
        <p:nvSpPr>
          <p:cNvPr id="14124" name="Line 812"/>
          <p:cNvSpPr>
            <a:spLocks noChangeShapeType="1"/>
          </p:cNvSpPr>
          <p:nvPr/>
        </p:nvSpPr>
        <p:spPr bwMode="auto">
          <a:xfrm flipH="1">
            <a:off x="7426325" y="2779713"/>
            <a:ext cx="560388" cy="384175"/>
          </a:xfrm>
          <a:prstGeom prst="line">
            <a:avLst/>
          </a:prstGeom>
          <a:noFill/>
          <a:ln w="38100">
            <a:solidFill>
              <a:srgbClr val="FF0000"/>
            </a:solidFill>
            <a:round/>
            <a:headEnd/>
            <a:tailEnd/>
          </a:ln>
          <a:effectLst/>
        </p:spPr>
        <p:txBody>
          <a:bodyPr wrap="none" anchor="ctr"/>
          <a:lstStyle/>
          <a:p>
            <a:endParaRPr lang="zh-TW" altLang="en-US"/>
          </a:p>
        </p:txBody>
      </p:sp>
      <p:sp>
        <p:nvSpPr>
          <p:cNvPr id="14125" name="Line 813"/>
          <p:cNvSpPr>
            <a:spLocks noChangeShapeType="1"/>
          </p:cNvSpPr>
          <p:nvPr/>
        </p:nvSpPr>
        <p:spPr bwMode="auto">
          <a:xfrm flipH="1">
            <a:off x="7435850" y="2219325"/>
            <a:ext cx="350838" cy="255588"/>
          </a:xfrm>
          <a:prstGeom prst="line">
            <a:avLst/>
          </a:prstGeom>
          <a:noFill/>
          <a:ln w="38100">
            <a:solidFill>
              <a:srgbClr val="FF0000"/>
            </a:solidFill>
            <a:round/>
            <a:headEnd/>
            <a:tailEnd/>
          </a:ln>
          <a:effectLst/>
        </p:spPr>
        <p:txBody>
          <a:bodyPr wrap="none" anchor="ctr"/>
          <a:lstStyle/>
          <a:p>
            <a:endParaRPr lang="zh-TW" altLang="en-US"/>
          </a:p>
        </p:txBody>
      </p:sp>
      <p:sp>
        <p:nvSpPr>
          <p:cNvPr id="14126" name="Line 814"/>
          <p:cNvSpPr>
            <a:spLocks noChangeShapeType="1"/>
          </p:cNvSpPr>
          <p:nvPr/>
        </p:nvSpPr>
        <p:spPr bwMode="auto">
          <a:xfrm flipH="1">
            <a:off x="8153400" y="2395538"/>
            <a:ext cx="201613" cy="176212"/>
          </a:xfrm>
          <a:prstGeom prst="line">
            <a:avLst/>
          </a:prstGeom>
          <a:noFill/>
          <a:ln w="38100">
            <a:solidFill>
              <a:srgbClr val="FF0000"/>
            </a:solidFill>
            <a:round/>
            <a:headEnd/>
            <a:tailEnd/>
          </a:ln>
          <a:effectLst/>
        </p:spPr>
        <p:txBody>
          <a:bodyPr wrap="none" anchor="ctr"/>
          <a:lstStyle/>
          <a:p>
            <a:endParaRPr lang="zh-TW" altLang="en-US"/>
          </a:p>
        </p:txBody>
      </p:sp>
      <p:grpSp>
        <p:nvGrpSpPr>
          <p:cNvPr id="14282" name="Group 970"/>
          <p:cNvGrpSpPr>
            <a:grpSpLocks/>
          </p:cNvGrpSpPr>
          <p:nvPr/>
        </p:nvGrpSpPr>
        <p:grpSpPr bwMode="auto">
          <a:xfrm>
            <a:off x="7221538" y="4043363"/>
            <a:ext cx="671512" cy="387350"/>
            <a:chOff x="3955" y="387"/>
            <a:chExt cx="423" cy="244"/>
          </a:xfrm>
        </p:grpSpPr>
        <p:sp>
          <p:nvSpPr>
            <p:cNvPr id="14264" name="Freeform 952"/>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14243" name="Group 931"/>
            <p:cNvGrpSpPr>
              <a:grpSpLocks/>
            </p:cNvGrpSpPr>
            <p:nvPr/>
          </p:nvGrpSpPr>
          <p:grpSpPr bwMode="auto">
            <a:xfrm>
              <a:off x="4002" y="442"/>
              <a:ext cx="316" cy="147"/>
              <a:chOff x="3600" y="219"/>
              <a:chExt cx="360" cy="175"/>
            </a:xfrm>
          </p:grpSpPr>
          <p:sp>
            <p:nvSpPr>
              <p:cNvPr id="14244" name="Oval 93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245" name="Line 93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246" name="Line 93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247" name="Rectangle 93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248" name="Oval 93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249" name="Group 937"/>
              <p:cNvGrpSpPr>
                <a:grpSpLocks/>
              </p:cNvGrpSpPr>
              <p:nvPr/>
            </p:nvGrpSpPr>
            <p:grpSpPr bwMode="auto">
              <a:xfrm>
                <a:off x="3686" y="244"/>
                <a:ext cx="177" cy="66"/>
                <a:chOff x="2848" y="848"/>
                <a:chExt cx="140" cy="98"/>
              </a:xfrm>
            </p:grpSpPr>
            <p:sp>
              <p:nvSpPr>
                <p:cNvPr id="14250" name="Line 9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251" name="Line 9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252" name="Line 9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253" name="Group 941"/>
              <p:cNvGrpSpPr>
                <a:grpSpLocks/>
              </p:cNvGrpSpPr>
              <p:nvPr/>
            </p:nvGrpSpPr>
            <p:grpSpPr bwMode="auto">
              <a:xfrm flipV="1">
                <a:off x="3686" y="243"/>
                <a:ext cx="177" cy="66"/>
                <a:chOff x="2848" y="848"/>
                <a:chExt cx="140" cy="98"/>
              </a:xfrm>
            </p:grpSpPr>
            <p:sp>
              <p:nvSpPr>
                <p:cNvPr id="14254" name="Line 94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255" name="Line 94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256" name="Line 94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14283" name="Group 971"/>
          <p:cNvGrpSpPr>
            <a:grpSpLocks/>
          </p:cNvGrpSpPr>
          <p:nvPr/>
        </p:nvGrpSpPr>
        <p:grpSpPr bwMode="auto">
          <a:xfrm>
            <a:off x="7573963" y="3386138"/>
            <a:ext cx="671512" cy="387350"/>
            <a:chOff x="3955" y="387"/>
            <a:chExt cx="423" cy="244"/>
          </a:xfrm>
        </p:grpSpPr>
        <p:sp>
          <p:nvSpPr>
            <p:cNvPr id="14284" name="Freeform 972"/>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14285" name="Group 973"/>
            <p:cNvGrpSpPr>
              <a:grpSpLocks/>
            </p:cNvGrpSpPr>
            <p:nvPr/>
          </p:nvGrpSpPr>
          <p:grpSpPr bwMode="auto">
            <a:xfrm>
              <a:off x="4002" y="442"/>
              <a:ext cx="316" cy="147"/>
              <a:chOff x="3600" y="219"/>
              <a:chExt cx="360" cy="175"/>
            </a:xfrm>
          </p:grpSpPr>
          <p:sp>
            <p:nvSpPr>
              <p:cNvPr id="14286" name="Oval 97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287" name="Line 97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288" name="Line 97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289" name="Rectangle 97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290" name="Oval 97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291" name="Group 979"/>
              <p:cNvGrpSpPr>
                <a:grpSpLocks/>
              </p:cNvGrpSpPr>
              <p:nvPr/>
            </p:nvGrpSpPr>
            <p:grpSpPr bwMode="auto">
              <a:xfrm>
                <a:off x="3686" y="244"/>
                <a:ext cx="177" cy="66"/>
                <a:chOff x="2848" y="848"/>
                <a:chExt cx="140" cy="98"/>
              </a:xfrm>
            </p:grpSpPr>
            <p:sp>
              <p:nvSpPr>
                <p:cNvPr id="14292" name="Line 9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293" name="Line 9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294" name="Line 9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295" name="Group 983"/>
              <p:cNvGrpSpPr>
                <a:grpSpLocks/>
              </p:cNvGrpSpPr>
              <p:nvPr/>
            </p:nvGrpSpPr>
            <p:grpSpPr bwMode="auto">
              <a:xfrm flipV="1">
                <a:off x="3686" y="243"/>
                <a:ext cx="177" cy="66"/>
                <a:chOff x="2848" y="848"/>
                <a:chExt cx="140" cy="98"/>
              </a:xfrm>
            </p:grpSpPr>
            <p:sp>
              <p:nvSpPr>
                <p:cNvPr id="14296" name="Line 9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297" name="Line 9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298" name="Line 9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14299" name="Group 987"/>
          <p:cNvGrpSpPr>
            <a:grpSpLocks/>
          </p:cNvGrpSpPr>
          <p:nvPr/>
        </p:nvGrpSpPr>
        <p:grpSpPr bwMode="auto">
          <a:xfrm>
            <a:off x="6926263" y="2938463"/>
            <a:ext cx="671512" cy="387350"/>
            <a:chOff x="3955" y="387"/>
            <a:chExt cx="423" cy="244"/>
          </a:xfrm>
        </p:grpSpPr>
        <p:sp>
          <p:nvSpPr>
            <p:cNvPr id="14300" name="Freeform 988"/>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14301" name="Group 989"/>
            <p:cNvGrpSpPr>
              <a:grpSpLocks/>
            </p:cNvGrpSpPr>
            <p:nvPr/>
          </p:nvGrpSpPr>
          <p:grpSpPr bwMode="auto">
            <a:xfrm>
              <a:off x="4002" y="442"/>
              <a:ext cx="316" cy="147"/>
              <a:chOff x="3600" y="219"/>
              <a:chExt cx="360" cy="175"/>
            </a:xfrm>
          </p:grpSpPr>
          <p:sp>
            <p:nvSpPr>
              <p:cNvPr id="14302" name="Oval 9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303" name="Line 9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304" name="Line 9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305" name="Rectangle 99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306" name="Oval 9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307" name="Group 995"/>
              <p:cNvGrpSpPr>
                <a:grpSpLocks/>
              </p:cNvGrpSpPr>
              <p:nvPr/>
            </p:nvGrpSpPr>
            <p:grpSpPr bwMode="auto">
              <a:xfrm>
                <a:off x="3686" y="244"/>
                <a:ext cx="177" cy="66"/>
                <a:chOff x="2848" y="848"/>
                <a:chExt cx="140" cy="98"/>
              </a:xfrm>
            </p:grpSpPr>
            <p:sp>
              <p:nvSpPr>
                <p:cNvPr id="14308" name="Line 9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309" name="Line 9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310" name="Line 9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311" name="Group 999"/>
              <p:cNvGrpSpPr>
                <a:grpSpLocks/>
              </p:cNvGrpSpPr>
              <p:nvPr/>
            </p:nvGrpSpPr>
            <p:grpSpPr bwMode="auto">
              <a:xfrm flipV="1">
                <a:off x="3686" y="243"/>
                <a:ext cx="177" cy="66"/>
                <a:chOff x="2848" y="848"/>
                <a:chExt cx="140" cy="98"/>
              </a:xfrm>
            </p:grpSpPr>
            <p:sp>
              <p:nvSpPr>
                <p:cNvPr id="14312" name="Line 10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313" name="Line 10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314" name="Line 10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14315" name="Group 1003"/>
          <p:cNvGrpSpPr>
            <a:grpSpLocks/>
          </p:cNvGrpSpPr>
          <p:nvPr/>
        </p:nvGrpSpPr>
        <p:grpSpPr bwMode="auto">
          <a:xfrm>
            <a:off x="7745413" y="2462213"/>
            <a:ext cx="671512" cy="387350"/>
            <a:chOff x="3955" y="387"/>
            <a:chExt cx="423" cy="244"/>
          </a:xfrm>
        </p:grpSpPr>
        <p:sp>
          <p:nvSpPr>
            <p:cNvPr id="14316" name="Freeform 1004"/>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14317" name="Group 1005"/>
            <p:cNvGrpSpPr>
              <a:grpSpLocks/>
            </p:cNvGrpSpPr>
            <p:nvPr/>
          </p:nvGrpSpPr>
          <p:grpSpPr bwMode="auto">
            <a:xfrm>
              <a:off x="4002" y="442"/>
              <a:ext cx="316" cy="147"/>
              <a:chOff x="3600" y="219"/>
              <a:chExt cx="360" cy="175"/>
            </a:xfrm>
          </p:grpSpPr>
          <p:sp>
            <p:nvSpPr>
              <p:cNvPr id="14318" name="Oval 100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319" name="Line 100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320" name="Line 100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321" name="Rectangle 100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322" name="Oval 101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323" name="Group 1011"/>
              <p:cNvGrpSpPr>
                <a:grpSpLocks/>
              </p:cNvGrpSpPr>
              <p:nvPr/>
            </p:nvGrpSpPr>
            <p:grpSpPr bwMode="auto">
              <a:xfrm>
                <a:off x="3686" y="244"/>
                <a:ext cx="177" cy="66"/>
                <a:chOff x="2848" y="848"/>
                <a:chExt cx="140" cy="98"/>
              </a:xfrm>
            </p:grpSpPr>
            <p:sp>
              <p:nvSpPr>
                <p:cNvPr id="14324" name="Line 101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325" name="Line 101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326" name="Line 101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327" name="Group 1015"/>
              <p:cNvGrpSpPr>
                <a:grpSpLocks/>
              </p:cNvGrpSpPr>
              <p:nvPr/>
            </p:nvGrpSpPr>
            <p:grpSpPr bwMode="auto">
              <a:xfrm flipV="1">
                <a:off x="3686" y="243"/>
                <a:ext cx="177" cy="66"/>
                <a:chOff x="2848" y="848"/>
                <a:chExt cx="140" cy="98"/>
              </a:xfrm>
            </p:grpSpPr>
            <p:sp>
              <p:nvSpPr>
                <p:cNvPr id="14328" name="Line 10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329" name="Line 10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330" name="Line 10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14331" name="Group 1019"/>
          <p:cNvGrpSpPr>
            <a:grpSpLocks/>
          </p:cNvGrpSpPr>
          <p:nvPr/>
        </p:nvGrpSpPr>
        <p:grpSpPr bwMode="auto">
          <a:xfrm>
            <a:off x="6840538" y="2262188"/>
            <a:ext cx="671512" cy="387350"/>
            <a:chOff x="3955" y="387"/>
            <a:chExt cx="423" cy="244"/>
          </a:xfrm>
        </p:grpSpPr>
        <p:sp>
          <p:nvSpPr>
            <p:cNvPr id="14332" name="Freeform 1020"/>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14333" name="Group 1021"/>
            <p:cNvGrpSpPr>
              <a:grpSpLocks/>
            </p:cNvGrpSpPr>
            <p:nvPr/>
          </p:nvGrpSpPr>
          <p:grpSpPr bwMode="auto">
            <a:xfrm>
              <a:off x="4002" y="442"/>
              <a:ext cx="316" cy="147"/>
              <a:chOff x="3600" y="219"/>
              <a:chExt cx="360" cy="175"/>
            </a:xfrm>
          </p:grpSpPr>
          <p:sp>
            <p:nvSpPr>
              <p:cNvPr id="14334" name="Oval 10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335" name="Line 102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696" name="Line 204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697" name="Rectangle 204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9698" name="Oval 205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9699" name="Group 2051"/>
              <p:cNvGrpSpPr>
                <a:grpSpLocks/>
              </p:cNvGrpSpPr>
              <p:nvPr/>
            </p:nvGrpSpPr>
            <p:grpSpPr bwMode="auto">
              <a:xfrm>
                <a:off x="3686" y="244"/>
                <a:ext cx="177" cy="66"/>
                <a:chOff x="2848" y="848"/>
                <a:chExt cx="140" cy="98"/>
              </a:xfrm>
            </p:grpSpPr>
            <p:sp>
              <p:nvSpPr>
                <p:cNvPr id="29700" name="Line 20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01" name="Line 20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02" name="Line 20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9703" name="Group 2055"/>
              <p:cNvGrpSpPr>
                <a:grpSpLocks/>
              </p:cNvGrpSpPr>
              <p:nvPr/>
            </p:nvGrpSpPr>
            <p:grpSpPr bwMode="auto">
              <a:xfrm flipV="1">
                <a:off x="3686" y="243"/>
                <a:ext cx="177" cy="66"/>
                <a:chOff x="2848" y="848"/>
                <a:chExt cx="140" cy="98"/>
              </a:xfrm>
            </p:grpSpPr>
            <p:sp>
              <p:nvSpPr>
                <p:cNvPr id="29704" name="Line 20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05" name="Line 20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06" name="Line 20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29707" name="Group 2059"/>
          <p:cNvGrpSpPr>
            <a:grpSpLocks/>
          </p:cNvGrpSpPr>
          <p:nvPr/>
        </p:nvGrpSpPr>
        <p:grpSpPr bwMode="auto">
          <a:xfrm>
            <a:off x="5897563" y="2471738"/>
            <a:ext cx="671512" cy="387350"/>
            <a:chOff x="3955" y="387"/>
            <a:chExt cx="423" cy="244"/>
          </a:xfrm>
        </p:grpSpPr>
        <p:sp>
          <p:nvSpPr>
            <p:cNvPr id="29708" name="Freeform 2060"/>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29709" name="Group 2061"/>
            <p:cNvGrpSpPr>
              <a:grpSpLocks/>
            </p:cNvGrpSpPr>
            <p:nvPr/>
          </p:nvGrpSpPr>
          <p:grpSpPr bwMode="auto">
            <a:xfrm>
              <a:off x="4002" y="442"/>
              <a:ext cx="316" cy="147"/>
              <a:chOff x="3600" y="219"/>
              <a:chExt cx="360" cy="175"/>
            </a:xfrm>
          </p:grpSpPr>
          <p:sp>
            <p:nvSpPr>
              <p:cNvPr id="29710" name="Oval 206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9711" name="Line 206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712" name="Line 206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713" name="Rectangle 206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9714" name="Oval 206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9715" name="Group 2067"/>
              <p:cNvGrpSpPr>
                <a:grpSpLocks/>
              </p:cNvGrpSpPr>
              <p:nvPr/>
            </p:nvGrpSpPr>
            <p:grpSpPr bwMode="auto">
              <a:xfrm>
                <a:off x="3686" y="244"/>
                <a:ext cx="177" cy="66"/>
                <a:chOff x="2848" y="848"/>
                <a:chExt cx="140" cy="98"/>
              </a:xfrm>
            </p:grpSpPr>
            <p:sp>
              <p:nvSpPr>
                <p:cNvPr id="29716" name="Line 20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17" name="Line 20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18" name="Line 20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9719" name="Group 2071"/>
              <p:cNvGrpSpPr>
                <a:grpSpLocks/>
              </p:cNvGrpSpPr>
              <p:nvPr/>
            </p:nvGrpSpPr>
            <p:grpSpPr bwMode="auto">
              <a:xfrm flipV="1">
                <a:off x="3686" y="243"/>
                <a:ext cx="177" cy="66"/>
                <a:chOff x="2848" y="848"/>
                <a:chExt cx="140" cy="98"/>
              </a:xfrm>
            </p:grpSpPr>
            <p:sp>
              <p:nvSpPr>
                <p:cNvPr id="29720" name="Line 207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21" name="Line 207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22" name="Line 207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29723" name="Group 2075"/>
          <p:cNvGrpSpPr>
            <a:grpSpLocks/>
          </p:cNvGrpSpPr>
          <p:nvPr/>
        </p:nvGrpSpPr>
        <p:grpSpPr bwMode="auto">
          <a:xfrm>
            <a:off x="5878513" y="4129088"/>
            <a:ext cx="671512" cy="387350"/>
            <a:chOff x="3955" y="387"/>
            <a:chExt cx="423" cy="244"/>
          </a:xfrm>
        </p:grpSpPr>
        <p:sp>
          <p:nvSpPr>
            <p:cNvPr id="29724" name="Freeform 2076"/>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29725" name="Group 2077"/>
            <p:cNvGrpSpPr>
              <a:grpSpLocks/>
            </p:cNvGrpSpPr>
            <p:nvPr/>
          </p:nvGrpSpPr>
          <p:grpSpPr bwMode="auto">
            <a:xfrm>
              <a:off x="4002" y="442"/>
              <a:ext cx="316" cy="147"/>
              <a:chOff x="3600" y="219"/>
              <a:chExt cx="360" cy="175"/>
            </a:xfrm>
          </p:grpSpPr>
          <p:sp>
            <p:nvSpPr>
              <p:cNvPr id="29726" name="Oval 207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9727" name="Line 207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728" name="Line 208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729" name="Rectangle 208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9730" name="Oval 208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9731" name="Group 2083"/>
              <p:cNvGrpSpPr>
                <a:grpSpLocks/>
              </p:cNvGrpSpPr>
              <p:nvPr/>
            </p:nvGrpSpPr>
            <p:grpSpPr bwMode="auto">
              <a:xfrm>
                <a:off x="3686" y="244"/>
                <a:ext cx="177" cy="66"/>
                <a:chOff x="2848" y="848"/>
                <a:chExt cx="140" cy="98"/>
              </a:xfrm>
            </p:grpSpPr>
            <p:sp>
              <p:nvSpPr>
                <p:cNvPr id="29732" name="Line 208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33" name="Line 208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34" name="Line 208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9735" name="Group 2087"/>
              <p:cNvGrpSpPr>
                <a:grpSpLocks/>
              </p:cNvGrpSpPr>
              <p:nvPr/>
            </p:nvGrpSpPr>
            <p:grpSpPr bwMode="auto">
              <a:xfrm flipV="1">
                <a:off x="3686" y="243"/>
                <a:ext cx="177" cy="66"/>
                <a:chOff x="2848" y="848"/>
                <a:chExt cx="140" cy="98"/>
              </a:xfrm>
            </p:grpSpPr>
            <p:sp>
              <p:nvSpPr>
                <p:cNvPr id="29736" name="Line 20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37" name="Line 20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38" name="Line 20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29739" name="Group 2091"/>
          <p:cNvGrpSpPr>
            <a:grpSpLocks/>
          </p:cNvGrpSpPr>
          <p:nvPr/>
        </p:nvGrpSpPr>
        <p:grpSpPr bwMode="auto">
          <a:xfrm>
            <a:off x="6688138" y="4471988"/>
            <a:ext cx="671512" cy="387350"/>
            <a:chOff x="3955" y="387"/>
            <a:chExt cx="423" cy="244"/>
          </a:xfrm>
        </p:grpSpPr>
        <p:sp>
          <p:nvSpPr>
            <p:cNvPr id="29740" name="Freeform 2092"/>
            <p:cNvSpPr>
              <a:spLocks/>
            </p:cNvSpPr>
            <p:nvPr/>
          </p:nvSpPr>
          <p:spPr bwMode="auto">
            <a:xfrm>
              <a:off x="3955" y="387"/>
              <a:ext cx="423" cy="244"/>
            </a:xfrm>
            <a:custGeom>
              <a:avLst/>
              <a:gdLst/>
              <a:ahLst/>
              <a:cxnLst>
                <a:cxn ang="0">
                  <a:pos x="183" y="11"/>
                </a:cxn>
                <a:cxn ang="0">
                  <a:pos x="43" y="43"/>
                </a:cxn>
                <a:cxn ang="0">
                  <a:pos x="3" y="169"/>
                </a:cxn>
                <a:cxn ang="0">
                  <a:pos x="63" y="233"/>
                </a:cxn>
                <a:cxn ang="0">
                  <a:pos x="287" y="237"/>
                </a:cxn>
                <a:cxn ang="0">
                  <a:pos x="403" y="189"/>
                </a:cxn>
                <a:cxn ang="0">
                  <a:pos x="407" y="87"/>
                </a:cxn>
                <a:cxn ang="0">
                  <a:pos x="329" y="13"/>
                </a:cxn>
                <a:cxn ang="0">
                  <a:pos x="183" y="11"/>
                </a:cxn>
              </a:cxnLst>
              <a:rect l="0" t="0" r="r" b="b"/>
              <a:pathLst>
                <a:path w="423" h="244">
                  <a:moveTo>
                    <a:pt x="183" y="11"/>
                  </a:moveTo>
                  <a:cubicBezTo>
                    <a:pt x="135" y="16"/>
                    <a:pt x="73" y="17"/>
                    <a:pt x="43" y="43"/>
                  </a:cubicBezTo>
                  <a:cubicBezTo>
                    <a:pt x="13" y="69"/>
                    <a:pt x="0" y="137"/>
                    <a:pt x="3" y="169"/>
                  </a:cubicBezTo>
                  <a:cubicBezTo>
                    <a:pt x="6" y="201"/>
                    <a:pt x="16" y="222"/>
                    <a:pt x="63" y="233"/>
                  </a:cubicBezTo>
                  <a:cubicBezTo>
                    <a:pt x="110" y="244"/>
                    <a:pt x="230" y="244"/>
                    <a:pt x="287" y="237"/>
                  </a:cubicBezTo>
                  <a:cubicBezTo>
                    <a:pt x="344" y="230"/>
                    <a:pt x="383" y="214"/>
                    <a:pt x="403" y="189"/>
                  </a:cubicBezTo>
                  <a:cubicBezTo>
                    <a:pt x="423" y="164"/>
                    <a:pt x="419" y="116"/>
                    <a:pt x="407" y="87"/>
                  </a:cubicBezTo>
                  <a:cubicBezTo>
                    <a:pt x="395" y="58"/>
                    <a:pt x="366" y="26"/>
                    <a:pt x="329" y="13"/>
                  </a:cubicBezTo>
                  <a:cubicBezTo>
                    <a:pt x="292" y="0"/>
                    <a:pt x="232" y="7"/>
                    <a:pt x="183" y="11"/>
                  </a:cubicBezTo>
                  <a:close/>
                </a:path>
              </a:pathLst>
            </a:custGeom>
            <a:solidFill>
              <a:srgbClr val="FF0000"/>
            </a:solidFill>
            <a:ln w="9525">
              <a:noFill/>
              <a:round/>
              <a:headEnd/>
              <a:tailEnd/>
            </a:ln>
            <a:effectLst/>
          </p:spPr>
          <p:txBody>
            <a:bodyPr wrap="none" anchor="ctr"/>
            <a:lstStyle/>
            <a:p>
              <a:endParaRPr lang="zh-TW" altLang="en-US"/>
            </a:p>
          </p:txBody>
        </p:sp>
        <p:grpSp>
          <p:nvGrpSpPr>
            <p:cNvPr id="29741" name="Group 2093"/>
            <p:cNvGrpSpPr>
              <a:grpSpLocks/>
            </p:cNvGrpSpPr>
            <p:nvPr/>
          </p:nvGrpSpPr>
          <p:grpSpPr bwMode="auto">
            <a:xfrm>
              <a:off x="4002" y="442"/>
              <a:ext cx="316" cy="147"/>
              <a:chOff x="3600" y="219"/>
              <a:chExt cx="360" cy="175"/>
            </a:xfrm>
          </p:grpSpPr>
          <p:sp>
            <p:nvSpPr>
              <p:cNvPr id="29742" name="Oval 209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9743" name="Line 209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744" name="Line 209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9745" name="Rectangle 209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9746" name="Oval 209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9747" name="Group 2099"/>
              <p:cNvGrpSpPr>
                <a:grpSpLocks/>
              </p:cNvGrpSpPr>
              <p:nvPr/>
            </p:nvGrpSpPr>
            <p:grpSpPr bwMode="auto">
              <a:xfrm>
                <a:off x="3686" y="244"/>
                <a:ext cx="177" cy="66"/>
                <a:chOff x="2848" y="848"/>
                <a:chExt cx="140" cy="98"/>
              </a:xfrm>
            </p:grpSpPr>
            <p:sp>
              <p:nvSpPr>
                <p:cNvPr id="29748" name="Line 21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49" name="Line 21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50" name="Line 21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9751" name="Group 2103"/>
              <p:cNvGrpSpPr>
                <a:grpSpLocks/>
              </p:cNvGrpSpPr>
              <p:nvPr/>
            </p:nvGrpSpPr>
            <p:grpSpPr bwMode="auto">
              <a:xfrm flipV="1">
                <a:off x="3686" y="243"/>
                <a:ext cx="177" cy="66"/>
                <a:chOff x="2848" y="848"/>
                <a:chExt cx="140" cy="98"/>
              </a:xfrm>
            </p:grpSpPr>
            <p:sp>
              <p:nvSpPr>
                <p:cNvPr id="29752" name="Line 21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9753" name="Line 21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9754" name="Line 21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sp>
        <p:nvSpPr>
          <p:cNvPr id="29755" name="Line 2107"/>
          <p:cNvSpPr>
            <a:spLocks noChangeShapeType="1"/>
          </p:cNvSpPr>
          <p:nvPr/>
        </p:nvSpPr>
        <p:spPr bwMode="auto">
          <a:xfrm flipV="1">
            <a:off x="6210300" y="4459288"/>
            <a:ext cx="1588" cy="163512"/>
          </a:xfrm>
          <a:prstGeom prst="line">
            <a:avLst/>
          </a:prstGeom>
          <a:noFill/>
          <a:ln w="12700">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27" name="投影片編號版面配置區 6"/>
          <p:cNvSpPr>
            <a:spLocks noGrp="1"/>
          </p:cNvSpPr>
          <p:nvPr>
            <p:ph type="sldNum" sz="quarter" idx="12"/>
          </p:nvPr>
        </p:nvSpPr>
        <p:spPr/>
        <p:txBody>
          <a:bodyPr/>
          <a:lstStyle/>
          <a:p>
            <a:r>
              <a:rPr lang="en-US" altLang="zh-TW"/>
              <a:t>1-</a:t>
            </a:r>
            <a:fld id="{6009F2AE-C31B-43F3-A7BA-9D8115D0C302}" type="slidenum">
              <a:rPr lang="en-US" altLang="zh-TW"/>
              <a:pPr/>
              <a:t>16</a:t>
            </a:fld>
            <a:endParaRPr lang="en-US" altLang="zh-TW"/>
          </a:p>
        </p:txBody>
      </p:sp>
      <p:sp>
        <p:nvSpPr>
          <p:cNvPr id="14338" name="Rectangle 2"/>
          <p:cNvSpPr>
            <a:spLocks noGrp="1" noChangeArrowheads="1"/>
          </p:cNvSpPr>
          <p:nvPr>
            <p:ph type="title"/>
          </p:nvPr>
        </p:nvSpPr>
        <p:spPr/>
        <p:txBody>
          <a:bodyPr/>
          <a:lstStyle/>
          <a:p>
            <a:r>
              <a:rPr lang="en-US" altLang="zh-TW" sz="3600">
                <a:ea typeface="新細明體" charset="-120"/>
              </a:rPr>
              <a:t>Network Core: Circuit Switching</a:t>
            </a:r>
            <a:endParaRPr lang="en-US" altLang="zh-TW">
              <a:ea typeface="新細明體" charset="-120"/>
            </a:endParaRPr>
          </a:p>
        </p:txBody>
      </p:sp>
      <p:sp>
        <p:nvSpPr>
          <p:cNvPr id="14339" name="Rectangle 3"/>
          <p:cNvSpPr>
            <a:spLocks noGrp="1" noChangeArrowheads="1"/>
          </p:cNvSpPr>
          <p:nvPr>
            <p:ph type="body" sz="half" idx="1"/>
          </p:nvPr>
        </p:nvSpPr>
        <p:spPr/>
        <p:txBody>
          <a:bodyPr/>
          <a:lstStyle/>
          <a:p>
            <a:pPr>
              <a:buFont typeface="Wingdings" pitchFamily="2" charset="2"/>
              <a:buNone/>
            </a:pPr>
            <a:r>
              <a:rPr lang="en-US" altLang="zh-TW">
                <a:solidFill>
                  <a:srgbClr val="FF0000"/>
                </a:solidFill>
                <a:ea typeface="新細明體" charset="-120"/>
              </a:rPr>
              <a:t>End-end resources reserved for “call”</a:t>
            </a:r>
          </a:p>
          <a:p>
            <a:r>
              <a:rPr lang="en-US" altLang="zh-TW" sz="2400">
                <a:ea typeface="新細明體" charset="-120"/>
              </a:rPr>
              <a:t>link bandwidth,  switch capacity</a:t>
            </a:r>
          </a:p>
          <a:p>
            <a:r>
              <a:rPr lang="en-US" altLang="zh-TW" sz="2400">
                <a:ea typeface="新細明體" charset="-120"/>
              </a:rPr>
              <a:t>dedicated resources: no sharing</a:t>
            </a:r>
          </a:p>
          <a:p>
            <a:r>
              <a:rPr lang="en-US" altLang="zh-TW" sz="2400">
                <a:ea typeface="新細明體" charset="-120"/>
              </a:rPr>
              <a:t>circuit-like (guaranteed) performance</a:t>
            </a:r>
          </a:p>
          <a:p>
            <a:r>
              <a:rPr lang="en-US" altLang="zh-TW" sz="2400">
                <a:ea typeface="新細明體" charset="-120"/>
              </a:rPr>
              <a:t>call setup required</a:t>
            </a:r>
          </a:p>
          <a:p>
            <a:endParaRPr lang="zh-TW" altLang="en-US" sz="2400">
              <a:ea typeface="新細明體" charset="-120"/>
            </a:endParaRPr>
          </a:p>
        </p:txBody>
      </p:sp>
      <p:sp>
        <p:nvSpPr>
          <p:cNvPr id="14344" name="Freeform 8"/>
          <p:cNvSpPr>
            <a:spLocks/>
          </p:cNvSpPr>
          <p:nvPr/>
        </p:nvSpPr>
        <p:spPr bwMode="auto">
          <a:xfrm>
            <a:off x="6711950" y="1717675"/>
            <a:ext cx="2046288" cy="204946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zh-TW" altLang="en-US"/>
          </a:p>
        </p:txBody>
      </p:sp>
      <p:sp>
        <p:nvSpPr>
          <p:cNvPr id="14345" name="Freeform 9"/>
          <p:cNvSpPr>
            <a:spLocks/>
          </p:cNvSpPr>
          <p:nvPr/>
        </p:nvSpPr>
        <p:spPr bwMode="auto">
          <a:xfrm>
            <a:off x="4575175" y="1543050"/>
            <a:ext cx="2122488" cy="1943100"/>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sp>
        <p:nvSpPr>
          <p:cNvPr id="14346" name="Freeform 10"/>
          <p:cNvSpPr>
            <a:spLocks/>
          </p:cNvSpPr>
          <p:nvPr/>
        </p:nvSpPr>
        <p:spPr bwMode="auto">
          <a:xfrm>
            <a:off x="4994275" y="3317875"/>
            <a:ext cx="3382963" cy="271462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zh-TW" altLang="en-US"/>
          </a:p>
        </p:txBody>
      </p:sp>
      <p:grpSp>
        <p:nvGrpSpPr>
          <p:cNvPr id="14347" name="Group 11"/>
          <p:cNvGrpSpPr>
            <a:grpSpLocks/>
          </p:cNvGrpSpPr>
          <p:nvPr/>
        </p:nvGrpSpPr>
        <p:grpSpPr bwMode="auto">
          <a:xfrm>
            <a:off x="4708525" y="1708150"/>
            <a:ext cx="835025" cy="390525"/>
            <a:chOff x="3552" y="246"/>
            <a:chExt cx="527" cy="248"/>
          </a:xfrm>
        </p:grpSpPr>
        <p:graphicFrame>
          <p:nvGraphicFramePr>
            <p:cNvPr id="104461" name="Object 1037"/>
            <p:cNvGraphicFramePr>
              <a:graphicFrameLocks noChangeAspect="1"/>
            </p:cNvGraphicFramePr>
            <p:nvPr/>
          </p:nvGraphicFramePr>
          <p:xfrm>
            <a:off x="3552" y="246"/>
            <a:ext cx="299" cy="248"/>
          </p:xfrm>
          <a:graphic>
            <a:graphicData uri="http://schemas.openxmlformats.org/presentationml/2006/ole">
              <p:oleObj spid="_x0000_s104461" name="Clip" r:id="rId3" imgW="1305000" imgH="1085760" progId="MS_ClipArt_Gallery.2">
                <p:embed/>
              </p:oleObj>
            </a:graphicData>
          </a:graphic>
        </p:graphicFrame>
        <p:graphicFrame>
          <p:nvGraphicFramePr>
            <p:cNvPr id="104462" name="Object 1038"/>
            <p:cNvGraphicFramePr>
              <a:graphicFrameLocks noChangeAspect="1"/>
            </p:cNvGraphicFramePr>
            <p:nvPr/>
          </p:nvGraphicFramePr>
          <p:xfrm>
            <a:off x="3878" y="338"/>
            <a:ext cx="201" cy="144"/>
          </p:xfrm>
          <a:graphic>
            <a:graphicData uri="http://schemas.openxmlformats.org/presentationml/2006/ole">
              <p:oleObj spid="_x0000_s104462" name="Clip" r:id="rId4" imgW="676440" imgH="485640" progId="MS_ClipArt_Gallery.2">
                <p:embed/>
              </p:oleObj>
            </a:graphicData>
          </a:graphic>
        </p:graphicFrame>
        <p:sp>
          <p:nvSpPr>
            <p:cNvPr id="14350" name="Line 14"/>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14351" name="Group 15"/>
          <p:cNvGrpSpPr>
            <a:grpSpLocks/>
          </p:cNvGrpSpPr>
          <p:nvPr/>
        </p:nvGrpSpPr>
        <p:grpSpPr bwMode="auto">
          <a:xfrm>
            <a:off x="4708525" y="2436813"/>
            <a:ext cx="835025" cy="390525"/>
            <a:chOff x="3552" y="246"/>
            <a:chExt cx="527" cy="248"/>
          </a:xfrm>
        </p:grpSpPr>
        <p:graphicFrame>
          <p:nvGraphicFramePr>
            <p:cNvPr id="104459" name="Object 1035"/>
            <p:cNvGraphicFramePr>
              <a:graphicFrameLocks noChangeAspect="1"/>
            </p:cNvGraphicFramePr>
            <p:nvPr/>
          </p:nvGraphicFramePr>
          <p:xfrm>
            <a:off x="3552" y="246"/>
            <a:ext cx="299" cy="248"/>
          </p:xfrm>
          <a:graphic>
            <a:graphicData uri="http://schemas.openxmlformats.org/presentationml/2006/ole">
              <p:oleObj spid="_x0000_s104459" name="Clip" r:id="rId5" imgW="1305000" imgH="1085760" progId="MS_ClipArt_Gallery.2">
                <p:embed/>
              </p:oleObj>
            </a:graphicData>
          </a:graphic>
        </p:graphicFrame>
        <p:graphicFrame>
          <p:nvGraphicFramePr>
            <p:cNvPr id="104460" name="Object 1036"/>
            <p:cNvGraphicFramePr>
              <a:graphicFrameLocks noChangeAspect="1"/>
            </p:cNvGraphicFramePr>
            <p:nvPr/>
          </p:nvGraphicFramePr>
          <p:xfrm>
            <a:off x="3878" y="338"/>
            <a:ext cx="201" cy="144"/>
          </p:xfrm>
          <a:graphic>
            <a:graphicData uri="http://schemas.openxmlformats.org/presentationml/2006/ole">
              <p:oleObj spid="_x0000_s104460" name="Clip" r:id="rId6" imgW="676440" imgH="485640" progId="MS_ClipArt_Gallery.2">
                <p:embed/>
              </p:oleObj>
            </a:graphicData>
          </a:graphic>
        </p:graphicFrame>
        <p:sp>
          <p:nvSpPr>
            <p:cNvPr id="14354" name="Line 18"/>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14355" name="Group 19"/>
          <p:cNvGrpSpPr>
            <a:grpSpLocks/>
          </p:cNvGrpSpPr>
          <p:nvPr/>
        </p:nvGrpSpPr>
        <p:grpSpPr bwMode="auto">
          <a:xfrm>
            <a:off x="5137150" y="2176463"/>
            <a:ext cx="79375" cy="261937"/>
            <a:chOff x="3842" y="406"/>
            <a:chExt cx="51" cy="167"/>
          </a:xfrm>
        </p:grpSpPr>
        <p:sp>
          <p:nvSpPr>
            <p:cNvPr id="14356" name="Oval 20"/>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357" name="Oval 21"/>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358" name="Oval 22"/>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14359" name="Group 23"/>
          <p:cNvGrpSpPr>
            <a:grpSpLocks/>
          </p:cNvGrpSpPr>
          <p:nvPr/>
        </p:nvGrpSpPr>
        <p:grpSpPr bwMode="auto">
          <a:xfrm>
            <a:off x="5670550" y="2792413"/>
            <a:ext cx="238125" cy="482600"/>
            <a:chOff x="4180" y="783"/>
            <a:chExt cx="150" cy="307"/>
          </a:xfrm>
        </p:grpSpPr>
        <p:sp>
          <p:nvSpPr>
            <p:cNvPr id="1436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361" name="Rectangle 2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36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36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364" name="Line 2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365" name="Line 2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36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367" name="Rectangle 3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4368" name="Group 32"/>
          <p:cNvGrpSpPr>
            <a:grpSpLocks/>
          </p:cNvGrpSpPr>
          <p:nvPr/>
        </p:nvGrpSpPr>
        <p:grpSpPr bwMode="auto">
          <a:xfrm rot="-5400000">
            <a:off x="6022976" y="2897187"/>
            <a:ext cx="100012" cy="265113"/>
            <a:chOff x="3842" y="406"/>
            <a:chExt cx="51" cy="167"/>
          </a:xfrm>
        </p:grpSpPr>
        <p:sp>
          <p:nvSpPr>
            <p:cNvPr id="14369" name="Oval 33"/>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370" name="Oval 34"/>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371" name="Oval 35"/>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14372" name="Line 36"/>
          <p:cNvSpPr>
            <a:spLocks noChangeShapeType="1"/>
          </p:cNvSpPr>
          <p:nvPr/>
        </p:nvSpPr>
        <p:spPr bwMode="auto">
          <a:xfrm>
            <a:off x="5826125" y="2679700"/>
            <a:ext cx="563563" cy="1588"/>
          </a:xfrm>
          <a:prstGeom prst="line">
            <a:avLst/>
          </a:prstGeom>
          <a:noFill/>
          <a:ln w="12700">
            <a:solidFill>
              <a:schemeClr val="tx1"/>
            </a:solidFill>
            <a:round/>
            <a:headEnd/>
            <a:tailEnd/>
          </a:ln>
          <a:effectLst/>
        </p:spPr>
        <p:txBody>
          <a:bodyPr wrap="none" anchor="ctr"/>
          <a:lstStyle/>
          <a:p>
            <a:endParaRPr lang="zh-TW" altLang="en-US"/>
          </a:p>
        </p:txBody>
      </p:sp>
      <p:sp>
        <p:nvSpPr>
          <p:cNvPr id="14373" name="Line 37"/>
          <p:cNvSpPr>
            <a:spLocks noChangeShapeType="1"/>
          </p:cNvSpPr>
          <p:nvPr/>
        </p:nvSpPr>
        <p:spPr bwMode="auto">
          <a:xfrm>
            <a:off x="5829300" y="2674938"/>
            <a:ext cx="3175" cy="117475"/>
          </a:xfrm>
          <a:prstGeom prst="line">
            <a:avLst/>
          </a:prstGeom>
          <a:noFill/>
          <a:ln w="12700">
            <a:solidFill>
              <a:schemeClr val="tx1"/>
            </a:solidFill>
            <a:round/>
            <a:headEnd/>
            <a:tailEnd/>
          </a:ln>
          <a:effectLst/>
        </p:spPr>
        <p:txBody>
          <a:bodyPr wrap="none" anchor="ctr"/>
          <a:lstStyle/>
          <a:p>
            <a:endParaRPr lang="zh-TW" altLang="en-US"/>
          </a:p>
        </p:txBody>
      </p:sp>
      <p:sp>
        <p:nvSpPr>
          <p:cNvPr id="14374" name="Line 38"/>
          <p:cNvSpPr>
            <a:spLocks noChangeShapeType="1"/>
          </p:cNvSpPr>
          <p:nvPr/>
        </p:nvSpPr>
        <p:spPr bwMode="auto">
          <a:xfrm>
            <a:off x="6392863" y="2673350"/>
            <a:ext cx="1587" cy="100013"/>
          </a:xfrm>
          <a:prstGeom prst="line">
            <a:avLst/>
          </a:prstGeom>
          <a:noFill/>
          <a:ln w="12700">
            <a:solidFill>
              <a:schemeClr val="tx1"/>
            </a:solidFill>
            <a:round/>
            <a:headEnd/>
            <a:tailEnd/>
          </a:ln>
          <a:effectLst/>
        </p:spPr>
        <p:txBody>
          <a:bodyPr wrap="none" anchor="ctr"/>
          <a:lstStyle/>
          <a:p>
            <a:endParaRPr lang="zh-TW" altLang="en-US"/>
          </a:p>
        </p:txBody>
      </p:sp>
      <p:sp>
        <p:nvSpPr>
          <p:cNvPr id="14375" name="Line 39"/>
          <p:cNvSpPr>
            <a:spLocks noChangeShapeType="1"/>
          </p:cNvSpPr>
          <p:nvPr/>
        </p:nvSpPr>
        <p:spPr bwMode="auto">
          <a:xfrm>
            <a:off x="5484813" y="2019300"/>
            <a:ext cx="328612" cy="323850"/>
          </a:xfrm>
          <a:prstGeom prst="line">
            <a:avLst/>
          </a:prstGeom>
          <a:noFill/>
          <a:ln w="12700">
            <a:solidFill>
              <a:schemeClr val="tx1"/>
            </a:solidFill>
            <a:round/>
            <a:headEnd/>
            <a:tailEnd/>
          </a:ln>
          <a:effectLst/>
        </p:spPr>
        <p:txBody>
          <a:bodyPr wrap="none" anchor="ctr"/>
          <a:lstStyle/>
          <a:p>
            <a:endParaRPr lang="zh-TW" altLang="en-US"/>
          </a:p>
        </p:txBody>
      </p:sp>
      <p:sp>
        <p:nvSpPr>
          <p:cNvPr id="14376" name="Line 40"/>
          <p:cNvSpPr>
            <a:spLocks noChangeShapeType="1"/>
          </p:cNvSpPr>
          <p:nvPr/>
        </p:nvSpPr>
        <p:spPr bwMode="auto">
          <a:xfrm flipV="1">
            <a:off x="5499100" y="2368550"/>
            <a:ext cx="314325" cy="403225"/>
          </a:xfrm>
          <a:prstGeom prst="line">
            <a:avLst/>
          </a:prstGeom>
          <a:noFill/>
          <a:ln w="12700">
            <a:solidFill>
              <a:schemeClr val="tx1"/>
            </a:solidFill>
            <a:round/>
            <a:headEnd/>
            <a:tailEnd/>
          </a:ln>
          <a:effectLst/>
        </p:spPr>
        <p:txBody>
          <a:bodyPr wrap="none" anchor="ctr"/>
          <a:lstStyle/>
          <a:p>
            <a:endParaRPr lang="zh-TW" altLang="en-US"/>
          </a:p>
        </p:txBody>
      </p:sp>
      <p:sp>
        <p:nvSpPr>
          <p:cNvPr id="14377" name="Line 41"/>
          <p:cNvSpPr>
            <a:spLocks noChangeShapeType="1"/>
          </p:cNvSpPr>
          <p:nvPr/>
        </p:nvSpPr>
        <p:spPr bwMode="auto">
          <a:xfrm flipV="1">
            <a:off x="6099175" y="2473325"/>
            <a:ext cx="1588" cy="200025"/>
          </a:xfrm>
          <a:prstGeom prst="line">
            <a:avLst/>
          </a:prstGeom>
          <a:noFill/>
          <a:ln w="12700">
            <a:solidFill>
              <a:schemeClr val="tx1"/>
            </a:solidFill>
            <a:round/>
            <a:headEnd/>
            <a:tailEnd/>
          </a:ln>
          <a:effectLst/>
        </p:spPr>
        <p:txBody>
          <a:bodyPr wrap="none" anchor="ctr"/>
          <a:lstStyle/>
          <a:p>
            <a:endParaRPr lang="zh-TW" altLang="en-US"/>
          </a:p>
        </p:txBody>
      </p:sp>
      <p:grpSp>
        <p:nvGrpSpPr>
          <p:cNvPr id="14378" name="Group 42"/>
          <p:cNvGrpSpPr>
            <a:grpSpLocks/>
          </p:cNvGrpSpPr>
          <p:nvPr/>
        </p:nvGrpSpPr>
        <p:grpSpPr bwMode="auto">
          <a:xfrm>
            <a:off x="6234113" y="2763838"/>
            <a:ext cx="238125" cy="484187"/>
            <a:chOff x="4180" y="783"/>
            <a:chExt cx="150" cy="307"/>
          </a:xfrm>
        </p:grpSpPr>
        <p:sp>
          <p:nvSpPr>
            <p:cNvPr id="14379"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380" name="Rectangle 4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381"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382"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383" name="Line 4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384" name="Line 4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385"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386" name="Rectangle 5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4387" name="Group 51"/>
          <p:cNvGrpSpPr>
            <a:grpSpLocks/>
          </p:cNvGrpSpPr>
          <p:nvPr/>
        </p:nvGrpSpPr>
        <p:grpSpPr bwMode="auto">
          <a:xfrm>
            <a:off x="5145088" y="3521075"/>
            <a:ext cx="546100" cy="1133475"/>
            <a:chOff x="3314" y="1248"/>
            <a:chExt cx="344" cy="694"/>
          </a:xfrm>
        </p:grpSpPr>
        <p:graphicFrame>
          <p:nvGraphicFramePr>
            <p:cNvPr id="104457" name="Object 1033"/>
            <p:cNvGraphicFramePr>
              <a:graphicFrameLocks noChangeAspect="1"/>
            </p:cNvGraphicFramePr>
            <p:nvPr/>
          </p:nvGraphicFramePr>
          <p:xfrm>
            <a:off x="3314" y="1248"/>
            <a:ext cx="299" cy="248"/>
          </p:xfrm>
          <a:graphic>
            <a:graphicData uri="http://schemas.openxmlformats.org/presentationml/2006/ole">
              <p:oleObj spid="_x0000_s104457" name="Clip" r:id="rId7" imgW="1305000" imgH="1085760" progId="MS_ClipArt_Gallery.2">
                <p:embed/>
              </p:oleObj>
            </a:graphicData>
          </a:graphic>
        </p:graphicFrame>
        <p:sp>
          <p:nvSpPr>
            <p:cNvPr id="14389" name="Line 53"/>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104458" name="Object 1034"/>
            <p:cNvGraphicFramePr>
              <a:graphicFrameLocks noChangeAspect="1"/>
            </p:cNvGraphicFramePr>
            <p:nvPr/>
          </p:nvGraphicFramePr>
          <p:xfrm>
            <a:off x="3314" y="1694"/>
            <a:ext cx="299" cy="248"/>
          </p:xfrm>
          <a:graphic>
            <a:graphicData uri="http://schemas.openxmlformats.org/presentationml/2006/ole">
              <p:oleObj spid="_x0000_s104458" name="Clip" r:id="rId8" imgW="1305000" imgH="1085760" progId="MS_ClipArt_Gallery.2">
                <p:embed/>
              </p:oleObj>
            </a:graphicData>
          </a:graphic>
        </p:graphicFrame>
        <p:sp>
          <p:nvSpPr>
            <p:cNvPr id="14391" name="Line 55"/>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14392" name="Group 56"/>
            <p:cNvGrpSpPr>
              <a:grpSpLocks/>
            </p:cNvGrpSpPr>
            <p:nvPr/>
          </p:nvGrpSpPr>
          <p:grpSpPr bwMode="auto">
            <a:xfrm>
              <a:off x="3404" y="1504"/>
              <a:ext cx="51" cy="167"/>
              <a:chOff x="3842" y="406"/>
              <a:chExt cx="51" cy="167"/>
            </a:xfrm>
          </p:grpSpPr>
          <p:sp>
            <p:nvSpPr>
              <p:cNvPr id="14393" name="Oval 5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394" name="Oval 5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14395" name="Oval 5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14396" name="Line 60"/>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104448" name="Object 1024"/>
          <p:cNvGraphicFramePr>
            <a:graphicFrameLocks noChangeAspect="1"/>
          </p:cNvGraphicFramePr>
          <p:nvPr/>
        </p:nvGraphicFramePr>
        <p:xfrm>
          <a:off x="6132513" y="4756150"/>
          <a:ext cx="476250" cy="406400"/>
        </p:xfrm>
        <a:graphic>
          <a:graphicData uri="http://schemas.openxmlformats.org/presentationml/2006/ole">
            <p:oleObj spid="_x0000_s104448" name="Clip" r:id="rId9" imgW="1305000" imgH="1085760" progId="MS_ClipArt_Gallery.2">
              <p:embed/>
            </p:oleObj>
          </a:graphicData>
        </a:graphic>
      </p:graphicFrame>
      <p:graphicFrame>
        <p:nvGraphicFramePr>
          <p:cNvPr id="104449" name="Object 1025"/>
          <p:cNvGraphicFramePr>
            <a:graphicFrameLocks noChangeAspect="1"/>
          </p:cNvGraphicFramePr>
          <p:nvPr/>
        </p:nvGraphicFramePr>
        <p:xfrm>
          <a:off x="5434013" y="4743450"/>
          <a:ext cx="473075" cy="403225"/>
        </p:xfrm>
        <a:graphic>
          <a:graphicData uri="http://schemas.openxmlformats.org/presentationml/2006/ole">
            <p:oleObj spid="_x0000_s104449" name="Clip" r:id="rId10" imgW="1305000" imgH="1085760" progId="MS_ClipArt_Gallery.2">
              <p:embed/>
            </p:oleObj>
          </a:graphicData>
        </a:graphic>
      </p:graphicFrame>
      <p:sp>
        <p:nvSpPr>
          <p:cNvPr id="14399" name="Oval 63"/>
          <p:cNvSpPr>
            <a:spLocks noChangeArrowheads="1"/>
          </p:cNvSpPr>
          <p:nvPr/>
        </p:nvSpPr>
        <p:spPr bwMode="auto">
          <a:xfrm rot="-5400000">
            <a:off x="5906294" y="4872832"/>
            <a:ext cx="76200" cy="74612"/>
          </a:xfrm>
          <a:prstGeom prst="ellipse">
            <a:avLst/>
          </a:prstGeom>
          <a:solidFill>
            <a:schemeClr val="accent2"/>
          </a:solidFill>
          <a:ln w="9525">
            <a:noFill/>
            <a:round/>
            <a:headEnd/>
            <a:tailEnd/>
          </a:ln>
          <a:effectLst/>
        </p:spPr>
        <p:txBody>
          <a:bodyPr wrap="none" anchor="ctr"/>
          <a:lstStyle/>
          <a:p>
            <a:endParaRPr lang="zh-TW" altLang="en-US"/>
          </a:p>
        </p:txBody>
      </p:sp>
      <p:sp>
        <p:nvSpPr>
          <p:cNvPr id="14400" name="Oval 64"/>
          <p:cNvSpPr>
            <a:spLocks noChangeArrowheads="1"/>
          </p:cNvSpPr>
          <p:nvPr/>
        </p:nvSpPr>
        <p:spPr bwMode="auto">
          <a:xfrm rot="-5400000">
            <a:off x="6002338" y="4870450"/>
            <a:ext cx="77787" cy="74613"/>
          </a:xfrm>
          <a:prstGeom prst="ellipse">
            <a:avLst/>
          </a:prstGeom>
          <a:solidFill>
            <a:schemeClr val="accent2"/>
          </a:solidFill>
          <a:ln w="9525">
            <a:noFill/>
            <a:round/>
            <a:headEnd/>
            <a:tailEnd/>
          </a:ln>
          <a:effectLst/>
        </p:spPr>
        <p:txBody>
          <a:bodyPr wrap="none" anchor="ctr"/>
          <a:lstStyle/>
          <a:p>
            <a:endParaRPr lang="zh-TW" altLang="en-US"/>
          </a:p>
        </p:txBody>
      </p:sp>
      <p:sp>
        <p:nvSpPr>
          <p:cNvPr id="14401" name="Oval 65"/>
          <p:cNvSpPr>
            <a:spLocks noChangeArrowheads="1"/>
          </p:cNvSpPr>
          <p:nvPr/>
        </p:nvSpPr>
        <p:spPr bwMode="auto">
          <a:xfrm rot="-5400000">
            <a:off x="6090444" y="4876007"/>
            <a:ext cx="76200" cy="74612"/>
          </a:xfrm>
          <a:prstGeom prst="ellipse">
            <a:avLst/>
          </a:prstGeom>
          <a:solidFill>
            <a:schemeClr val="accent2"/>
          </a:solidFill>
          <a:ln w="9525">
            <a:noFill/>
            <a:round/>
            <a:headEnd/>
            <a:tailEnd/>
          </a:ln>
          <a:effectLst/>
        </p:spPr>
        <p:txBody>
          <a:bodyPr wrap="none" anchor="ctr"/>
          <a:lstStyle/>
          <a:p>
            <a:endParaRPr lang="zh-TW" altLang="en-US"/>
          </a:p>
        </p:txBody>
      </p:sp>
      <p:sp>
        <p:nvSpPr>
          <p:cNvPr id="14402" name="Line 66"/>
          <p:cNvSpPr>
            <a:spLocks noChangeShapeType="1"/>
          </p:cNvSpPr>
          <p:nvPr/>
        </p:nvSpPr>
        <p:spPr bwMode="auto">
          <a:xfrm rot="-5400000">
            <a:off x="6386513" y="4725988"/>
            <a:ext cx="73025" cy="3175"/>
          </a:xfrm>
          <a:prstGeom prst="line">
            <a:avLst/>
          </a:prstGeom>
          <a:noFill/>
          <a:ln w="19050">
            <a:solidFill>
              <a:schemeClr val="tx1"/>
            </a:solidFill>
            <a:round/>
            <a:headEnd/>
            <a:tailEnd/>
          </a:ln>
          <a:effectLst/>
        </p:spPr>
        <p:txBody>
          <a:bodyPr wrap="none" anchor="ctr"/>
          <a:lstStyle/>
          <a:p>
            <a:endParaRPr lang="zh-TW" altLang="en-US"/>
          </a:p>
        </p:txBody>
      </p:sp>
      <p:sp>
        <p:nvSpPr>
          <p:cNvPr id="14403" name="Line 67"/>
          <p:cNvSpPr>
            <a:spLocks noChangeShapeType="1"/>
          </p:cNvSpPr>
          <p:nvPr/>
        </p:nvSpPr>
        <p:spPr bwMode="auto">
          <a:xfrm rot="5400000" flipH="1">
            <a:off x="5672931" y="4715669"/>
            <a:ext cx="77788" cy="0"/>
          </a:xfrm>
          <a:prstGeom prst="line">
            <a:avLst/>
          </a:prstGeom>
          <a:noFill/>
          <a:ln w="19050">
            <a:solidFill>
              <a:schemeClr val="tx1"/>
            </a:solidFill>
            <a:round/>
            <a:headEnd/>
            <a:tailEnd/>
          </a:ln>
          <a:effectLst/>
        </p:spPr>
        <p:txBody>
          <a:bodyPr wrap="none" anchor="ctr"/>
          <a:lstStyle/>
          <a:p>
            <a:endParaRPr lang="zh-TW" altLang="en-US"/>
          </a:p>
        </p:txBody>
      </p:sp>
      <p:sp>
        <p:nvSpPr>
          <p:cNvPr id="14404" name="Line 68"/>
          <p:cNvSpPr>
            <a:spLocks noChangeShapeType="1"/>
          </p:cNvSpPr>
          <p:nvPr/>
        </p:nvSpPr>
        <p:spPr bwMode="auto">
          <a:xfrm rot="16200000" flipV="1">
            <a:off x="6071394" y="4328319"/>
            <a:ext cx="0" cy="712788"/>
          </a:xfrm>
          <a:prstGeom prst="line">
            <a:avLst/>
          </a:prstGeom>
          <a:noFill/>
          <a:ln w="12700">
            <a:solidFill>
              <a:schemeClr val="tx1"/>
            </a:solidFill>
            <a:round/>
            <a:headEnd/>
            <a:tailEnd/>
          </a:ln>
          <a:effectLst/>
        </p:spPr>
        <p:txBody>
          <a:bodyPr wrap="none" anchor="ctr"/>
          <a:lstStyle/>
          <a:p>
            <a:endParaRPr lang="zh-TW" altLang="en-US"/>
          </a:p>
        </p:txBody>
      </p:sp>
      <p:sp>
        <p:nvSpPr>
          <p:cNvPr id="14405" name="Line 69"/>
          <p:cNvSpPr>
            <a:spLocks noChangeShapeType="1"/>
          </p:cNvSpPr>
          <p:nvPr/>
        </p:nvSpPr>
        <p:spPr bwMode="auto">
          <a:xfrm flipV="1">
            <a:off x="5691188" y="4225925"/>
            <a:ext cx="106362" cy="4763"/>
          </a:xfrm>
          <a:prstGeom prst="line">
            <a:avLst/>
          </a:prstGeom>
          <a:noFill/>
          <a:ln w="12700">
            <a:solidFill>
              <a:schemeClr val="tx1"/>
            </a:solidFill>
            <a:round/>
            <a:headEnd/>
            <a:tailEnd/>
          </a:ln>
          <a:effectLst/>
        </p:spPr>
        <p:txBody>
          <a:bodyPr wrap="none" anchor="ctr"/>
          <a:lstStyle/>
          <a:p>
            <a:endParaRPr lang="zh-TW" altLang="en-US"/>
          </a:p>
        </p:txBody>
      </p:sp>
      <p:sp>
        <p:nvSpPr>
          <p:cNvPr id="14406" name="Line 70"/>
          <p:cNvSpPr>
            <a:spLocks noChangeShapeType="1"/>
          </p:cNvSpPr>
          <p:nvPr/>
        </p:nvSpPr>
        <p:spPr bwMode="auto">
          <a:xfrm>
            <a:off x="6375400" y="4283075"/>
            <a:ext cx="344488" cy="471488"/>
          </a:xfrm>
          <a:prstGeom prst="line">
            <a:avLst/>
          </a:prstGeom>
          <a:noFill/>
          <a:ln w="12700">
            <a:solidFill>
              <a:schemeClr val="tx1"/>
            </a:solidFill>
            <a:round/>
            <a:headEnd/>
            <a:tailEnd/>
          </a:ln>
          <a:effectLst/>
        </p:spPr>
        <p:txBody>
          <a:bodyPr wrap="none" anchor="ctr"/>
          <a:lstStyle/>
          <a:p>
            <a:endParaRPr lang="zh-TW" altLang="en-US"/>
          </a:p>
        </p:txBody>
      </p:sp>
      <p:sp>
        <p:nvSpPr>
          <p:cNvPr id="14407" name="Line 71"/>
          <p:cNvSpPr>
            <a:spLocks noChangeShapeType="1"/>
          </p:cNvSpPr>
          <p:nvPr/>
        </p:nvSpPr>
        <p:spPr bwMode="auto">
          <a:xfrm flipH="1">
            <a:off x="7280275" y="4278313"/>
            <a:ext cx="317500" cy="481012"/>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104450" name="Object 1026"/>
          <p:cNvGraphicFramePr>
            <a:graphicFrameLocks noChangeAspect="1"/>
          </p:cNvGraphicFramePr>
          <p:nvPr/>
        </p:nvGraphicFramePr>
        <p:xfrm>
          <a:off x="7481888" y="3732213"/>
          <a:ext cx="231775" cy="293687"/>
        </p:xfrm>
        <a:graphic>
          <a:graphicData uri="http://schemas.openxmlformats.org/presentationml/2006/ole">
            <p:oleObj spid="_x0000_s104450" name="Clip" r:id="rId11" imgW="981000" imgH="1209600" progId="MS_ClipArt_Gallery.2">
              <p:embed/>
            </p:oleObj>
          </a:graphicData>
        </a:graphic>
      </p:graphicFrame>
      <p:graphicFrame>
        <p:nvGraphicFramePr>
          <p:cNvPr id="104451" name="Object 1027"/>
          <p:cNvGraphicFramePr>
            <a:graphicFrameLocks noChangeAspect="1"/>
          </p:cNvGraphicFramePr>
          <p:nvPr/>
        </p:nvGraphicFramePr>
        <p:xfrm>
          <a:off x="5961063" y="3830638"/>
          <a:ext cx="231775" cy="293687"/>
        </p:xfrm>
        <a:graphic>
          <a:graphicData uri="http://schemas.openxmlformats.org/presentationml/2006/ole">
            <p:oleObj spid="_x0000_s104451" name="Clip" r:id="rId12" imgW="981000" imgH="1209600" progId="MS_ClipArt_Gallery.2">
              <p:embed/>
            </p:oleObj>
          </a:graphicData>
        </a:graphic>
      </p:graphicFrame>
      <p:sp>
        <p:nvSpPr>
          <p:cNvPr id="14410" name="Freeform 74"/>
          <p:cNvSpPr>
            <a:spLocks/>
          </p:cNvSpPr>
          <p:nvPr/>
        </p:nvSpPr>
        <p:spPr bwMode="auto">
          <a:xfrm>
            <a:off x="6053138" y="3554413"/>
            <a:ext cx="1539875" cy="373062"/>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pSp>
        <p:nvGrpSpPr>
          <p:cNvPr id="14411" name="Group 75"/>
          <p:cNvGrpSpPr>
            <a:grpSpLocks/>
          </p:cNvGrpSpPr>
          <p:nvPr/>
        </p:nvGrpSpPr>
        <p:grpSpPr bwMode="auto">
          <a:xfrm>
            <a:off x="6356350" y="5294313"/>
            <a:ext cx="463550" cy="522287"/>
            <a:chOff x="2870" y="1518"/>
            <a:chExt cx="292" cy="320"/>
          </a:xfrm>
        </p:grpSpPr>
        <p:graphicFrame>
          <p:nvGraphicFramePr>
            <p:cNvPr id="104455" name="Object 1031"/>
            <p:cNvGraphicFramePr>
              <a:graphicFrameLocks noChangeAspect="1"/>
            </p:cNvGraphicFramePr>
            <p:nvPr/>
          </p:nvGraphicFramePr>
          <p:xfrm>
            <a:off x="2870" y="1518"/>
            <a:ext cx="272" cy="282"/>
          </p:xfrm>
          <a:graphic>
            <a:graphicData uri="http://schemas.openxmlformats.org/presentationml/2006/ole">
              <p:oleObj spid="_x0000_s104455" name="Clip" r:id="rId13" imgW="819000" imgH="847800" progId="MS_ClipArt_Gallery.2">
                <p:embed/>
              </p:oleObj>
            </a:graphicData>
          </a:graphic>
        </p:graphicFrame>
        <p:graphicFrame>
          <p:nvGraphicFramePr>
            <p:cNvPr id="104456" name="Object 1032"/>
            <p:cNvGraphicFramePr>
              <a:graphicFrameLocks noChangeAspect="1"/>
            </p:cNvGraphicFramePr>
            <p:nvPr/>
          </p:nvGraphicFramePr>
          <p:xfrm>
            <a:off x="2913" y="1602"/>
            <a:ext cx="249" cy="236"/>
          </p:xfrm>
          <a:graphic>
            <a:graphicData uri="http://schemas.openxmlformats.org/presentationml/2006/ole">
              <p:oleObj spid="_x0000_s104456" name="Clip" r:id="rId14" imgW="1266840" imgH="1200240" progId="MS_ClipArt_Gallery.2">
                <p:embed/>
              </p:oleObj>
            </a:graphicData>
          </a:graphic>
        </p:graphicFrame>
      </p:grpSp>
      <p:grpSp>
        <p:nvGrpSpPr>
          <p:cNvPr id="14414" name="Group 78"/>
          <p:cNvGrpSpPr>
            <a:grpSpLocks/>
          </p:cNvGrpSpPr>
          <p:nvPr/>
        </p:nvGrpSpPr>
        <p:grpSpPr bwMode="auto">
          <a:xfrm>
            <a:off x="7242175" y="5334000"/>
            <a:ext cx="461963" cy="522288"/>
            <a:chOff x="2870" y="1518"/>
            <a:chExt cx="292" cy="320"/>
          </a:xfrm>
        </p:grpSpPr>
        <p:graphicFrame>
          <p:nvGraphicFramePr>
            <p:cNvPr id="104453" name="Object 1029"/>
            <p:cNvGraphicFramePr>
              <a:graphicFrameLocks noChangeAspect="1"/>
            </p:cNvGraphicFramePr>
            <p:nvPr/>
          </p:nvGraphicFramePr>
          <p:xfrm>
            <a:off x="2870" y="1518"/>
            <a:ext cx="272" cy="282"/>
          </p:xfrm>
          <a:graphic>
            <a:graphicData uri="http://schemas.openxmlformats.org/presentationml/2006/ole">
              <p:oleObj spid="_x0000_s104453" name="Clip" r:id="rId15" imgW="819000" imgH="847800" progId="MS_ClipArt_Gallery.2">
                <p:embed/>
              </p:oleObj>
            </a:graphicData>
          </a:graphic>
        </p:graphicFrame>
        <p:graphicFrame>
          <p:nvGraphicFramePr>
            <p:cNvPr id="104454" name="Object 1030"/>
            <p:cNvGraphicFramePr>
              <a:graphicFrameLocks noChangeAspect="1"/>
            </p:cNvGraphicFramePr>
            <p:nvPr/>
          </p:nvGraphicFramePr>
          <p:xfrm>
            <a:off x="2913" y="1602"/>
            <a:ext cx="249" cy="236"/>
          </p:xfrm>
          <a:graphic>
            <a:graphicData uri="http://schemas.openxmlformats.org/presentationml/2006/ole">
              <p:oleObj spid="_x0000_s104454" name="Clip" r:id="rId16" imgW="1266840" imgH="1200240" progId="MS_ClipArt_Gallery.2">
                <p:embed/>
              </p:oleObj>
            </a:graphicData>
          </a:graphic>
        </p:graphicFrame>
      </p:grpSp>
      <p:grpSp>
        <p:nvGrpSpPr>
          <p:cNvPr id="14417" name="Group 81"/>
          <p:cNvGrpSpPr>
            <a:grpSpLocks/>
          </p:cNvGrpSpPr>
          <p:nvPr/>
        </p:nvGrpSpPr>
        <p:grpSpPr bwMode="auto">
          <a:xfrm>
            <a:off x="6770688" y="4986338"/>
            <a:ext cx="431800" cy="460375"/>
            <a:chOff x="4733" y="2082"/>
            <a:chExt cx="272" cy="282"/>
          </a:xfrm>
        </p:grpSpPr>
        <p:graphicFrame>
          <p:nvGraphicFramePr>
            <p:cNvPr id="104452" name="Object 1028"/>
            <p:cNvGraphicFramePr>
              <a:graphicFrameLocks noChangeAspect="1"/>
            </p:cNvGraphicFramePr>
            <p:nvPr/>
          </p:nvGraphicFramePr>
          <p:xfrm>
            <a:off x="4733" y="2082"/>
            <a:ext cx="272" cy="282"/>
          </p:xfrm>
          <a:graphic>
            <a:graphicData uri="http://schemas.openxmlformats.org/presentationml/2006/ole">
              <p:oleObj spid="_x0000_s104452" name="Clip" r:id="rId17" imgW="819000" imgH="847800" progId="MS_ClipArt_Gallery.2">
                <p:embed/>
              </p:oleObj>
            </a:graphicData>
          </a:graphic>
        </p:graphicFrame>
        <p:sp>
          <p:nvSpPr>
            <p:cNvPr id="14419" name="Rectangle 8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14420" name="Line 84"/>
          <p:cNvSpPr>
            <a:spLocks noChangeShapeType="1"/>
          </p:cNvSpPr>
          <p:nvPr/>
        </p:nvSpPr>
        <p:spPr bwMode="auto">
          <a:xfrm>
            <a:off x="7118350" y="4867275"/>
            <a:ext cx="0" cy="279400"/>
          </a:xfrm>
          <a:prstGeom prst="line">
            <a:avLst/>
          </a:prstGeom>
          <a:noFill/>
          <a:ln w="12700">
            <a:solidFill>
              <a:schemeClr val="tx1"/>
            </a:solidFill>
            <a:round/>
            <a:headEnd/>
            <a:tailEnd/>
          </a:ln>
          <a:effectLst/>
        </p:spPr>
        <p:txBody>
          <a:bodyPr wrap="none" anchor="ctr"/>
          <a:lstStyle/>
          <a:p>
            <a:endParaRPr lang="zh-TW" altLang="en-US"/>
          </a:p>
        </p:txBody>
      </p:sp>
      <p:grpSp>
        <p:nvGrpSpPr>
          <p:cNvPr id="14421" name="Group 85"/>
          <p:cNvGrpSpPr>
            <a:grpSpLocks/>
          </p:cNvGrpSpPr>
          <p:nvPr/>
        </p:nvGrpSpPr>
        <p:grpSpPr bwMode="auto">
          <a:xfrm>
            <a:off x="7939088" y="4162425"/>
            <a:ext cx="236537" cy="501650"/>
            <a:chOff x="4180" y="783"/>
            <a:chExt cx="150" cy="307"/>
          </a:xfrm>
        </p:grpSpPr>
        <p:sp>
          <p:nvSpPr>
            <p:cNvPr id="14422" name="AutoShape 8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423" name="Rectangle 8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424" name="Rectangle 8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425" name="AutoShape 8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426" name="Line 9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427" name="Line 9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428" name="Rectangle 9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429" name="Rectangle 9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14430" name="Group 94"/>
          <p:cNvGrpSpPr>
            <a:grpSpLocks/>
          </p:cNvGrpSpPr>
          <p:nvPr/>
        </p:nvGrpSpPr>
        <p:grpSpPr bwMode="auto">
          <a:xfrm>
            <a:off x="7924800" y="4706938"/>
            <a:ext cx="236538" cy="500062"/>
            <a:chOff x="4180" y="783"/>
            <a:chExt cx="150" cy="307"/>
          </a:xfrm>
        </p:grpSpPr>
        <p:sp>
          <p:nvSpPr>
            <p:cNvPr id="14431" name="AutoShape 9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14432" name="Rectangle 96"/>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14433" name="Rectangle 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434" name="AutoShape 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14435" name="Line 99"/>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14436" name="Line 100"/>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14437" name="Rectangle 1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4438" name="Rectangle 102"/>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14439" name="Line 103"/>
          <p:cNvSpPr>
            <a:spLocks noChangeShapeType="1"/>
          </p:cNvSpPr>
          <p:nvPr/>
        </p:nvSpPr>
        <p:spPr bwMode="auto">
          <a:xfrm rot="5400000" flipH="1">
            <a:off x="7473157" y="4620419"/>
            <a:ext cx="747712" cy="0"/>
          </a:xfrm>
          <a:prstGeom prst="line">
            <a:avLst/>
          </a:prstGeom>
          <a:noFill/>
          <a:ln w="12700">
            <a:solidFill>
              <a:schemeClr val="tx1"/>
            </a:solidFill>
            <a:round/>
            <a:headEnd/>
            <a:tailEnd/>
          </a:ln>
          <a:effectLst/>
        </p:spPr>
        <p:txBody>
          <a:bodyPr wrap="none" anchor="ctr"/>
          <a:lstStyle/>
          <a:p>
            <a:endParaRPr lang="zh-TW" altLang="en-US"/>
          </a:p>
        </p:txBody>
      </p:sp>
      <p:sp>
        <p:nvSpPr>
          <p:cNvPr id="14440" name="Line 104"/>
          <p:cNvSpPr>
            <a:spLocks noChangeShapeType="1"/>
          </p:cNvSpPr>
          <p:nvPr/>
        </p:nvSpPr>
        <p:spPr bwMode="auto">
          <a:xfrm rot="-5400000">
            <a:off x="7900988" y="4932362"/>
            <a:ext cx="0" cy="117475"/>
          </a:xfrm>
          <a:prstGeom prst="line">
            <a:avLst/>
          </a:prstGeom>
          <a:noFill/>
          <a:ln w="12700">
            <a:solidFill>
              <a:schemeClr val="tx1"/>
            </a:solidFill>
            <a:round/>
            <a:headEnd/>
            <a:tailEnd/>
          </a:ln>
          <a:effectLst/>
        </p:spPr>
        <p:txBody>
          <a:bodyPr wrap="none" anchor="ctr"/>
          <a:lstStyle/>
          <a:p>
            <a:endParaRPr lang="zh-TW" altLang="en-US"/>
          </a:p>
        </p:txBody>
      </p:sp>
      <p:sp>
        <p:nvSpPr>
          <p:cNvPr id="14441" name="Line 105"/>
          <p:cNvSpPr>
            <a:spLocks noChangeShapeType="1"/>
          </p:cNvSpPr>
          <p:nvPr/>
        </p:nvSpPr>
        <p:spPr bwMode="auto">
          <a:xfrm rot="-5400000">
            <a:off x="7889875" y="4357688"/>
            <a:ext cx="0" cy="101600"/>
          </a:xfrm>
          <a:prstGeom prst="line">
            <a:avLst/>
          </a:prstGeom>
          <a:noFill/>
          <a:ln w="12700">
            <a:solidFill>
              <a:schemeClr val="tx1"/>
            </a:solidFill>
            <a:round/>
            <a:headEnd/>
            <a:tailEnd/>
          </a:ln>
          <a:effectLst/>
        </p:spPr>
        <p:txBody>
          <a:bodyPr wrap="none" anchor="ctr"/>
          <a:lstStyle/>
          <a:p>
            <a:endParaRPr lang="zh-TW" altLang="en-US"/>
          </a:p>
        </p:txBody>
      </p:sp>
      <p:sp>
        <p:nvSpPr>
          <p:cNvPr id="14442" name="Line 106"/>
          <p:cNvSpPr>
            <a:spLocks noChangeShapeType="1"/>
          </p:cNvSpPr>
          <p:nvPr/>
        </p:nvSpPr>
        <p:spPr bwMode="auto">
          <a:xfrm flipV="1">
            <a:off x="6388100" y="2081213"/>
            <a:ext cx="520700" cy="254000"/>
          </a:xfrm>
          <a:prstGeom prst="line">
            <a:avLst/>
          </a:prstGeom>
          <a:noFill/>
          <a:ln w="12700">
            <a:solidFill>
              <a:schemeClr val="tx1"/>
            </a:solidFill>
            <a:round/>
            <a:headEnd/>
            <a:tailEnd/>
          </a:ln>
          <a:effectLst/>
        </p:spPr>
        <p:txBody>
          <a:bodyPr wrap="none" anchor="ctr"/>
          <a:lstStyle/>
          <a:p>
            <a:endParaRPr lang="zh-TW" altLang="en-US"/>
          </a:p>
        </p:txBody>
      </p:sp>
      <p:sp>
        <p:nvSpPr>
          <p:cNvPr id="14443" name="Line 107"/>
          <p:cNvSpPr>
            <a:spLocks noChangeShapeType="1"/>
          </p:cNvSpPr>
          <p:nvPr/>
        </p:nvSpPr>
        <p:spPr bwMode="auto">
          <a:xfrm>
            <a:off x="7451725" y="2062163"/>
            <a:ext cx="552450" cy="254000"/>
          </a:xfrm>
          <a:prstGeom prst="line">
            <a:avLst/>
          </a:prstGeom>
          <a:noFill/>
          <a:ln w="12700">
            <a:solidFill>
              <a:schemeClr val="tx1"/>
            </a:solidFill>
            <a:round/>
            <a:headEnd/>
            <a:tailEnd/>
          </a:ln>
          <a:effectLst/>
        </p:spPr>
        <p:txBody>
          <a:bodyPr wrap="none" anchor="ctr"/>
          <a:lstStyle/>
          <a:p>
            <a:endParaRPr lang="zh-TW" altLang="en-US"/>
          </a:p>
        </p:txBody>
      </p:sp>
      <p:sp>
        <p:nvSpPr>
          <p:cNvPr id="14444" name="Line 108"/>
          <p:cNvSpPr>
            <a:spLocks noChangeShapeType="1"/>
          </p:cNvSpPr>
          <p:nvPr/>
        </p:nvSpPr>
        <p:spPr bwMode="auto">
          <a:xfrm flipH="1">
            <a:off x="8042275" y="2473325"/>
            <a:ext cx="273050" cy="833438"/>
          </a:xfrm>
          <a:prstGeom prst="line">
            <a:avLst/>
          </a:prstGeom>
          <a:noFill/>
          <a:ln w="12700">
            <a:solidFill>
              <a:schemeClr val="tx1"/>
            </a:solidFill>
            <a:round/>
            <a:headEnd/>
            <a:tailEnd/>
          </a:ln>
          <a:effectLst/>
        </p:spPr>
        <p:txBody>
          <a:bodyPr wrap="none" anchor="ctr"/>
          <a:lstStyle/>
          <a:p>
            <a:endParaRPr lang="zh-TW" altLang="en-US"/>
          </a:p>
        </p:txBody>
      </p:sp>
      <p:sp>
        <p:nvSpPr>
          <p:cNvPr id="14445" name="Line 109"/>
          <p:cNvSpPr>
            <a:spLocks noChangeShapeType="1"/>
          </p:cNvSpPr>
          <p:nvPr/>
        </p:nvSpPr>
        <p:spPr bwMode="auto">
          <a:xfrm>
            <a:off x="7165975" y="2198688"/>
            <a:ext cx="0" cy="528637"/>
          </a:xfrm>
          <a:prstGeom prst="line">
            <a:avLst/>
          </a:prstGeom>
          <a:noFill/>
          <a:ln w="12700">
            <a:solidFill>
              <a:schemeClr val="tx1"/>
            </a:solidFill>
            <a:round/>
            <a:headEnd/>
            <a:tailEnd/>
          </a:ln>
          <a:effectLst/>
        </p:spPr>
        <p:txBody>
          <a:bodyPr wrap="none" anchor="ctr"/>
          <a:lstStyle/>
          <a:p>
            <a:endParaRPr lang="zh-TW" altLang="en-US"/>
          </a:p>
        </p:txBody>
      </p:sp>
      <p:sp>
        <p:nvSpPr>
          <p:cNvPr id="14446" name="Line 110"/>
          <p:cNvSpPr>
            <a:spLocks noChangeShapeType="1"/>
          </p:cNvSpPr>
          <p:nvPr/>
        </p:nvSpPr>
        <p:spPr bwMode="auto">
          <a:xfrm>
            <a:off x="7194550" y="2990850"/>
            <a:ext cx="608013" cy="450850"/>
          </a:xfrm>
          <a:prstGeom prst="line">
            <a:avLst/>
          </a:prstGeom>
          <a:noFill/>
          <a:ln w="12700">
            <a:solidFill>
              <a:schemeClr val="tx1"/>
            </a:solidFill>
            <a:round/>
            <a:headEnd/>
            <a:tailEnd/>
          </a:ln>
          <a:effectLst/>
        </p:spPr>
        <p:txBody>
          <a:bodyPr wrap="none" anchor="ctr"/>
          <a:lstStyle/>
          <a:p>
            <a:endParaRPr lang="zh-TW" altLang="en-US"/>
          </a:p>
        </p:txBody>
      </p:sp>
      <p:sp>
        <p:nvSpPr>
          <p:cNvPr id="14447" name="Line 111"/>
          <p:cNvSpPr>
            <a:spLocks noChangeShapeType="1"/>
          </p:cNvSpPr>
          <p:nvPr/>
        </p:nvSpPr>
        <p:spPr bwMode="auto">
          <a:xfrm flipH="1">
            <a:off x="7718425" y="3560763"/>
            <a:ext cx="303213" cy="441325"/>
          </a:xfrm>
          <a:prstGeom prst="line">
            <a:avLst/>
          </a:prstGeom>
          <a:noFill/>
          <a:ln w="12700">
            <a:solidFill>
              <a:schemeClr val="tx1"/>
            </a:solidFill>
            <a:round/>
            <a:headEnd/>
            <a:tailEnd/>
          </a:ln>
          <a:effectLst/>
        </p:spPr>
        <p:txBody>
          <a:bodyPr wrap="none" anchor="ctr"/>
          <a:lstStyle/>
          <a:p>
            <a:endParaRPr lang="zh-TW" altLang="en-US"/>
          </a:p>
        </p:txBody>
      </p:sp>
      <p:sp>
        <p:nvSpPr>
          <p:cNvPr id="14448" name="Line 112"/>
          <p:cNvSpPr>
            <a:spLocks noChangeShapeType="1"/>
          </p:cNvSpPr>
          <p:nvPr/>
        </p:nvSpPr>
        <p:spPr bwMode="auto">
          <a:xfrm flipH="1">
            <a:off x="7459663" y="2433638"/>
            <a:ext cx="638175" cy="469900"/>
          </a:xfrm>
          <a:prstGeom prst="line">
            <a:avLst/>
          </a:prstGeom>
          <a:noFill/>
          <a:ln w="12700">
            <a:solidFill>
              <a:schemeClr val="tx1"/>
            </a:solidFill>
            <a:round/>
            <a:headEnd/>
            <a:tailEnd/>
          </a:ln>
          <a:effectLst/>
        </p:spPr>
        <p:txBody>
          <a:bodyPr wrap="none" anchor="ctr"/>
          <a:lstStyle/>
          <a:p>
            <a:endParaRPr lang="zh-TW" altLang="en-US"/>
          </a:p>
        </p:txBody>
      </p:sp>
      <p:sp>
        <p:nvSpPr>
          <p:cNvPr id="14449" name="Line 113"/>
          <p:cNvSpPr>
            <a:spLocks noChangeShapeType="1"/>
          </p:cNvSpPr>
          <p:nvPr/>
        </p:nvSpPr>
        <p:spPr bwMode="auto">
          <a:xfrm flipH="1">
            <a:off x="7470775" y="1749425"/>
            <a:ext cx="398463" cy="312738"/>
          </a:xfrm>
          <a:prstGeom prst="line">
            <a:avLst/>
          </a:prstGeom>
          <a:noFill/>
          <a:ln w="12700">
            <a:solidFill>
              <a:schemeClr val="tx1"/>
            </a:solidFill>
            <a:round/>
            <a:headEnd/>
            <a:tailEnd/>
          </a:ln>
          <a:effectLst/>
        </p:spPr>
        <p:txBody>
          <a:bodyPr wrap="none" anchor="ctr"/>
          <a:lstStyle/>
          <a:p>
            <a:endParaRPr lang="zh-TW" altLang="en-US"/>
          </a:p>
        </p:txBody>
      </p:sp>
      <p:sp>
        <p:nvSpPr>
          <p:cNvPr id="14450" name="Line 114"/>
          <p:cNvSpPr>
            <a:spLocks noChangeShapeType="1"/>
          </p:cNvSpPr>
          <p:nvPr/>
        </p:nvSpPr>
        <p:spPr bwMode="auto">
          <a:xfrm flipH="1">
            <a:off x="8286750" y="1963738"/>
            <a:ext cx="230188" cy="215900"/>
          </a:xfrm>
          <a:prstGeom prst="line">
            <a:avLst/>
          </a:prstGeom>
          <a:noFill/>
          <a:ln w="12700">
            <a:solidFill>
              <a:schemeClr val="tx1"/>
            </a:solidFill>
            <a:round/>
            <a:headEnd/>
            <a:tailEnd/>
          </a:ln>
          <a:effectLst/>
        </p:spPr>
        <p:txBody>
          <a:bodyPr wrap="none" anchor="ctr"/>
          <a:lstStyle/>
          <a:p>
            <a:endParaRPr lang="zh-TW" altLang="en-US"/>
          </a:p>
        </p:txBody>
      </p:sp>
      <p:grpSp>
        <p:nvGrpSpPr>
          <p:cNvPr id="14451" name="Group 115"/>
          <p:cNvGrpSpPr>
            <a:grpSpLocks/>
          </p:cNvGrpSpPr>
          <p:nvPr/>
        </p:nvGrpSpPr>
        <p:grpSpPr bwMode="auto">
          <a:xfrm>
            <a:off x="5797550" y="2198688"/>
            <a:ext cx="569913" cy="285750"/>
            <a:chOff x="3600" y="219"/>
            <a:chExt cx="360" cy="175"/>
          </a:xfrm>
        </p:grpSpPr>
        <p:sp>
          <p:nvSpPr>
            <p:cNvPr id="14452" name="Oval 1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453" name="Line 11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54" name="Line 11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55" name="Rectangle 11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456" name="Oval 1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457" name="Group 121"/>
            <p:cNvGrpSpPr>
              <a:grpSpLocks/>
            </p:cNvGrpSpPr>
            <p:nvPr/>
          </p:nvGrpSpPr>
          <p:grpSpPr bwMode="auto">
            <a:xfrm>
              <a:off x="3686" y="244"/>
              <a:ext cx="177" cy="66"/>
              <a:chOff x="2848" y="848"/>
              <a:chExt cx="140" cy="98"/>
            </a:xfrm>
          </p:grpSpPr>
          <p:sp>
            <p:nvSpPr>
              <p:cNvPr id="14458" name="Line 1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459" name="Line 1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460" name="Line 1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461" name="Group 125"/>
            <p:cNvGrpSpPr>
              <a:grpSpLocks/>
            </p:cNvGrpSpPr>
            <p:nvPr/>
          </p:nvGrpSpPr>
          <p:grpSpPr bwMode="auto">
            <a:xfrm flipV="1">
              <a:off x="3686" y="243"/>
              <a:ext cx="177" cy="66"/>
              <a:chOff x="2848" y="848"/>
              <a:chExt cx="140" cy="98"/>
            </a:xfrm>
          </p:grpSpPr>
          <p:sp>
            <p:nvSpPr>
              <p:cNvPr id="14462" name="Line 1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463" name="Line 1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464" name="Line 1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465" name="Group 129"/>
          <p:cNvGrpSpPr>
            <a:grpSpLocks/>
          </p:cNvGrpSpPr>
          <p:nvPr/>
        </p:nvGrpSpPr>
        <p:grpSpPr bwMode="auto">
          <a:xfrm>
            <a:off x="6880225" y="1919288"/>
            <a:ext cx="571500" cy="285750"/>
            <a:chOff x="3600" y="219"/>
            <a:chExt cx="360" cy="175"/>
          </a:xfrm>
        </p:grpSpPr>
        <p:sp>
          <p:nvSpPr>
            <p:cNvPr id="14466" name="Oval 13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467" name="Line 13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68" name="Line 13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69" name="Rectangle 13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470" name="Oval 13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471" name="Group 135"/>
            <p:cNvGrpSpPr>
              <a:grpSpLocks/>
            </p:cNvGrpSpPr>
            <p:nvPr/>
          </p:nvGrpSpPr>
          <p:grpSpPr bwMode="auto">
            <a:xfrm>
              <a:off x="3686" y="244"/>
              <a:ext cx="177" cy="66"/>
              <a:chOff x="2848" y="848"/>
              <a:chExt cx="140" cy="98"/>
            </a:xfrm>
          </p:grpSpPr>
          <p:sp>
            <p:nvSpPr>
              <p:cNvPr id="14472" name="Line 1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473" name="Line 1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474" name="Line 1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475" name="Group 139"/>
            <p:cNvGrpSpPr>
              <a:grpSpLocks/>
            </p:cNvGrpSpPr>
            <p:nvPr/>
          </p:nvGrpSpPr>
          <p:grpSpPr bwMode="auto">
            <a:xfrm flipV="1">
              <a:off x="3686" y="243"/>
              <a:ext cx="177" cy="66"/>
              <a:chOff x="2848" y="848"/>
              <a:chExt cx="140" cy="98"/>
            </a:xfrm>
          </p:grpSpPr>
          <p:sp>
            <p:nvSpPr>
              <p:cNvPr id="14476" name="Line 14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477" name="Line 14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478" name="Line 14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479" name="Group 143"/>
          <p:cNvGrpSpPr>
            <a:grpSpLocks/>
          </p:cNvGrpSpPr>
          <p:nvPr/>
        </p:nvGrpSpPr>
        <p:grpSpPr bwMode="auto">
          <a:xfrm>
            <a:off x="6900863" y="2724150"/>
            <a:ext cx="569912" cy="285750"/>
            <a:chOff x="3600" y="219"/>
            <a:chExt cx="360" cy="175"/>
          </a:xfrm>
        </p:grpSpPr>
        <p:sp>
          <p:nvSpPr>
            <p:cNvPr id="14480" name="Oval 14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481" name="Line 1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82" name="Line 1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83" name="Rectangle 14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484" name="Oval 14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485" name="Group 149"/>
            <p:cNvGrpSpPr>
              <a:grpSpLocks/>
            </p:cNvGrpSpPr>
            <p:nvPr/>
          </p:nvGrpSpPr>
          <p:grpSpPr bwMode="auto">
            <a:xfrm>
              <a:off x="3686" y="244"/>
              <a:ext cx="177" cy="66"/>
              <a:chOff x="2848" y="848"/>
              <a:chExt cx="140" cy="98"/>
            </a:xfrm>
          </p:grpSpPr>
          <p:sp>
            <p:nvSpPr>
              <p:cNvPr id="14486"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487"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488"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489" name="Group 153"/>
            <p:cNvGrpSpPr>
              <a:grpSpLocks/>
            </p:cNvGrpSpPr>
            <p:nvPr/>
          </p:nvGrpSpPr>
          <p:grpSpPr bwMode="auto">
            <a:xfrm flipV="1">
              <a:off x="3686" y="243"/>
              <a:ext cx="177" cy="66"/>
              <a:chOff x="2848" y="848"/>
              <a:chExt cx="140" cy="98"/>
            </a:xfrm>
          </p:grpSpPr>
          <p:sp>
            <p:nvSpPr>
              <p:cNvPr id="14490"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491"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492"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493" name="Group 157"/>
          <p:cNvGrpSpPr>
            <a:grpSpLocks/>
          </p:cNvGrpSpPr>
          <p:nvPr/>
        </p:nvGrpSpPr>
        <p:grpSpPr bwMode="auto">
          <a:xfrm>
            <a:off x="8004175" y="2174875"/>
            <a:ext cx="568325" cy="284163"/>
            <a:chOff x="3600" y="219"/>
            <a:chExt cx="360" cy="175"/>
          </a:xfrm>
        </p:grpSpPr>
        <p:sp>
          <p:nvSpPr>
            <p:cNvPr id="14494" name="Oval 15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495" name="Line 1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96" name="Line 1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497" name="Rectangle 16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498" name="Oval 16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499" name="Group 163"/>
            <p:cNvGrpSpPr>
              <a:grpSpLocks/>
            </p:cNvGrpSpPr>
            <p:nvPr/>
          </p:nvGrpSpPr>
          <p:grpSpPr bwMode="auto">
            <a:xfrm>
              <a:off x="3686" y="244"/>
              <a:ext cx="177" cy="66"/>
              <a:chOff x="2848" y="848"/>
              <a:chExt cx="140" cy="98"/>
            </a:xfrm>
          </p:grpSpPr>
          <p:sp>
            <p:nvSpPr>
              <p:cNvPr id="14500"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01"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02"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503" name="Group 167"/>
            <p:cNvGrpSpPr>
              <a:grpSpLocks/>
            </p:cNvGrpSpPr>
            <p:nvPr/>
          </p:nvGrpSpPr>
          <p:grpSpPr bwMode="auto">
            <a:xfrm flipV="1">
              <a:off x="3686" y="243"/>
              <a:ext cx="177" cy="66"/>
              <a:chOff x="2848" y="848"/>
              <a:chExt cx="140" cy="98"/>
            </a:xfrm>
          </p:grpSpPr>
          <p:sp>
            <p:nvSpPr>
              <p:cNvPr id="14504"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05"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06"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507" name="Group 171"/>
          <p:cNvGrpSpPr>
            <a:grpSpLocks/>
          </p:cNvGrpSpPr>
          <p:nvPr/>
        </p:nvGrpSpPr>
        <p:grpSpPr bwMode="auto">
          <a:xfrm>
            <a:off x="7783513" y="3271838"/>
            <a:ext cx="569912" cy="284162"/>
            <a:chOff x="3600" y="219"/>
            <a:chExt cx="360" cy="175"/>
          </a:xfrm>
        </p:grpSpPr>
        <p:sp>
          <p:nvSpPr>
            <p:cNvPr id="14508" name="Oval 17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509" name="Line 17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10" name="Line 17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11" name="Rectangle 17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512" name="Oval 17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513" name="Group 177"/>
            <p:cNvGrpSpPr>
              <a:grpSpLocks/>
            </p:cNvGrpSpPr>
            <p:nvPr/>
          </p:nvGrpSpPr>
          <p:grpSpPr bwMode="auto">
            <a:xfrm>
              <a:off x="3686" y="244"/>
              <a:ext cx="177" cy="66"/>
              <a:chOff x="2848" y="848"/>
              <a:chExt cx="140" cy="98"/>
            </a:xfrm>
          </p:grpSpPr>
          <p:sp>
            <p:nvSpPr>
              <p:cNvPr id="14514"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15"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16"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517" name="Group 181"/>
            <p:cNvGrpSpPr>
              <a:grpSpLocks/>
            </p:cNvGrpSpPr>
            <p:nvPr/>
          </p:nvGrpSpPr>
          <p:grpSpPr bwMode="auto">
            <a:xfrm flipV="1">
              <a:off x="3686" y="243"/>
              <a:ext cx="177" cy="66"/>
              <a:chOff x="2848" y="848"/>
              <a:chExt cx="140" cy="98"/>
            </a:xfrm>
          </p:grpSpPr>
          <p:sp>
            <p:nvSpPr>
              <p:cNvPr id="14518" name="Line 1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19" name="Line 1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20" name="Line 1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521" name="Group 185"/>
          <p:cNvGrpSpPr>
            <a:grpSpLocks/>
          </p:cNvGrpSpPr>
          <p:nvPr/>
        </p:nvGrpSpPr>
        <p:grpSpPr bwMode="auto">
          <a:xfrm>
            <a:off x="7404100" y="3986213"/>
            <a:ext cx="569913" cy="287337"/>
            <a:chOff x="3600" y="219"/>
            <a:chExt cx="360" cy="175"/>
          </a:xfrm>
        </p:grpSpPr>
        <p:sp>
          <p:nvSpPr>
            <p:cNvPr id="14522" name="Oval 18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523" name="Line 18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24" name="Line 18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25" name="Rectangle 18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526" name="Oval 19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527" name="Group 191"/>
            <p:cNvGrpSpPr>
              <a:grpSpLocks/>
            </p:cNvGrpSpPr>
            <p:nvPr/>
          </p:nvGrpSpPr>
          <p:grpSpPr bwMode="auto">
            <a:xfrm>
              <a:off x="3686" y="244"/>
              <a:ext cx="177" cy="66"/>
              <a:chOff x="2848" y="848"/>
              <a:chExt cx="140" cy="98"/>
            </a:xfrm>
          </p:grpSpPr>
          <p:sp>
            <p:nvSpPr>
              <p:cNvPr id="14528" name="Line 1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29" name="Line 1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30" name="Line 1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531" name="Group 195"/>
            <p:cNvGrpSpPr>
              <a:grpSpLocks/>
            </p:cNvGrpSpPr>
            <p:nvPr/>
          </p:nvGrpSpPr>
          <p:grpSpPr bwMode="auto">
            <a:xfrm flipV="1">
              <a:off x="3686" y="243"/>
              <a:ext cx="177" cy="66"/>
              <a:chOff x="2848" y="848"/>
              <a:chExt cx="140" cy="98"/>
            </a:xfrm>
          </p:grpSpPr>
          <p:sp>
            <p:nvSpPr>
              <p:cNvPr id="14532"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33"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34"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535" name="Group 199"/>
          <p:cNvGrpSpPr>
            <a:grpSpLocks/>
          </p:cNvGrpSpPr>
          <p:nvPr/>
        </p:nvGrpSpPr>
        <p:grpSpPr bwMode="auto">
          <a:xfrm>
            <a:off x="6710363" y="4584700"/>
            <a:ext cx="569912" cy="284163"/>
            <a:chOff x="3600" y="219"/>
            <a:chExt cx="360" cy="175"/>
          </a:xfrm>
        </p:grpSpPr>
        <p:sp>
          <p:nvSpPr>
            <p:cNvPr id="14536" name="Oval 20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537" name="Line 20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38" name="Line 20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39" name="Rectangle 20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540" name="Oval 20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541" name="Group 205"/>
            <p:cNvGrpSpPr>
              <a:grpSpLocks/>
            </p:cNvGrpSpPr>
            <p:nvPr/>
          </p:nvGrpSpPr>
          <p:grpSpPr bwMode="auto">
            <a:xfrm>
              <a:off x="3686" y="244"/>
              <a:ext cx="177" cy="66"/>
              <a:chOff x="2848" y="848"/>
              <a:chExt cx="140" cy="98"/>
            </a:xfrm>
          </p:grpSpPr>
          <p:sp>
            <p:nvSpPr>
              <p:cNvPr id="14542"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43"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44"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545" name="Group 209"/>
            <p:cNvGrpSpPr>
              <a:grpSpLocks/>
            </p:cNvGrpSpPr>
            <p:nvPr/>
          </p:nvGrpSpPr>
          <p:grpSpPr bwMode="auto">
            <a:xfrm flipV="1">
              <a:off x="3686" y="243"/>
              <a:ext cx="177" cy="66"/>
              <a:chOff x="2848" y="848"/>
              <a:chExt cx="140" cy="98"/>
            </a:xfrm>
          </p:grpSpPr>
          <p:sp>
            <p:nvSpPr>
              <p:cNvPr id="14546"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47"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48"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14549" name="Group 213"/>
          <p:cNvGrpSpPr>
            <a:grpSpLocks/>
          </p:cNvGrpSpPr>
          <p:nvPr/>
        </p:nvGrpSpPr>
        <p:grpSpPr bwMode="auto">
          <a:xfrm>
            <a:off x="5797550" y="4124325"/>
            <a:ext cx="569913" cy="284163"/>
            <a:chOff x="3600" y="219"/>
            <a:chExt cx="360" cy="175"/>
          </a:xfrm>
        </p:grpSpPr>
        <p:sp>
          <p:nvSpPr>
            <p:cNvPr id="14550" name="Oval 21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14551" name="Line 2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52" name="Line 2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14553" name="Rectangle 21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4554" name="Oval 21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14555" name="Group 219"/>
            <p:cNvGrpSpPr>
              <a:grpSpLocks/>
            </p:cNvGrpSpPr>
            <p:nvPr/>
          </p:nvGrpSpPr>
          <p:grpSpPr bwMode="auto">
            <a:xfrm>
              <a:off x="3686" y="244"/>
              <a:ext cx="177" cy="66"/>
              <a:chOff x="2848" y="848"/>
              <a:chExt cx="140" cy="98"/>
            </a:xfrm>
          </p:grpSpPr>
          <p:sp>
            <p:nvSpPr>
              <p:cNvPr id="14556"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57"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58"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4559" name="Group 223"/>
            <p:cNvGrpSpPr>
              <a:grpSpLocks/>
            </p:cNvGrpSpPr>
            <p:nvPr/>
          </p:nvGrpSpPr>
          <p:grpSpPr bwMode="auto">
            <a:xfrm flipV="1">
              <a:off x="3686" y="243"/>
              <a:ext cx="177" cy="66"/>
              <a:chOff x="2848" y="848"/>
              <a:chExt cx="140" cy="98"/>
            </a:xfrm>
          </p:grpSpPr>
          <p:sp>
            <p:nvSpPr>
              <p:cNvPr id="14560"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4561"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4562"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14563" name="Freeform 227"/>
          <p:cNvSpPr>
            <a:spLocks/>
          </p:cNvSpPr>
          <p:nvPr/>
        </p:nvSpPr>
        <p:spPr bwMode="auto">
          <a:xfrm>
            <a:off x="5124450" y="1933575"/>
            <a:ext cx="3038475" cy="3114675"/>
          </a:xfrm>
          <a:custGeom>
            <a:avLst/>
            <a:gdLst/>
            <a:ahLst/>
            <a:cxnLst>
              <a:cxn ang="0">
                <a:pos x="0" y="0"/>
              </a:cxn>
              <a:cxn ang="0">
                <a:pos x="258" y="12"/>
              </a:cxn>
              <a:cxn ang="0">
                <a:pos x="426" y="198"/>
              </a:cxn>
              <a:cxn ang="0">
                <a:pos x="768" y="204"/>
              </a:cxn>
              <a:cxn ang="0">
                <a:pos x="1086" y="48"/>
              </a:cxn>
              <a:cxn ang="0">
                <a:pos x="1326" y="48"/>
              </a:cxn>
              <a:cxn ang="0">
                <a:pos x="1326" y="588"/>
              </a:cxn>
              <a:cxn ang="0">
                <a:pos x="1890" y="990"/>
              </a:cxn>
              <a:cxn ang="0">
                <a:pos x="1662" y="1320"/>
              </a:cxn>
              <a:cxn ang="0">
                <a:pos x="1662" y="1944"/>
              </a:cxn>
              <a:cxn ang="0">
                <a:pos x="1914" y="1962"/>
              </a:cxn>
            </a:cxnLst>
            <a:rect l="0" t="0" r="r" b="b"/>
            <a:pathLst>
              <a:path w="1914" h="1962">
                <a:moveTo>
                  <a:pt x="0" y="0"/>
                </a:moveTo>
                <a:lnTo>
                  <a:pt x="258" y="12"/>
                </a:lnTo>
                <a:lnTo>
                  <a:pt x="426" y="198"/>
                </a:lnTo>
                <a:lnTo>
                  <a:pt x="768" y="204"/>
                </a:lnTo>
                <a:lnTo>
                  <a:pt x="1086" y="48"/>
                </a:lnTo>
                <a:lnTo>
                  <a:pt x="1326" y="48"/>
                </a:lnTo>
                <a:lnTo>
                  <a:pt x="1326" y="588"/>
                </a:lnTo>
                <a:lnTo>
                  <a:pt x="1890" y="990"/>
                </a:lnTo>
                <a:lnTo>
                  <a:pt x="1662" y="1320"/>
                </a:lnTo>
                <a:lnTo>
                  <a:pt x="1662" y="1944"/>
                </a:lnTo>
                <a:lnTo>
                  <a:pt x="1914" y="1962"/>
                </a:lnTo>
              </a:path>
            </a:pathLst>
          </a:custGeom>
          <a:noFill/>
          <a:ln w="57150" cmpd="sng">
            <a:solidFill>
              <a:schemeClr val="accent2"/>
            </a:solidFill>
            <a:round/>
            <a:headEnd type="triangle" w="med" len="med"/>
            <a:tailEnd type="triangle" w="med" len="med"/>
          </a:ln>
          <a:effectLst/>
        </p:spPr>
        <p:txBody>
          <a:bodyPr wrap="none" anchor="ctr"/>
          <a:lstStyle/>
          <a:p>
            <a:endParaRPr lang="zh-TW" altLang="en-US"/>
          </a:p>
        </p:txBody>
      </p:sp>
      <p:sp>
        <p:nvSpPr>
          <p:cNvPr id="14566" name="Freeform 230"/>
          <p:cNvSpPr>
            <a:spLocks/>
          </p:cNvSpPr>
          <p:nvPr/>
        </p:nvSpPr>
        <p:spPr bwMode="auto">
          <a:xfrm>
            <a:off x="5991225" y="2152650"/>
            <a:ext cx="1924050" cy="2990850"/>
          </a:xfrm>
          <a:custGeom>
            <a:avLst/>
            <a:gdLst/>
            <a:ahLst/>
            <a:cxnLst>
              <a:cxn ang="0">
                <a:pos x="0" y="702"/>
              </a:cxn>
              <a:cxn ang="0">
                <a:pos x="0" y="228"/>
              </a:cxn>
              <a:cxn ang="0">
                <a:pos x="156" y="228"/>
              </a:cxn>
              <a:cxn ang="0">
                <a:pos x="612" y="0"/>
              </a:cxn>
              <a:cxn ang="0">
                <a:pos x="714" y="0"/>
              </a:cxn>
              <a:cxn ang="0">
                <a:pos x="714" y="558"/>
              </a:cxn>
              <a:cxn ang="0">
                <a:pos x="1212" y="912"/>
              </a:cxn>
              <a:cxn ang="0">
                <a:pos x="720" y="1668"/>
              </a:cxn>
              <a:cxn ang="0">
                <a:pos x="720" y="1884"/>
              </a:cxn>
            </a:cxnLst>
            <a:rect l="0" t="0" r="r" b="b"/>
            <a:pathLst>
              <a:path w="1212" h="1884">
                <a:moveTo>
                  <a:pt x="0" y="702"/>
                </a:moveTo>
                <a:lnTo>
                  <a:pt x="0" y="228"/>
                </a:lnTo>
                <a:lnTo>
                  <a:pt x="156" y="228"/>
                </a:lnTo>
                <a:lnTo>
                  <a:pt x="612" y="0"/>
                </a:lnTo>
                <a:lnTo>
                  <a:pt x="714" y="0"/>
                </a:lnTo>
                <a:lnTo>
                  <a:pt x="714" y="558"/>
                </a:lnTo>
                <a:lnTo>
                  <a:pt x="1212" y="912"/>
                </a:lnTo>
                <a:lnTo>
                  <a:pt x="720" y="1668"/>
                </a:lnTo>
                <a:lnTo>
                  <a:pt x="720" y="1884"/>
                </a:lnTo>
              </a:path>
            </a:pathLst>
          </a:custGeom>
          <a:noFill/>
          <a:ln w="57150" cmpd="sng">
            <a:solidFill>
              <a:srgbClr val="FF0000"/>
            </a:solidFill>
            <a:round/>
            <a:headEnd type="triangle" w="med" len="med"/>
            <a:tailEnd type="triangle" w="med" len="med"/>
          </a:ln>
          <a:effectLst/>
        </p:spPr>
        <p:txBody>
          <a:bodyPr wrap="none" anchor="ctr"/>
          <a:lstStyle/>
          <a:p>
            <a:endParaRPr lang="zh-TW" altLang="en-US"/>
          </a:p>
        </p:txBody>
      </p:sp>
      <p:sp>
        <p:nvSpPr>
          <p:cNvPr id="14568" name="Line 232"/>
          <p:cNvSpPr>
            <a:spLocks noChangeShapeType="1"/>
          </p:cNvSpPr>
          <p:nvPr/>
        </p:nvSpPr>
        <p:spPr bwMode="auto">
          <a:xfrm>
            <a:off x="6080125" y="4416425"/>
            <a:ext cx="1588" cy="252413"/>
          </a:xfrm>
          <a:prstGeom prst="line">
            <a:avLst/>
          </a:prstGeom>
          <a:noFill/>
          <a:ln w="12700">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118EEDBD-24B2-4CB0-A79A-C082109C789A}" type="slidenum">
              <a:rPr lang="en-US" altLang="zh-TW"/>
              <a:pPr/>
              <a:t>17</a:t>
            </a:fld>
            <a:endParaRPr lang="en-US" altLang="zh-TW"/>
          </a:p>
        </p:txBody>
      </p:sp>
      <p:sp>
        <p:nvSpPr>
          <p:cNvPr id="15362" name="Rectangle 2"/>
          <p:cNvSpPr>
            <a:spLocks noGrp="1" noChangeArrowheads="1"/>
          </p:cNvSpPr>
          <p:nvPr>
            <p:ph type="title"/>
          </p:nvPr>
        </p:nvSpPr>
        <p:spPr/>
        <p:txBody>
          <a:bodyPr/>
          <a:lstStyle/>
          <a:p>
            <a:r>
              <a:rPr lang="en-US" altLang="zh-TW" sz="3600">
                <a:ea typeface="新細明體" charset="-120"/>
              </a:rPr>
              <a:t>Network Core: Circuit Switching</a:t>
            </a:r>
            <a:endParaRPr lang="en-US" altLang="zh-TW">
              <a:ea typeface="新細明體" charset="-120"/>
            </a:endParaRPr>
          </a:p>
        </p:txBody>
      </p:sp>
      <p:sp>
        <p:nvSpPr>
          <p:cNvPr id="15363" name="Rectangle 3"/>
          <p:cNvSpPr>
            <a:spLocks noGrp="1" noChangeArrowheads="1"/>
          </p:cNvSpPr>
          <p:nvPr>
            <p:ph type="body" sz="half" idx="1"/>
          </p:nvPr>
        </p:nvSpPr>
        <p:spPr>
          <a:xfrm>
            <a:off x="533400" y="1371600"/>
            <a:ext cx="4038600" cy="4648200"/>
          </a:xfrm>
        </p:spPr>
        <p:txBody>
          <a:bodyPr/>
          <a:lstStyle/>
          <a:p>
            <a:pPr>
              <a:buFont typeface="Wingdings" pitchFamily="2" charset="2"/>
              <a:buNone/>
            </a:pPr>
            <a:r>
              <a:rPr lang="en-US" altLang="zh-TW">
                <a:ea typeface="新細明體" charset="-120"/>
              </a:rPr>
              <a:t>network resources (e.g., bandwidth) </a:t>
            </a:r>
            <a:r>
              <a:rPr lang="en-US" altLang="zh-TW">
                <a:solidFill>
                  <a:srgbClr val="FF0000"/>
                </a:solidFill>
                <a:ea typeface="新細明體" charset="-120"/>
              </a:rPr>
              <a:t>divided into “pieces”</a:t>
            </a:r>
            <a:endParaRPr lang="en-US" altLang="zh-TW" sz="2400">
              <a:solidFill>
                <a:srgbClr val="FF0000"/>
              </a:solidFill>
              <a:ea typeface="新細明體" charset="-120"/>
            </a:endParaRPr>
          </a:p>
          <a:p>
            <a:r>
              <a:rPr lang="en-US" altLang="zh-TW" sz="2400">
                <a:ea typeface="新細明體" charset="-120"/>
              </a:rPr>
              <a:t>pieces allocated to calls</a:t>
            </a:r>
          </a:p>
          <a:p>
            <a:r>
              <a:rPr lang="en-US" altLang="zh-TW" sz="2400">
                <a:ea typeface="新細明體" charset="-120"/>
              </a:rPr>
              <a:t>resource piece </a:t>
            </a:r>
            <a:r>
              <a:rPr lang="en-US" altLang="zh-TW" sz="2400" i="1">
                <a:solidFill>
                  <a:srgbClr val="FF0000"/>
                </a:solidFill>
                <a:ea typeface="新細明體" charset="-120"/>
              </a:rPr>
              <a:t>idle</a:t>
            </a:r>
            <a:r>
              <a:rPr lang="en-US" altLang="zh-TW" sz="2400">
                <a:ea typeface="新細明體" charset="-120"/>
              </a:rPr>
              <a:t> if not used by owning call </a:t>
            </a:r>
            <a:r>
              <a:rPr lang="en-US" altLang="zh-TW" sz="2400" i="1">
                <a:ea typeface="新細明體" charset="-120"/>
              </a:rPr>
              <a:t>(no sharing)</a:t>
            </a:r>
            <a:endParaRPr lang="en-US" altLang="zh-TW" sz="2400">
              <a:ea typeface="新細明體" charset="-120"/>
            </a:endParaRPr>
          </a:p>
        </p:txBody>
      </p:sp>
      <p:sp>
        <p:nvSpPr>
          <p:cNvPr id="15367" name="Rectangle 7"/>
          <p:cNvSpPr>
            <a:spLocks noChangeArrowheads="1"/>
          </p:cNvSpPr>
          <p:nvPr/>
        </p:nvSpPr>
        <p:spPr bwMode="auto">
          <a:xfrm>
            <a:off x="4606925" y="1485900"/>
            <a:ext cx="4038600" cy="464820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dividing link bandwidth into “pieces”</a:t>
            </a: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frequency division</a:t>
            </a: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time division</a:t>
            </a:r>
            <a:endParaRPr lang="en-US" altLang="zh-TW" sz="2000">
              <a:latin typeface="Comic Sans MS" pitchFamily="66" charset="0"/>
              <a:ea typeface="新細明體"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10" name="投影片編號版面配置區 5"/>
          <p:cNvSpPr>
            <a:spLocks noGrp="1"/>
          </p:cNvSpPr>
          <p:nvPr>
            <p:ph type="sldNum" sz="quarter" idx="12"/>
          </p:nvPr>
        </p:nvSpPr>
        <p:spPr/>
        <p:txBody>
          <a:bodyPr/>
          <a:lstStyle/>
          <a:p>
            <a:r>
              <a:rPr lang="en-US" altLang="zh-TW"/>
              <a:t>1-</a:t>
            </a:r>
            <a:fld id="{70971A07-90F9-40CC-ABCC-7C1DF17AC8D2}" type="slidenum">
              <a:rPr lang="en-US" altLang="zh-TW"/>
              <a:pPr/>
              <a:t>18</a:t>
            </a:fld>
            <a:endParaRPr lang="en-US" altLang="zh-TW"/>
          </a:p>
        </p:txBody>
      </p:sp>
      <p:sp>
        <p:nvSpPr>
          <p:cNvPr id="55298" name="Rectangle 2"/>
          <p:cNvSpPr>
            <a:spLocks noGrp="1" noChangeArrowheads="1"/>
          </p:cNvSpPr>
          <p:nvPr>
            <p:ph type="title"/>
          </p:nvPr>
        </p:nvSpPr>
        <p:spPr>
          <a:xfrm>
            <a:off x="439738" y="227013"/>
            <a:ext cx="8462962" cy="1143000"/>
          </a:xfrm>
        </p:spPr>
        <p:txBody>
          <a:bodyPr/>
          <a:lstStyle/>
          <a:p>
            <a:r>
              <a:rPr lang="en-US" altLang="zh-TW" sz="3600">
                <a:ea typeface="新細明體" charset="-120"/>
              </a:rPr>
              <a:t>Circuit Switching: FDMA and TDMA</a:t>
            </a:r>
            <a:endParaRPr lang="fr-FR" sz="3600"/>
          </a:p>
        </p:txBody>
      </p:sp>
      <p:grpSp>
        <p:nvGrpSpPr>
          <p:cNvPr id="55408" name="Group 112"/>
          <p:cNvGrpSpPr>
            <a:grpSpLocks/>
          </p:cNvGrpSpPr>
          <p:nvPr/>
        </p:nvGrpSpPr>
        <p:grpSpPr bwMode="auto">
          <a:xfrm>
            <a:off x="381000" y="1257300"/>
            <a:ext cx="7697788" cy="5295900"/>
            <a:chOff x="240" y="792"/>
            <a:chExt cx="4849" cy="3336"/>
          </a:xfrm>
        </p:grpSpPr>
        <p:grpSp>
          <p:nvGrpSpPr>
            <p:cNvPr id="55299" name="Group 3"/>
            <p:cNvGrpSpPr>
              <a:grpSpLocks/>
            </p:cNvGrpSpPr>
            <p:nvPr/>
          </p:nvGrpSpPr>
          <p:grpSpPr bwMode="auto">
            <a:xfrm>
              <a:off x="248" y="999"/>
              <a:ext cx="4560" cy="1536"/>
              <a:chOff x="288" y="1007"/>
              <a:chExt cx="4560" cy="1536"/>
            </a:xfrm>
          </p:grpSpPr>
          <p:sp>
            <p:nvSpPr>
              <p:cNvPr id="55300" name="Text Box 4"/>
              <p:cNvSpPr txBox="1">
                <a:spLocks noChangeArrowheads="1"/>
              </p:cNvSpPr>
              <p:nvPr/>
            </p:nvSpPr>
            <p:spPr bwMode="auto">
              <a:xfrm>
                <a:off x="288" y="1007"/>
                <a:ext cx="660"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FDMA</a:t>
                </a:r>
                <a:endParaRPr lang="fr-FR">
                  <a:latin typeface="Arial" charset="0"/>
                </a:endParaRPr>
              </a:p>
            </p:txBody>
          </p:sp>
          <p:grpSp>
            <p:nvGrpSpPr>
              <p:cNvPr id="55301" name="Group 5"/>
              <p:cNvGrpSpPr>
                <a:grpSpLocks/>
              </p:cNvGrpSpPr>
              <p:nvPr/>
            </p:nvGrpSpPr>
            <p:grpSpPr bwMode="auto">
              <a:xfrm>
                <a:off x="720" y="1392"/>
                <a:ext cx="4128" cy="1151"/>
                <a:chOff x="720" y="1392"/>
                <a:chExt cx="4128" cy="1151"/>
              </a:xfrm>
            </p:grpSpPr>
            <p:sp>
              <p:nvSpPr>
                <p:cNvPr id="55302"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a:effectLst/>
              </p:spPr>
              <p:txBody>
                <a:bodyPr/>
                <a:lstStyle/>
                <a:p>
                  <a:endParaRPr lang="zh-TW" altLang="en-US"/>
                </a:p>
              </p:txBody>
            </p:sp>
            <p:sp>
              <p:nvSpPr>
                <p:cNvPr id="55303" name="Text Box 7"/>
                <p:cNvSpPr txBox="1">
                  <a:spLocks noChangeArrowheads="1"/>
                </p:cNvSpPr>
                <p:nvPr/>
              </p:nvSpPr>
              <p:spPr bwMode="auto">
                <a:xfrm>
                  <a:off x="720" y="1680"/>
                  <a:ext cx="960"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frequency</a:t>
                  </a:r>
                  <a:endParaRPr lang="fr-FR">
                    <a:latin typeface="Arial" charset="0"/>
                  </a:endParaRPr>
                </a:p>
              </p:txBody>
            </p:sp>
            <p:sp>
              <p:nvSpPr>
                <p:cNvPr id="55304"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a:effectLst/>
              </p:spPr>
              <p:txBody>
                <a:bodyPr/>
                <a:lstStyle/>
                <a:p>
                  <a:endParaRPr lang="zh-TW" altLang="en-US"/>
                </a:p>
              </p:txBody>
            </p:sp>
            <p:sp>
              <p:nvSpPr>
                <p:cNvPr id="55305" name="Text Box 9"/>
                <p:cNvSpPr txBox="1">
                  <a:spLocks noChangeArrowheads="1"/>
                </p:cNvSpPr>
                <p:nvPr/>
              </p:nvSpPr>
              <p:spPr bwMode="auto">
                <a:xfrm>
                  <a:off x="3048" y="2255"/>
                  <a:ext cx="479"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time</a:t>
                  </a:r>
                  <a:endParaRPr lang="fr-FR">
                    <a:latin typeface="Arial" charset="0"/>
                  </a:endParaRPr>
                </a:p>
              </p:txBody>
            </p:sp>
            <p:sp>
              <p:nvSpPr>
                <p:cNvPr id="55306"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grpSp>
        </p:grpSp>
        <p:sp>
          <p:nvSpPr>
            <p:cNvPr id="55307" name="Rectangle 11"/>
            <p:cNvSpPr>
              <a:spLocks noChangeArrowheads="1"/>
            </p:cNvSpPr>
            <p:nvPr/>
          </p:nvSpPr>
          <p:spPr bwMode="auto">
            <a:xfrm>
              <a:off x="1728" y="1584"/>
              <a:ext cx="2880" cy="144"/>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sp>
          <p:nvSpPr>
            <p:cNvPr id="55308" name="Rectangle 12"/>
            <p:cNvSpPr>
              <a:spLocks noChangeArrowheads="1"/>
            </p:cNvSpPr>
            <p:nvPr/>
          </p:nvSpPr>
          <p:spPr bwMode="auto">
            <a:xfrm>
              <a:off x="1728" y="1728"/>
              <a:ext cx="2880" cy="144"/>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sp>
          <p:nvSpPr>
            <p:cNvPr id="55309" name="Rectangle 13"/>
            <p:cNvSpPr>
              <a:spLocks noChangeArrowheads="1"/>
            </p:cNvSpPr>
            <p:nvPr/>
          </p:nvSpPr>
          <p:spPr bwMode="auto">
            <a:xfrm>
              <a:off x="1728" y="1872"/>
              <a:ext cx="2880" cy="144"/>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sp>
          <p:nvSpPr>
            <p:cNvPr id="55310" name="Rectangle 14"/>
            <p:cNvSpPr>
              <a:spLocks noChangeArrowheads="1"/>
            </p:cNvSpPr>
            <p:nvPr/>
          </p:nvSpPr>
          <p:spPr bwMode="auto">
            <a:xfrm>
              <a:off x="1728" y="2016"/>
              <a:ext cx="2880" cy="144"/>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grpSp>
          <p:nvGrpSpPr>
            <p:cNvPr id="55311" name="Group 15"/>
            <p:cNvGrpSpPr>
              <a:grpSpLocks/>
            </p:cNvGrpSpPr>
            <p:nvPr/>
          </p:nvGrpSpPr>
          <p:grpSpPr bwMode="auto">
            <a:xfrm>
              <a:off x="240" y="2543"/>
              <a:ext cx="4560" cy="1585"/>
              <a:chOff x="288" y="2543"/>
              <a:chExt cx="4560" cy="1585"/>
            </a:xfrm>
          </p:grpSpPr>
          <p:sp>
            <p:nvSpPr>
              <p:cNvPr id="55312" name="Text Box 16"/>
              <p:cNvSpPr txBox="1">
                <a:spLocks noChangeArrowheads="1"/>
              </p:cNvSpPr>
              <p:nvPr/>
            </p:nvSpPr>
            <p:spPr bwMode="auto">
              <a:xfrm>
                <a:off x="288" y="2543"/>
                <a:ext cx="660"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TDMA</a:t>
                </a:r>
                <a:endParaRPr lang="fr-FR">
                  <a:latin typeface="Arial" charset="0"/>
                </a:endParaRPr>
              </a:p>
            </p:txBody>
          </p:sp>
          <p:sp>
            <p:nvSpPr>
              <p:cNvPr id="55313"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a:effectLst/>
            </p:spPr>
            <p:txBody>
              <a:bodyPr/>
              <a:lstStyle/>
              <a:p>
                <a:endParaRPr lang="zh-TW" altLang="en-US"/>
              </a:p>
            </p:txBody>
          </p:sp>
          <p:sp>
            <p:nvSpPr>
              <p:cNvPr id="55314" name="Text Box 18"/>
              <p:cNvSpPr txBox="1">
                <a:spLocks noChangeArrowheads="1"/>
              </p:cNvSpPr>
              <p:nvPr/>
            </p:nvSpPr>
            <p:spPr bwMode="auto">
              <a:xfrm>
                <a:off x="720" y="3265"/>
                <a:ext cx="960"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frequency</a:t>
                </a:r>
                <a:endParaRPr lang="fr-FR">
                  <a:latin typeface="Arial" charset="0"/>
                </a:endParaRPr>
              </a:p>
            </p:txBody>
          </p:sp>
          <p:sp>
            <p:nvSpPr>
              <p:cNvPr id="55315" name="Line 19"/>
              <p:cNvSpPr>
                <a:spLocks noChangeShapeType="1"/>
              </p:cNvSpPr>
              <p:nvPr/>
            </p:nvSpPr>
            <p:spPr bwMode="auto">
              <a:xfrm>
                <a:off x="1728" y="3793"/>
                <a:ext cx="3120" cy="0"/>
              </a:xfrm>
              <a:prstGeom prst="line">
                <a:avLst/>
              </a:prstGeom>
              <a:noFill/>
              <a:ln w="38100">
                <a:solidFill>
                  <a:schemeClr val="tx1"/>
                </a:solidFill>
                <a:round/>
                <a:headEnd/>
                <a:tailEnd type="triangle" w="med" len="med"/>
              </a:ln>
              <a:effectLst/>
            </p:spPr>
            <p:txBody>
              <a:bodyPr/>
              <a:lstStyle/>
              <a:p>
                <a:endParaRPr lang="zh-TW" altLang="en-US"/>
              </a:p>
            </p:txBody>
          </p:sp>
          <p:sp>
            <p:nvSpPr>
              <p:cNvPr id="55316" name="Text Box 20"/>
              <p:cNvSpPr txBox="1">
                <a:spLocks noChangeArrowheads="1"/>
              </p:cNvSpPr>
              <p:nvPr/>
            </p:nvSpPr>
            <p:spPr bwMode="auto">
              <a:xfrm>
                <a:off x="3048" y="3840"/>
                <a:ext cx="479"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time</a:t>
                </a:r>
                <a:endParaRPr lang="fr-FR">
                  <a:latin typeface="Arial" charset="0"/>
                </a:endParaRPr>
              </a:p>
            </p:txBody>
          </p:sp>
          <p:sp>
            <p:nvSpPr>
              <p:cNvPr id="55317" name="Rectangle 21"/>
              <p:cNvSpPr>
                <a:spLocks noChangeArrowheads="1"/>
              </p:cNvSpPr>
              <p:nvPr/>
            </p:nvSpPr>
            <p:spPr bwMode="auto">
              <a:xfrm>
                <a:off x="1776" y="3168"/>
                <a:ext cx="2880" cy="57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grpSp>
        <p:grpSp>
          <p:nvGrpSpPr>
            <p:cNvPr id="55318" name="Group 22"/>
            <p:cNvGrpSpPr>
              <a:grpSpLocks/>
            </p:cNvGrpSpPr>
            <p:nvPr/>
          </p:nvGrpSpPr>
          <p:grpSpPr bwMode="auto">
            <a:xfrm>
              <a:off x="1728" y="3168"/>
              <a:ext cx="2448" cy="576"/>
              <a:chOff x="1776" y="3168"/>
              <a:chExt cx="2448" cy="576"/>
            </a:xfrm>
          </p:grpSpPr>
          <p:sp>
            <p:nvSpPr>
              <p:cNvPr id="55319"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sp>
            <p:nvSpPr>
              <p:cNvPr id="55320"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sp>
            <p:nvSpPr>
              <p:cNvPr id="55321"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sp>
            <p:nvSpPr>
              <p:cNvPr id="55322"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sp>
            <p:nvSpPr>
              <p:cNvPr id="55323"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grpSp>
        <p:grpSp>
          <p:nvGrpSpPr>
            <p:cNvPr id="55324" name="Group 28"/>
            <p:cNvGrpSpPr>
              <a:grpSpLocks/>
            </p:cNvGrpSpPr>
            <p:nvPr/>
          </p:nvGrpSpPr>
          <p:grpSpPr bwMode="auto">
            <a:xfrm>
              <a:off x="1872" y="3168"/>
              <a:ext cx="2448" cy="576"/>
              <a:chOff x="1920" y="3168"/>
              <a:chExt cx="2448" cy="576"/>
            </a:xfrm>
          </p:grpSpPr>
          <p:sp>
            <p:nvSpPr>
              <p:cNvPr id="5532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sp>
            <p:nvSpPr>
              <p:cNvPr id="5532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sp>
            <p:nvSpPr>
              <p:cNvPr id="5532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sp>
            <p:nvSpPr>
              <p:cNvPr id="5532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sp>
            <p:nvSpPr>
              <p:cNvPr id="5532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grpSp>
        <p:grpSp>
          <p:nvGrpSpPr>
            <p:cNvPr id="55330" name="Group 34"/>
            <p:cNvGrpSpPr>
              <a:grpSpLocks/>
            </p:cNvGrpSpPr>
            <p:nvPr/>
          </p:nvGrpSpPr>
          <p:grpSpPr bwMode="auto">
            <a:xfrm>
              <a:off x="2016" y="3168"/>
              <a:ext cx="2448" cy="576"/>
              <a:chOff x="2064" y="3168"/>
              <a:chExt cx="2448" cy="576"/>
            </a:xfrm>
          </p:grpSpPr>
          <p:sp>
            <p:nvSpPr>
              <p:cNvPr id="55331"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sp>
            <p:nvSpPr>
              <p:cNvPr id="55332"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sp>
            <p:nvSpPr>
              <p:cNvPr id="55333"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sp>
            <p:nvSpPr>
              <p:cNvPr id="55334"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sp>
            <p:nvSpPr>
              <p:cNvPr id="55335"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grpSp>
        <p:grpSp>
          <p:nvGrpSpPr>
            <p:cNvPr id="55336" name="Group 40"/>
            <p:cNvGrpSpPr>
              <a:grpSpLocks/>
            </p:cNvGrpSpPr>
            <p:nvPr/>
          </p:nvGrpSpPr>
          <p:grpSpPr bwMode="auto">
            <a:xfrm>
              <a:off x="2160" y="3168"/>
              <a:ext cx="2448" cy="576"/>
              <a:chOff x="2208" y="3168"/>
              <a:chExt cx="2448" cy="576"/>
            </a:xfrm>
          </p:grpSpPr>
          <p:sp>
            <p:nvSpPr>
              <p:cNvPr id="55337"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sp>
            <p:nvSpPr>
              <p:cNvPr id="55338"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sp>
            <p:nvSpPr>
              <p:cNvPr id="55339"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sp>
            <p:nvSpPr>
              <p:cNvPr id="55340"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sp>
            <p:nvSpPr>
              <p:cNvPr id="55341"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grpSp>
        <p:grpSp>
          <p:nvGrpSpPr>
            <p:cNvPr id="55342" name="Group 46"/>
            <p:cNvGrpSpPr>
              <a:grpSpLocks/>
            </p:cNvGrpSpPr>
            <p:nvPr/>
          </p:nvGrpSpPr>
          <p:grpSpPr bwMode="auto">
            <a:xfrm>
              <a:off x="1728" y="1728"/>
              <a:ext cx="2880" cy="288"/>
              <a:chOff x="1776" y="1728"/>
              <a:chExt cx="2880" cy="288"/>
            </a:xfrm>
          </p:grpSpPr>
          <p:sp>
            <p:nvSpPr>
              <p:cNvPr id="55343" name="Line 47"/>
              <p:cNvSpPr>
                <a:spLocks noChangeShapeType="1"/>
              </p:cNvSpPr>
              <p:nvPr/>
            </p:nvSpPr>
            <p:spPr bwMode="auto">
              <a:xfrm flipV="1">
                <a:off x="1776" y="1728"/>
                <a:ext cx="2880" cy="0"/>
              </a:xfrm>
              <a:prstGeom prst="line">
                <a:avLst/>
              </a:prstGeom>
              <a:noFill/>
              <a:ln w="9525">
                <a:solidFill>
                  <a:schemeClr val="tx1"/>
                </a:solidFill>
                <a:round/>
                <a:headEnd/>
                <a:tailEnd/>
              </a:ln>
              <a:effectLst/>
            </p:spPr>
            <p:txBody>
              <a:bodyPr/>
              <a:lstStyle/>
              <a:p>
                <a:endParaRPr lang="zh-TW" altLang="en-US"/>
              </a:p>
            </p:txBody>
          </p:sp>
          <p:sp>
            <p:nvSpPr>
              <p:cNvPr id="55344" name="Line 48"/>
              <p:cNvSpPr>
                <a:spLocks noChangeShapeType="1"/>
              </p:cNvSpPr>
              <p:nvPr/>
            </p:nvSpPr>
            <p:spPr bwMode="auto">
              <a:xfrm flipV="1">
                <a:off x="1776" y="1872"/>
                <a:ext cx="2880" cy="0"/>
              </a:xfrm>
              <a:prstGeom prst="line">
                <a:avLst/>
              </a:prstGeom>
              <a:noFill/>
              <a:ln w="9525">
                <a:solidFill>
                  <a:schemeClr val="tx1"/>
                </a:solidFill>
                <a:round/>
                <a:headEnd/>
                <a:tailEnd/>
              </a:ln>
              <a:effectLst/>
            </p:spPr>
            <p:txBody>
              <a:bodyPr/>
              <a:lstStyle/>
              <a:p>
                <a:endParaRPr lang="zh-TW" altLang="en-US"/>
              </a:p>
            </p:txBody>
          </p:sp>
          <p:sp>
            <p:nvSpPr>
              <p:cNvPr id="55345" name="Line 49"/>
              <p:cNvSpPr>
                <a:spLocks noChangeShapeType="1"/>
              </p:cNvSpPr>
              <p:nvPr/>
            </p:nvSpPr>
            <p:spPr bwMode="auto">
              <a:xfrm flipV="1">
                <a:off x="1776" y="2016"/>
                <a:ext cx="2880" cy="0"/>
              </a:xfrm>
              <a:prstGeom prst="line">
                <a:avLst/>
              </a:prstGeom>
              <a:noFill/>
              <a:ln w="9525">
                <a:solidFill>
                  <a:schemeClr val="tx1"/>
                </a:solidFill>
                <a:round/>
                <a:headEnd/>
                <a:tailEnd/>
              </a:ln>
              <a:effectLst/>
            </p:spPr>
            <p:txBody>
              <a:bodyPr/>
              <a:lstStyle/>
              <a:p>
                <a:endParaRPr lang="zh-TW" altLang="en-US"/>
              </a:p>
            </p:txBody>
          </p:sp>
        </p:grpSp>
        <p:grpSp>
          <p:nvGrpSpPr>
            <p:cNvPr id="55346" name="Group 50"/>
            <p:cNvGrpSpPr>
              <a:grpSpLocks/>
            </p:cNvGrpSpPr>
            <p:nvPr/>
          </p:nvGrpSpPr>
          <p:grpSpPr bwMode="auto">
            <a:xfrm>
              <a:off x="1872" y="3168"/>
              <a:ext cx="2592" cy="576"/>
              <a:chOff x="1920" y="3168"/>
              <a:chExt cx="2592" cy="576"/>
            </a:xfrm>
          </p:grpSpPr>
          <p:sp>
            <p:nvSpPr>
              <p:cNvPr id="55347" name="Line 51"/>
              <p:cNvSpPr>
                <a:spLocks noChangeShapeType="1"/>
              </p:cNvSpPr>
              <p:nvPr/>
            </p:nvSpPr>
            <p:spPr bwMode="auto">
              <a:xfrm>
                <a:off x="1920" y="3168"/>
                <a:ext cx="0" cy="576"/>
              </a:xfrm>
              <a:prstGeom prst="line">
                <a:avLst/>
              </a:prstGeom>
              <a:noFill/>
              <a:ln w="9525">
                <a:solidFill>
                  <a:schemeClr val="tx1"/>
                </a:solidFill>
                <a:round/>
                <a:headEnd/>
                <a:tailEnd/>
              </a:ln>
              <a:effectLst/>
            </p:spPr>
            <p:txBody>
              <a:bodyPr/>
              <a:lstStyle/>
              <a:p>
                <a:endParaRPr lang="zh-TW" altLang="en-US"/>
              </a:p>
            </p:txBody>
          </p:sp>
          <p:sp>
            <p:nvSpPr>
              <p:cNvPr id="55348" name="Line 52"/>
              <p:cNvSpPr>
                <a:spLocks noChangeShapeType="1"/>
              </p:cNvSpPr>
              <p:nvPr/>
            </p:nvSpPr>
            <p:spPr bwMode="auto">
              <a:xfrm>
                <a:off x="2064" y="3168"/>
                <a:ext cx="0" cy="576"/>
              </a:xfrm>
              <a:prstGeom prst="line">
                <a:avLst/>
              </a:prstGeom>
              <a:noFill/>
              <a:ln w="9525">
                <a:solidFill>
                  <a:schemeClr val="tx1"/>
                </a:solidFill>
                <a:round/>
                <a:headEnd/>
                <a:tailEnd/>
              </a:ln>
              <a:effectLst/>
            </p:spPr>
            <p:txBody>
              <a:bodyPr/>
              <a:lstStyle/>
              <a:p>
                <a:endParaRPr lang="zh-TW" altLang="en-US"/>
              </a:p>
            </p:txBody>
          </p:sp>
          <p:sp>
            <p:nvSpPr>
              <p:cNvPr id="55349" name="Line 53"/>
              <p:cNvSpPr>
                <a:spLocks noChangeShapeType="1"/>
              </p:cNvSpPr>
              <p:nvPr/>
            </p:nvSpPr>
            <p:spPr bwMode="auto">
              <a:xfrm>
                <a:off x="2208" y="3168"/>
                <a:ext cx="0" cy="576"/>
              </a:xfrm>
              <a:prstGeom prst="line">
                <a:avLst/>
              </a:prstGeom>
              <a:noFill/>
              <a:ln w="9525">
                <a:solidFill>
                  <a:schemeClr val="tx1"/>
                </a:solidFill>
                <a:round/>
                <a:headEnd/>
                <a:tailEnd/>
              </a:ln>
              <a:effectLst/>
            </p:spPr>
            <p:txBody>
              <a:bodyPr/>
              <a:lstStyle/>
              <a:p>
                <a:endParaRPr lang="zh-TW" altLang="en-US"/>
              </a:p>
            </p:txBody>
          </p:sp>
          <p:sp>
            <p:nvSpPr>
              <p:cNvPr id="55350" name="Line 54"/>
              <p:cNvSpPr>
                <a:spLocks noChangeShapeType="1"/>
              </p:cNvSpPr>
              <p:nvPr/>
            </p:nvSpPr>
            <p:spPr bwMode="auto">
              <a:xfrm>
                <a:off x="2352" y="3168"/>
                <a:ext cx="0" cy="576"/>
              </a:xfrm>
              <a:prstGeom prst="line">
                <a:avLst/>
              </a:prstGeom>
              <a:noFill/>
              <a:ln w="9525">
                <a:solidFill>
                  <a:schemeClr val="tx1"/>
                </a:solidFill>
                <a:round/>
                <a:headEnd/>
                <a:tailEnd/>
              </a:ln>
              <a:effectLst/>
            </p:spPr>
            <p:txBody>
              <a:bodyPr/>
              <a:lstStyle/>
              <a:p>
                <a:endParaRPr lang="zh-TW" altLang="en-US"/>
              </a:p>
            </p:txBody>
          </p:sp>
          <p:sp>
            <p:nvSpPr>
              <p:cNvPr id="55351" name="Line 55"/>
              <p:cNvSpPr>
                <a:spLocks noChangeShapeType="1"/>
              </p:cNvSpPr>
              <p:nvPr/>
            </p:nvSpPr>
            <p:spPr bwMode="auto">
              <a:xfrm>
                <a:off x="2496" y="3168"/>
                <a:ext cx="0" cy="576"/>
              </a:xfrm>
              <a:prstGeom prst="line">
                <a:avLst/>
              </a:prstGeom>
              <a:noFill/>
              <a:ln w="9525">
                <a:solidFill>
                  <a:schemeClr val="tx1"/>
                </a:solidFill>
                <a:round/>
                <a:headEnd/>
                <a:tailEnd/>
              </a:ln>
              <a:effectLst/>
            </p:spPr>
            <p:txBody>
              <a:bodyPr/>
              <a:lstStyle/>
              <a:p>
                <a:endParaRPr lang="zh-TW" altLang="en-US"/>
              </a:p>
            </p:txBody>
          </p:sp>
          <p:sp>
            <p:nvSpPr>
              <p:cNvPr id="55352" name="Line 56"/>
              <p:cNvSpPr>
                <a:spLocks noChangeShapeType="1"/>
              </p:cNvSpPr>
              <p:nvPr/>
            </p:nvSpPr>
            <p:spPr bwMode="auto">
              <a:xfrm>
                <a:off x="2640" y="3168"/>
                <a:ext cx="0" cy="576"/>
              </a:xfrm>
              <a:prstGeom prst="line">
                <a:avLst/>
              </a:prstGeom>
              <a:noFill/>
              <a:ln w="9525">
                <a:solidFill>
                  <a:schemeClr val="tx1"/>
                </a:solidFill>
                <a:round/>
                <a:headEnd/>
                <a:tailEnd/>
              </a:ln>
              <a:effectLst/>
            </p:spPr>
            <p:txBody>
              <a:bodyPr/>
              <a:lstStyle/>
              <a:p>
                <a:endParaRPr lang="zh-TW" altLang="en-US"/>
              </a:p>
            </p:txBody>
          </p:sp>
          <p:sp>
            <p:nvSpPr>
              <p:cNvPr id="55353" name="Line 57"/>
              <p:cNvSpPr>
                <a:spLocks noChangeShapeType="1"/>
              </p:cNvSpPr>
              <p:nvPr/>
            </p:nvSpPr>
            <p:spPr bwMode="auto">
              <a:xfrm>
                <a:off x="2784" y="3168"/>
                <a:ext cx="0" cy="576"/>
              </a:xfrm>
              <a:prstGeom prst="line">
                <a:avLst/>
              </a:prstGeom>
              <a:noFill/>
              <a:ln w="9525">
                <a:solidFill>
                  <a:schemeClr val="tx1"/>
                </a:solidFill>
                <a:round/>
                <a:headEnd/>
                <a:tailEnd/>
              </a:ln>
              <a:effectLst/>
            </p:spPr>
            <p:txBody>
              <a:bodyPr/>
              <a:lstStyle/>
              <a:p>
                <a:endParaRPr lang="zh-TW" altLang="en-US"/>
              </a:p>
            </p:txBody>
          </p:sp>
          <p:sp>
            <p:nvSpPr>
              <p:cNvPr id="55354" name="Line 58"/>
              <p:cNvSpPr>
                <a:spLocks noChangeShapeType="1"/>
              </p:cNvSpPr>
              <p:nvPr/>
            </p:nvSpPr>
            <p:spPr bwMode="auto">
              <a:xfrm>
                <a:off x="2928" y="3168"/>
                <a:ext cx="0" cy="576"/>
              </a:xfrm>
              <a:prstGeom prst="line">
                <a:avLst/>
              </a:prstGeom>
              <a:noFill/>
              <a:ln w="9525">
                <a:solidFill>
                  <a:schemeClr val="tx1"/>
                </a:solidFill>
                <a:round/>
                <a:headEnd/>
                <a:tailEnd/>
              </a:ln>
              <a:effectLst/>
            </p:spPr>
            <p:txBody>
              <a:bodyPr/>
              <a:lstStyle/>
              <a:p>
                <a:endParaRPr lang="zh-TW" altLang="en-US"/>
              </a:p>
            </p:txBody>
          </p:sp>
          <p:sp>
            <p:nvSpPr>
              <p:cNvPr id="55355" name="Line 59"/>
              <p:cNvSpPr>
                <a:spLocks noChangeShapeType="1"/>
              </p:cNvSpPr>
              <p:nvPr/>
            </p:nvSpPr>
            <p:spPr bwMode="auto">
              <a:xfrm>
                <a:off x="3072" y="3168"/>
                <a:ext cx="0" cy="576"/>
              </a:xfrm>
              <a:prstGeom prst="line">
                <a:avLst/>
              </a:prstGeom>
              <a:noFill/>
              <a:ln w="9525">
                <a:solidFill>
                  <a:schemeClr val="tx1"/>
                </a:solidFill>
                <a:round/>
                <a:headEnd/>
                <a:tailEnd/>
              </a:ln>
              <a:effectLst/>
            </p:spPr>
            <p:txBody>
              <a:bodyPr/>
              <a:lstStyle/>
              <a:p>
                <a:endParaRPr lang="zh-TW" altLang="en-US"/>
              </a:p>
            </p:txBody>
          </p:sp>
          <p:sp>
            <p:nvSpPr>
              <p:cNvPr id="55356" name="Line 60"/>
              <p:cNvSpPr>
                <a:spLocks noChangeShapeType="1"/>
              </p:cNvSpPr>
              <p:nvPr/>
            </p:nvSpPr>
            <p:spPr bwMode="auto">
              <a:xfrm>
                <a:off x="3216" y="3168"/>
                <a:ext cx="0" cy="576"/>
              </a:xfrm>
              <a:prstGeom prst="line">
                <a:avLst/>
              </a:prstGeom>
              <a:noFill/>
              <a:ln w="9525">
                <a:solidFill>
                  <a:schemeClr val="tx1"/>
                </a:solidFill>
                <a:round/>
                <a:headEnd/>
                <a:tailEnd/>
              </a:ln>
              <a:effectLst/>
            </p:spPr>
            <p:txBody>
              <a:bodyPr/>
              <a:lstStyle/>
              <a:p>
                <a:endParaRPr lang="zh-TW" altLang="en-US"/>
              </a:p>
            </p:txBody>
          </p:sp>
          <p:sp>
            <p:nvSpPr>
              <p:cNvPr id="55357" name="Line 61"/>
              <p:cNvSpPr>
                <a:spLocks noChangeShapeType="1"/>
              </p:cNvSpPr>
              <p:nvPr/>
            </p:nvSpPr>
            <p:spPr bwMode="auto">
              <a:xfrm>
                <a:off x="3360" y="3168"/>
                <a:ext cx="0" cy="576"/>
              </a:xfrm>
              <a:prstGeom prst="line">
                <a:avLst/>
              </a:prstGeom>
              <a:noFill/>
              <a:ln w="9525">
                <a:solidFill>
                  <a:schemeClr val="tx1"/>
                </a:solidFill>
                <a:round/>
                <a:headEnd/>
                <a:tailEnd/>
              </a:ln>
              <a:effectLst/>
            </p:spPr>
            <p:txBody>
              <a:bodyPr/>
              <a:lstStyle/>
              <a:p>
                <a:endParaRPr lang="zh-TW" altLang="en-US"/>
              </a:p>
            </p:txBody>
          </p:sp>
          <p:sp>
            <p:nvSpPr>
              <p:cNvPr id="55358" name="Line 62"/>
              <p:cNvSpPr>
                <a:spLocks noChangeShapeType="1"/>
              </p:cNvSpPr>
              <p:nvPr/>
            </p:nvSpPr>
            <p:spPr bwMode="auto">
              <a:xfrm>
                <a:off x="3504" y="3168"/>
                <a:ext cx="0" cy="576"/>
              </a:xfrm>
              <a:prstGeom prst="line">
                <a:avLst/>
              </a:prstGeom>
              <a:noFill/>
              <a:ln w="9525">
                <a:solidFill>
                  <a:schemeClr val="tx1"/>
                </a:solidFill>
                <a:round/>
                <a:headEnd/>
                <a:tailEnd/>
              </a:ln>
              <a:effectLst/>
            </p:spPr>
            <p:txBody>
              <a:bodyPr/>
              <a:lstStyle/>
              <a:p>
                <a:endParaRPr lang="zh-TW" altLang="en-US"/>
              </a:p>
            </p:txBody>
          </p:sp>
          <p:sp>
            <p:nvSpPr>
              <p:cNvPr id="55359" name="Line 63"/>
              <p:cNvSpPr>
                <a:spLocks noChangeShapeType="1"/>
              </p:cNvSpPr>
              <p:nvPr/>
            </p:nvSpPr>
            <p:spPr bwMode="auto">
              <a:xfrm>
                <a:off x="3648" y="3168"/>
                <a:ext cx="0" cy="576"/>
              </a:xfrm>
              <a:prstGeom prst="line">
                <a:avLst/>
              </a:prstGeom>
              <a:noFill/>
              <a:ln w="9525">
                <a:solidFill>
                  <a:schemeClr val="tx1"/>
                </a:solidFill>
                <a:round/>
                <a:headEnd/>
                <a:tailEnd/>
              </a:ln>
              <a:effectLst/>
            </p:spPr>
            <p:txBody>
              <a:bodyPr/>
              <a:lstStyle/>
              <a:p>
                <a:endParaRPr lang="zh-TW" altLang="en-US"/>
              </a:p>
            </p:txBody>
          </p:sp>
          <p:sp>
            <p:nvSpPr>
              <p:cNvPr id="55360" name="Line 64"/>
              <p:cNvSpPr>
                <a:spLocks noChangeShapeType="1"/>
              </p:cNvSpPr>
              <p:nvPr/>
            </p:nvSpPr>
            <p:spPr bwMode="auto">
              <a:xfrm>
                <a:off x="3792" y="3168"/>
                <a:ext cx="0" cy="576"/>
              </a:xfrm>
              <a:prstGeom prst="line">
                <a:avLst/>
              </a:prstGeom>
              <a:noFill/>
              <a:ln w="9525">
                <a:solidFill>
                  <a:schemeClr val="tx1"/>
                </a:solidFill>
                <a:round/>
                <a:headEnd/>
                <a:tailEnd/>
              </a:ln>
              <a:effectLst/>
            </p:spPr>
            <p:txBody>
              <a:bodyPr/>
              <a:lstStyle/>
              <a:p>
                <a:endParaRPr lang="zh-TW" altLang="en-US"/>
              </a:p>
            </p:txBody>
          </p:sp>
          <p:sp>
            <p:nvSpPr>
              <p:cNvPr id="55361" name="Line 65"/>
              <p:cNvSpPr>
                <a:spLocks noChangeShapeType="1"/>
              </p:cNvSpPr>
              <p:nvPr/>
            </p:nvSpPr>
            <p:spPr bwMode="auto">
              <a:xfrm>
                <a:off x="3936" y="3168"/>
                <a:ext cx="0" cy="576"/>
              </a:xfrm>
              <a:prstGeom prst="line">
                <a:avLst/>
              </a:prstGeom>
              <a:noFill/>
              <a:ln w="9525">
                <a:solidFill>
                  <a:schemeClr val="tx1"/>
                </a:solidFill>
                <a:round/>
                <a:headEnd/>
                <a:tailEnd/>
              </a:ln>
              <a:effectLst/>
            </p:spPr>
            <p:txBody>
              <a:bodyPr/>
              <a:lstStyle/>
              <a:p>
                <a:endParaRPr lang="zh-TW" altLang="en-US"/>
              </a:p>
            </p:txBody>
          </p:sp>
          <p:sp>
            <p:nvSpPr>
              <p:cNvPr id="55362" name="Line 66"/>
              <p:cNvSpPr>
                <a:spLocks noChangeShapeType="1"/>
              </p:cNvSpPr>
              <p:nvPr/>
            </p:nvSpPr>
            <p:spPr bwMode="auto">
              <a:xfrm>
                <a:off x="4080" y="3168"/>
                <a:ext cx="0" cy="576"/>
              </a:xfrm>
              <a:prstGeom prst="line">
                <a:avLst/>
              </a:prstGeom>
              <a:noFill/>
              <a:ln w="9525">
                <a:solidFill>
                  <a:schemeClr val="tx1"/>
                </a:solidFill>
                <a:round/>
                <a:headEnd/>
                <a:tailEnd/>
              </a:ln>
              <a:effectLst/>
            </p:spPr>
            <p:txBody>
              <a:bodyPr/>
              <a:lstStyle/>
              <a:p>
                <a:endParaRPr lang="zh-TW" altLang="en-US"/>
              </a:p>
            </p:txBody>
          </p:sp>
          <p:sp>
            <p:nvSpPr>
              <p:cNvPr id="55363" name="Line 67"/>
              <p:cNvSpPr>
                <a:spLocks noChangeShapeType="1"/>
              </p:cNvSpPr>
              <p:nvPr/>
            </p:nvSpPr>
            <p:spPr bwMode="auto">
              <a:xfrm>
                <a:off x="4224" y="3168"/>
                <a:ext cx="0" cy="576"/>
              </a:xfrm>
              <a:prstGeom prst="line">
                <a:avLst/>
              </a:prstGeom>
              <a:noFill/>
              <a:ln w="9525">
                <a:solidFill>
                  <a:schemeClr val="tx1"/>
                </a:solidFill>
                <a:round/>
                <a:headEnd/>
                <a:tailEnd/>
              </a:ln>
              <a:effectLst/>
            </p:spPr>
            <p:txBody>
              <a:bodyPr/>
              <a:lstStyle/>
              <a:p>
                <a:endParaRPr lang="zh-TW" altLang="en-US"/>
              </a:p>
            </p:txBody>
          </p:sp>
          <p:sp>
            <p:nvSpPr>
              <p:cNvPr id="55364" name="Line 68"/>
              <p:cNvSpPr>
                <a:spLocks noChangeShapeType="1"/>
              </p:cNvSpPr>
              <p:nvPr/>
            </p:nvSpPr>
            <p:spPr bwMode="auto">
              <a:xfrm>
                <a:off x="4368" y="3168"/>
                <a:ext cx="0" cy="576"/>
              </a:xfrm>
              <a:prstGeom prst="line">
                <a:avLst/>
              </a:prstGeom>
              <a:noFill/>
              <a:ln w="9525">
                <a:solidFill>
                  <a:schemeClr val="tx1"/>
                </a:solidFill>
                <a:round/>
                <a:headEnd/>
                <a:tailEnd/>
              </a:ln>
              <a:effectLst/>
            </p:spPr>
            <p:txBody>
              <a:bodyPr/>
              <a:lstStyle/>
              <a:p>
                <a:endParaRPr lang="zh-TW" altLang="en-US"/>
              </a:p>
            </p:txBody>
          </p:sp>
          <p:sp>
            <p:nvSpPr>
              <p:cNvPr id="55365" name="Line 69"/>
              <p:cNvSpPr>
                <a:spLocks noChangeShapeType="1"/>
              </p:cNvSpPr>
              <p:nvPr/>
            </p:nvSpPr>
            <p:spPr bwMode="auto">
              <a:xfrm>
                <a:off x="4512" y="3168"/>
                <a:ext cx="0" cy="576"/>
              </a:xfrm>
              <a:prstGeom prst="line">
                <a:avLst/>
              </a:prstGeom>
              <a:noFill/>
              <a:ln w="9525">
                <a:solidFill>
                  <a:schemeClr val="tx1"/>
                </a:solidFill>
                <a:round/>
                <a:headEnd/>
                <a:tailEnd/>
              </a:ln>
              <a:effectLst/>
            </p:spPr>
            <p:txBody>
              <a:bodyPr/>
              <a:lstStyle/>
              <a:p>
                <a:endParaRPr lang="zh-TW" altLang="en-US"/>
              </a:p>
            </p:txBody>
          </p:sp>
        </p:grpSp>
        <p:grpSp>
          <p:nvGrpSpPr>
            <p:cNvPr id="55366" name="Group 70"/>
            <p:cNvGrpSpPr>
              <a:grpSpLocks/>
            </p:cNvGrpSpPr>
            <p:nvPr/>
          </p:nvGrpSpPr>
          <p:grpSpPr bwMode="auto">
            <a:xfrm>
              <a:off x="1728" y="1656"/>
              <a:ext cx="2880" cy="432"/>
              <a:chOff x="1776" y="1656"/>
              <a:chExt cx="2880" cy="432"/>
            </a:xfrm>
          </p:grpSpPr>
          <p:sp>
            <p:nvSpPr>
              <p:cNvPr id="55367" name="Line 71"/>
              <p:cNvSpPr>
                <a:spLocks noChangeShapeType="1"/>
              </p:cNvSpPr>
              <p:nvPr/>
            </p:nvSpPr>
            <p:spPr bwMode="auto">
              <a:xfrm>
                <a:off x="1776" y="1656"/>
                <a:ext cx="2880" cy="0"/>
              </a:xfrm>
              <a:prstGeom prst="line">
                <a:avLst/>
              </a:prstGeom>
              <a:noFill/>
              <a:ln w="9525">
                <a:solidFill>
                  <a:schemeClr val="tx1"/>
                </a:solidFill>
                <a:prstDash val="dash"/>
                <a:round/>
                <a:headEnd/>
                <a:tailEnd/>
              </a:ln>
              <a:effectLst/>
            </p:spPr>
            <p:txBody>
              <a:bodyPr/>
              <a:lstStyle/>
              <a:p>
                <a:endParaRPr lang="zh-TW" altLang="en-US"/>
              </a:p>
            </p:txBody>
          </p:sp>
          <p:sp>
            <p:nvSpPr>
              <p:cNvPr id="55368" name="Line 72"/>
              <p:cNvSpPr>
                <a:spLocks noChangeShapeType="1"/>
              </p:cNvSpPr>
              <p:nvPr/>
            </p:nvSpPr>
            <p:spPr bwMode="auto">
              <a:xfrm>
                <a:off x="1776" y="1800"/>
                <a:ext cx="2880" cy="0"/>
              </a:xfrm>
              <a:prstGeom prst="line">
                <a:avLst/>
              </a:prstGeom>
              <a:noFill/>
              <a:ln w="9525">
                <a:solidFill>
                  <a:schemeClr val="tx1"/>
                </a:solidFill>
                <a:prstDash val="dash"/>
                <a:round/>
                <a:headEnd/>
                <a:tailEnd/>
              </a:ln>
              <a:effectLst/>
            </p:spPr>
            <p:txBody>
              <a:bodyPr/>
              <a:lstStyle/>
              <a:p>
                <a:endParaRPr lang="zh-TW" altLang="en-US"/>
              </a:p>
            </p:txBody>
          </p:sp>
          <p:sp>
            <p:nvSpPr>
              <p:cNvPr id="55369" name="Line 73"/>
              <p:cNvSpPr>
                <a:spLocks noChangeShapeType="1"/>
              </p:cNvSpPr>
              <p:nvPr/>
            </p:nvSpPr>
            <p:spPr bwMode="auto">
              <a:xfrm>
                <a:off x="1776" y="1944"/>
                <a:ext cx="2880" cy="0"/>
              </a:xfrm>
              <a:prstGeom prst="line">
                <a:avLst/>
              </a:prstGeom>
              <a:noFill/>
              <a:ln w="9525">
                <a:solidFill>
                  <a:schemeClr val="tx1"/>
                </a:solidFill>
                <a:prstDash val="dash"/>
                <a:round/>
                <a:headEnd/>
                <a:tailEnd/>
              </a:ln>
              <a:effectLst/>
            </p:spPr>
            <p:txBody>
              <a:bodyPr/>
              <a:lstStyle/>
              <a:p>
                <a:endParaRPr lang="zh-TW" altLang="en-US"/>
              </a:p>
            </p:txBody>
          </p:sp>
          <p:sp>
            <p:nvSpPr>
              <p:cNvPr id="55370" name="Line 74"/>
              <p:cNvSpPr>
                <a:spLocks noChangeShapeType="1"/>
              </p:cNvSpPr>
              <p:nvPr/>
            </p:nvSpPr>
            <p:spPr bwMode="auto">
              <a:xfrm>
                <a:off x="1776" y="2088"/>
                <a:ext cx="2880" cy="0"/>
              </a:xfrm>
              <a:prstGeom prst="line">
                <a:avLst/>
              </a:prstGeom>
              <a:noFill/>
              <a:ln w="9525">
                <a:solidFill>
                  <a:schemeClr val="tx1"/>
                </a:solidFill>
                <a:prstDash val="dash"/>
                <a:round/>
                <a:headEnd/>
                <a:tailEnd/>
              </a:ln>
              <a:effectLst/>
            </p:spPr>
            <p:txBody>
              <a:bodyPr/>
              <a:lstStyle/>
              <a:p>
                <a:endParaRPr lang="zh-TW" altLang="en-US"/>
              </a:p>
            </p:txBody>
          </p:sp>
        </p:grpSp>
        <p:grpSp>
          <p:nvGrpSpPr>
            <p:cNvPr id="55371" name="Group 75"/>
            <p:cNvGrpSpPr>
              <a:grpSpLocks/>
            </p:cNvGrpSpPr>
            <p:nvPr/>
          </p:nvGrpSpPr>
          <p:grpSpPr bwMode="auto">
            <a:xfrm>
              <a:off x="1800" y="3168"/>
              <a:ext cx="2736" cy="576"/>
              <a:chOff x="1848" y="3168"/>
              <a:chExt cx="2736" cy="576"/>
            </a:xfrm>
          </p:grpSpPr>
          <p:sp>
            <p:nvSpPr>
              <p:cNvPr id="55372" name="Line 76"/>
              <p:cNvSpPr>
                <a:spLocks noChangeShapeType="1"/>
              </p:cNvSpPr>
              <p:nvPr/>
            </p:nvSpPr>
            <p:spPr bwMode="auto">
              <a:xfrm>
                <a:off x="1848"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3" name="Line 77"/>
              <p:cNvSpPr>
                <a:spLocks noChangeShapeType="1"/>
              </p:cNvSpPr>
              <p:nvPr/>
            </p:nvSpPr>
            <p:spPr bwMode="auto">
              <a:xfrm>
                <a:off x="1992"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4" name="Line 78"/>
              <p:cNvSpPr>
                <a:spLocks noChangeShapeType="1"/>
              </p:cNvSpPr>
              <p:nvPr/>
            </p:nvSpPr>
            <p:spPr bwMode="auto">
              <a:xfrm>
                <a:off x="2136"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5" name="Line 79"/>
              <p:cNvSpPr>
                <a:spLocks noChangeShapeType="1"/>
              </p:cNvSpPr>
              <p:nvPr/>
            </p:nvSpPr>
            <p:spPr bwMode="auto">
              <a:xfrm>
                <a:off x="2280"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6" name="Line 80"/>
              <p:cNvSpPr>
                <a:spLocks noChangeShapeType="1"/>
              </p:cNvSpPr>
              <p:nvPr/>
            </p:nvSpPr>
            <p:spPr bwMode="auto">
              <a:xfrm>
                <a:off x="2424"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7" name="Line 81"/>
              <p:cNvSpPr>
                <a:spLocks noChangeShapeType="1"/>
              </p:cNvSpPr>
              <p:nvPr/>
            </p:nvSpPr>
            <p:spPr bwMode="auto">
              <a:xfrm>
                <a:off x="2568"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8" name="Line 82"/>
              <p:cNvSpPr>
                <a:spLocks noChangeShapeType="1"/>
              </p:cNvSpPr>
              <p:nvPr/>
            </p:nvSpPr>
            <p:spPr bwMode="auto">
              <a:xfrm>
                <a:off x="2712"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79" name="Line 83"/>
              <p:cNvSpPr>
                <a:spLocks noChangeShapeType="1"/>
              </p:cNvSpPr>
              <p:nvPr/>
            </p:nvSpPr>
            <p:spPr bwMode="auto">
              <a:xfrm>
                <a:off x="2856"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0" name="Line 84"/>
              <p:cNvSpPr>
                <a:spLocks noChangeShapeType="1"/>
              </p:cNvSpPr>
              <p:nvPr/>
            </p:nvSpPr>
            <p:spPr bwMode="auto">
              <a:xfrm>
                <a:off x="3000"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1" name="Line 85"/>
              <p:cNvSpPr>
                <a:spLocks noChangeShapeType="1"/>
              </p:cNvSpPr>
              <p:nvPr/>
            </p:nvSpPr>
            <p:spPr bwMode="auto">
              <a:xfrm>
                <a:off x="3144"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2" name="Line 86"/>
              <p:cNvSpPr>
                <a:spLocks noChangeShapeType="1"/>
              </p:cNvSpPr>
              <p:nvPr/>
            </p:nvSpPr>
            <p:spPr bwMode="auto">
              <a:xfrm>
                <a:off x="3288"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3" name="Line 87"/>
              <p:cNvSpPr>
                <a:spLocks noChangeShapeType="1"/>
              </p:cNvSpPr>
              <p:nvPr/>
            </p:nvSpPr>
            <p:spPr bwMode="auto">
              <a:xfrm>
                <a:off x="3432"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4" name="Line 88"/>
              <p:cNvSpPr>
                <a:spLocks noChangeShapeType="1"/>
              </p:cNvSpPr>
              <p:nvPr/>
            </p:nvSpPr>
            <p:spPr bwMode="auto">
              <a:xfrm>
                <a:off x="3576"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5" name="Line 89"/>
              <p:cNvSpPr>
                <a:spLocks noChangeShapeType="1"/>
              </p:cNvSpPr>
              <p:nvPr/>
            </p:nvSpPr>
            <p:spPr bwMode="auto">
              <a:xfrm>
                <a:off x="3720"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6" name="Line 90"/>
              <p:cNvSpPr>
                <a:spLocks noChangeShapeType="1"/>
              </p:cNvSpPr>
              <p:nvPr/>
            </p:nvSpPr>
            <p:spPr bwMode="auto">
              <a:xfrm>
                <a:off x="3864"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7" name="Line 91"/>
              <p:cNvSpPr>
                <a:spLocks noChangeShapeType="1"/>
              </p:cNvSpPr>
              <p:nvPr/>
            </p:nvSpPr>
            <p:spPr bwMode="auto">
              <a:xfrm>
                <a:off x="4008"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8" name="Line 92"/>
              <p:cNvSpPr>
                <a:spLocks noChangeShapeType="1"/>
              </p:cNvSpPr>
              <p:nvPr/>
            </p:nvSpPr>
            <p:spPr bwMode="auto">
              <a:xfrm>
                <a:off x="4152"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89" name="Line 93"/>
              <p:cNvSpPr>
                <a:spLocks noChangeShapeType="1"/>
              </p:cNvSpPr>
              <p:nvPr/>
            </p:nvSpPr>
            <p:spPr bwMode="auto">
              <a:xfrm>
                <a:off x="4296"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90" name="Line 94"/>
              <p:cNvSpPr>
                <a:spLocks noChangeShapeType="1"/>
              </p:cNvSpPr>
              <p:nvPr/>
            </p:nvSpPr>
            <p:spPr bwMode="auto">
              <a:xfrm>
                <a:off x="4440" y="3168"/>
                <a:ext cx="0" cy="576"/>
              </a:xfrm>
              <a:prstGeom prst="line">
                <a:avLst/>
              </a:prstGeom>
              <a:noFill/>
              <a:ln w="9525">
                <a:solidFill>
                  <a:schemeClr val="tx1"/>
                </a:solidFill>
                <a:prstDash val="dash"/>
                <a:round/>
                <a:headEnd/>
                <a:tailEnd/>
              </a:ln>
              <a:effectLst/>
            </p:spPr>
            <p:txBody>
              <a:bodyPr/>
              <a:lstStyle/>
              <a:p>
                <a:endParaRPr lang="zh-TW" altLang="en-US"/>
              </a:p>
            </p:txBody>
          </p:sp>
          <p:sp>
            <p:nvSpPr>
              <p:cNvPr id="55391" name="Line 95"/>
              <p:cNvSpPr>
                <a:spLocks noChangeShapeType="1"/>
              </p:cNvSpPr>
              <p:nvPr/>
            </p:nvSpPr>
            <p:spPr bwMode="auto">
              <a:xfrm>
                <a:off x="4584" y="3168"/>
                <a:ext cx="0" cy="576"/>
              </a:xfrm>
              <a:prstGeom prst="line">
                <a:avLst/>
              </a:prstGeom>
              <a:noFill/>
              <a:ln w="9525">
                <a:solidFill>
                  <a:schemeClr val="tx1"/>
                </a:solidFill>
                <a:prstDash val="dash"/>
                <a:round/>
                <a:headEnd/>
                <a:tailEnd/>
              </a:ln>
              <a:effectLst/>
            </p:spPr>
            <p:txBody>
              <a:bodyPr/>
              <a:lstStyle/>
              <a:p>
                <a:endParaRPr lang="zh-TW" altLang="en-US"/>
              </a:p>
            </p:txBody>
          </p:sp>
        </p:grpSp>
        <p:grpSp>
          <p:nvGrpSpPr>
            <p:cNvPr id="55395" name="Group 99"/>
            <p:cNvGrpSpPr>
              <a:grpSpLocks/>
            </p:cNvGrpSpPr>
            <p:nvPr/>
          </p:nvGrpSpPr>
          <p:grpSpPr bwMode="auto">
            <a:xfrm>
              <a:off x="3382" y="792"/>
              <a:ext cx="1707" cy="600"/>
              <a:chOff x="3477" y="216"/>
              <a:chExt cx="1707" cy="600"/>
            </a:xfrm>
          </p:grpSpPr>
          <p:grpSp>
            <p:nvGrpSpPr>
              <p:cNvPr id="55396" name="Group 100"/>
              <p:cNvGrpSpPr>
                <a:grpSpLocks/>
              </p:cNvGrpSpPr>
              <p:nvPr/>
            </p:nvGrpSpPr>
            <p:grpSpPr bwMode="auto">
              <a:xfrm>
                <a:off x="3477" y="528"/>
                <a:ext cx="1707" cy="288"/>
                <a:chOff x="3477" y="288"/>
                <a:chExt cx="1707" cy="288"/>
              </a:xfrm>
            </p:grpSpPr>
            <p:sp>
              <p:nvSpPr>
                <p:cNvPr id="55397" name="Text Box 101"/>
                <p:cNvSpPr txBox="1">
                  <a:spLocks noChangeArrowheads="1"/>
                </p:cNvSpPr>
                <p:nvPr/>
              </p:nvSpPr>
              <p:spPr bwMode="auto">
                <a:xfrm>
                  <a:off x="3477" y="288"/>
                  <a:ext cx="746"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4 users</a:t>
                  </a:r>
                  <a:endParaRPr lang="fr-FR">
                    <a:latin typeface="Arial" charset="0"/>
                  </a:endParaRPr>
                </a:p>
              </p:txBody>
            </p:sp>
            <p:sp>
              <p:nvSpPr>
                <p:cNvPr id="55398"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a:effectLst/>
              </p:spPr>
              <p:txBody>
                <a:bodyPr wrap="none" anchor="ctr"/>
                <a:lstStyle/>
                <a:p>
                  <a:endParaRPr lang="zh-TW" altLang="en-US"/>
                </a:p>
              </p:txBody>
            </p:sp>
            <p:sp>
              <p:nvSpPr>
                <p:cNvPr id="55399"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a:effectLst/>
              </p:spPr>
              <p:txBody>
                <a:bodyPr wrap="none" anchor="ctr"/>
                <a:lstStyle/>
                <a:p>
                  <a:endParaRPr lang="zh-TW" altLang="en-US"/>
                </a:p>
              </p:txBody>
            </p:sp>
            <p:sp>
              <p:nvSpPr>
                <p:cNvPr id="55400"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a:effectLst/>
              </p:spPr>
              <p:txBody>
                <a:bodyPr wrap="none" anchor="ctr"/>
                <a:lstStyle/>
                <a:p>
                  <a:endParaRPr lang="zh-TW" altLang="en-US"/>
                </a:p>
              </p:txBody>
            </p:sp>
            <p:sp>
              <p:nvSpPr>
                <p:cNvPr id="55401"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a:effectLst/>
              </p:spPr>
              <p:txBody>
                <a:bodyPr wrap="none" anchor="ctr"/>
                <a:lstStyle/>
                <a:p>
                  <a:endParaRPr lang="zh-TW" altLang="en-US"/>
                </a:p>
              </p:txBody>
            </p:sp>
          </p:grpSp>
          <p:sp>
            <p:nvSpPr>
              <p:cNvPr id="55402" name="Text Box 106"/>
              <p:cNvSpPr txBox="1">
                <a:spLocks noChangeArrowheads="1"/>
              </p:cNvSpPr>
              <p:nvPr/>
            </p:nvSpPr>
            <p:spPr bwMode="auto">
              <a:xfrm>
                <a:off x="3480" y="216"/>
                <a:ext cx="917" cy="288"/>
              </a:xfrm>
              <a:prstGeom prst="rect">
                <a:avLst/>
              </a:prstGeom>
              <a:noFill/>
              <a:ln w="9525">
                <a:noFill/>
                <a:miter lim="800000"/>
                <a:headEnd/>
                <a:tailEnd/>
              </a:ln>
              <a:effectLst/>
            </p:spPr>
            <p:txBody>
              <a:bodyPr wrap="none">
                <a:spAutoFit/>
              </a:bodyPr>
              <a:lstStyle/>
              <a:p>
                <a:pPr eaLnBrk="1" hangingPunct="1"/>
                <a:r>
                  <a:rPr lang="en-US" altLang="zh-TW">
                    <a:latin typeface="Arial" charset="0"/>
                    <a:ea typeface="新細明體" charset="-120"/>
                  </a:rPr>
                  <a:t>Example:</a:t>
                </a:r>
                <a:endParaRPr lang="fr-FR">
                  <a:latin typeface="Arial" charset="0"/>
                </a:endParaRPr>
              </a:p>
            </p:txBody>
          </p:sp>
        </p:grpSp>
        <p:sp>
          <p:nvSpPr>
            <p:cNvPr id="55403" name="AutoShape 107"/>
            <p:cNvSpPr>
              <a:spLocks/>
            </p:cNvSpPr>
            <p:nvPr/>
          </p:nvSpPr>
          <p:spPr bwMode="auto">
            <a:xfrm rot="5400000" flipV="1">
              <a:off x="2544" y="2785"/>
              <a:ext cx="96" cy="576"/>
            </a:xfrm>
            <a:prstGeom prst="leftBrace">
              <a:avLst>
                <a:gd name="adj1" fmla="val 50000"/>
                <a:gd name="adj2" fmla="val 50000"/>
              </a:avLst>
            </a:prstGeom>
            <a:noFill/>
            <a:ln w="9525">
              <a:solidFill>
                <a:schemeClr val="tx1"/>
              </a:solidFill>
              <a:round/>
              <a:headEnd/>
              <a:tailEnd/>
            </a:ln>
            <a:effectLst/>
          </p:spPr>
          <p:txBody>
            <a:bodyPr wrap="none" anchor="ctr"/>
            <a:lstStyle/>
            <a:p>
              <a:endParaRPr lang="zh-TW" altLang="en-US"/>
            </a:p>
          </p:txBody>
        </p:sp>
        <p:sp>
          <p:nvSpPr>
            <p:cNvPr id="55405" name="AutoShape 109"/>
            <p:cNvSpPr>
              <a:spLocks/>
            </p:cNvSpPr>
            <p:nvPr/>
          </p:nvSpPr>
          <p:spPr bwMode="auto">
            <a:xfrm rot="5400000" flipV="1">
              <a:off x="1892" y="3005"/>
              <a:ext cx="96" cy="136"/>
            </a:xfrm>
            <a:prstGeom prst="leftBrace">
              <a:avLst>
                <a:gd name="adj1" fmla="val 11806"/>
                <a:gd name="adj2" fmla="val 50000"/>
              </a:avLst>
            </a:prstGeom>
            <a:noFill/>
            <a:ln w="9525">
              <a:solidFill>
                <a:schemeClr val="tx1"/>
              </a:solidFill>
              <a:round/>
              <a:headEnd/>
              <a:tailEnd/>
            </a:ln>
            <a:effectLst/>
          </p:spPr>
          <p:txBody>
            <a:bodyPr wrap="none" anchor="ctr"/>
            <a:lstStyle/>
            <a:p>
              <a:endParaRPr lang="zh-TW" altLang="en-US"/>
            </a:p>
          </p:txBody>
        </p:sp>
        <p:sp>
          <p:nvSpPr>
            <p:cNvPr id="55406" name="Text Box 110"/>
            <p:cNvSpPr txBox="1">
              <a:spLocks noChangeArrowheads="1"/>
            </p:cNvSpPr>
            <p:nvPr/>
          </p:nvSpPr>
          <p:spPr bwMode="auto">
            <a:xfrm>
              <a:off x="1757" y="2775"/>
              <a:ext cx="373" cy="250"/>
            </a:xfrm>
            <a:prstGeom prst="rect">
              <a:avLst/>
            </a:prstGeom>
            <a:noFill/>
            <a:ln w="9525">
              <a:noFill/>
              <a:miter lim="800000"/>
              <a:headEnd/>
              <a:tailEnd/>
            </a:ln>
            <a:effectLst/>
          </p:spPr>
          <p:txBody>
            <a:bodyPr wrap="none">
              <a:spAutoFit/>
            </a:bodyPr>
            <a:lstStyle/>
            <a:p>
              <a:r>
                <a:rPr lang="en-US" altLang="zh-TW" sz="2000">
                  <a:ea typeface="新細明體" charset="-120"/>
                </a:rPr>
                <a:t>Slot</a:t>
              </a:r>
            </a:p>
          </p:txBody>
        </p:sp>
        <p:sp>
          <p:nvSpPr>
            <p:cNvPr id="55407" name="Text Box 111"/>
            <p:cNvSpPr txBox="1">
              <a:spLocks noChangeArrowheads="1"/>
            </p:cNvSpPr>
            <p:nvPr/>
          </p:nvSpPr>
          <p:spPr bwMode="auto">
            <a:xfrm>
              <a:off x="2356" y="2775"/>
              <a:ext cx="524" cy="250"/>
            </a:xfrm>
            <a:prstGeom prst="rect">
              <a:avLst/>
            </a:prstGeom>
            <a:noFill/>
            <a:ln w="9525">
              <a:noFill/>
              <a:miter lim="800000"/>
              <a:headEnd/>
              <a:tailEnd/>
            </a:ln>
            <a:effectLst/>
          </p:spPr>
          <p:txBody>
            <a:bodyPr wrap="none">
              <a:spAutoFit/>
            </a:bodyPr>
            <a:lstStyle/>
            <a:p>
              <a:r>
                <a:rPr lang="en-US" altLang="zh-TW" sz="2000">
                  <a:ea typeface="新細明體" charset="-120"/>
                </a:rPr>
                <a:t>Frame</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0" name="投影片編號版面配置區 6"/>
          <p:cNvSpPr>
            <a:spLocks noGrp="1"/>
          </p:cNvSpPr>
          <p:nvPr>
            <p:ph type="sldNum" sz="quarter" idx="12"/>
          </p:nvPr>
        </p:nvSpPr>
        <p:spPr/>
        <p:txBody>
          <a:bodyPr/>
          <a:lstStyle/>
          <a:p>
            <a:r>
              <a:rPr lang="en-US" altLang="zh-TW"/>
              <a:t>1-</a:t>
            </a:r>
            <a:fld id="{FDC50DD2-69FB-4784-9B53-29CAAA595B30}" type="slidenum">
              <a:rPr lang="en-US" altLang="zh-TW"/>
              <a:pPr/>
              <a:t>19</a:t>
            </a:fld>
            <a:endParaRPr lang="en-US" altLang="zh-TW"/>
          </a:p>
        </p:txBody>
      </p:sp>
      <p:sp>
        <p:nvSpPr>
          <p:cNvPr id="16386" name="Rectangle 2"/>
          <p:cNvSpPr>
            <a:spLocks noGrp="1" noChangeArrowheads="1"/>
          </p:cNvSpPr>
          <p:nvPr>
            <p:ph type="title"/>
          </p:nvPr>
        </p:nvSpPr>
        <p:spPr/>
        <p:txBody>
          <a:bodyPr/>
          <a:lstStyle/>
          <a:p>
            <a:r>
              <a:rPr lang="en-US" altLang="zh-TW" sz="3600">
                <a:ea typeface="新細明體" charset="-120"/>
              </a:rPr>
              <a:t>Network Core: Packet Switching</a:t>
            </a:r>
            <a:endParaRPr lang="en-US" altLang="zh-TW">
              <a:ea typeface="新細明體" charset="-120"/>
            </a:endParaRPr>
          </a:p>
        </p:txBody>
      </p:sp>
      <p:sp>
        <p:nvSpPr>
          <p:cNvPr id="16387" name="Rectangle 3"/>
          <p:cNvSpPr>
            <a:spLocks noGrp="1" noChangeArrowheads="1"/>
          </p:cNvSpPr>
          <p:nvPr>
            <p:ph type="body" sz="half" idx="1"/>
          </p:nvPr>
        </p:nvSpPr>
        <p:spPr>
          <a:xfrm>
            <a:off x="533400" y="1371600"/>
            <a:ext cx="4343400" cy="3276600"/>
          </a:xfrm>
        </p:spPr>
        <p:txBody>
          <a:bodyPr/>
          <a:lstStyle/>
          <a:p>
            <a:pPr>
              <a:buFont typeface="Wingdings" pitchFamily="2" charset="2"/>
              <a:buNone/>
            </a:pPr>
            <a:r>
              <a:rPr lang="en-US" altLang="zh-TW" sz="2400">
                <a:solidFill>
                  <a:srgbClr val="FF0000"/>
                </a:solidFill>
                <a:ea typeface="新細明體" charset="-120"/>
              </a:rPr>
              <a:t>each end-end data stream divided into </a:t>
            </a:r>
            <a:r>
              <a:rPr lang="en-US" altLang="zh-TW" sz="2400" i="1">
                <a:solidFill>
                  <a:srgbClr val="FF0000"/>
                </a:solidFill>
                <a:ea typeface="新細明體" charset="-120"/>
              </a:rPr>
              <a:t>packets</a:t>
            </a:r>
            <a:endParaRPr lang="en-US" altLang="zh-TW" sz="2000">
              <a:ea typeface="新細明體" charset="-120"/>
            </a:endParaRPr>
          </a:p>
          <a:p>
            <a:r>
              <a:rPr lang="en-US" altLang="zh-TW" sz="2400">
                <a:ea typeface="新細明體" charset="-120"/>
              </a:rPr>
              <a:t>user A, B packets </a:t>
            </a:r>
            <a:r>
              <a:rPr lang="en-US" altLang="zh-TW" sz="2400" i="1">
                <a:ea typeface="新細明體" charset="-120"/>
              </a:rPr>
              <a:t>share</a:t>
            </a:r>
            <a:r>
              <a:rPr lang="en-US" altLang="zh-TW" sz="2400">
                <a:ea typeface="新細明體" charset="-120"/>
              </a:rPr>
              <a:t> network resources</a:t>
            </a:r>
            <a:r>
              <a:rPr lang="en-US" altLang="zh-TW" sz="2000">
                <a:ea typeface="新細明體" charset="-120"/>
              </a:rPr>
              <a:t> </a:t>
            </a:r>
          </a:p>
          <a:p>
            <a:r>
              <a:rPr lang="en-US" altLang="zh-TW" sz="2400">
                <a:ea typeface="新細明體" charset="-120"/>
              </a:rPr>
              <a:t>each packet uses full link bandwidth </a:t>
            </a:r>
          </a:p>
          <a:p>
            <a:r>
              <a:rPr lang="en-US" altLang="zh-TW" sz="2400">
                <a:ea typeface="新細明體" charset="-120"/>
              </a:rPr>
              <a:t>resources used </a:t>
            </a:r>
            <a:r>
              <a:rPr lang="en-US" altLang="zh-TW" sz="2400" i="1">
                <a:ea typeface="新細明體" charset="-120"/>
              </a:rPr>
              <a:t>as needed</a:t>
            </a:r>
            <a:r>
              <a:rPr lang="en-US" altLang="zh-TW" sz="2400">
                <a:ea typeface="新細明體" charset="-120"/>
              </a:rPr>
              <a:t> </a:t>
            </a:r>
          </a:p>
          <a:p>
            <a:endParaRPr lang="en-US" altLang="zh-TW" sz="2400">
              <a:ea typeface="新細明體" charset="-120"/>
            </a:endParaRPr>
          </a:p>
          <a:p>
            <a:endParaRPr lang="zh-TW" altLang="en-US" sz="2000">
              <a:ea typeface="新細明體" charset="-120"/>
            </a:endParaRPr>
          </a:p>
        </p:txBody>
      </p:sp>
      <p:sp>
        <p:nvSpPr>
          <p:cNvPr id="16390" name="Rectangle 6"/>
          <p:cNvSpPr>
            <a:spLocks noChangeArrowheads="1"/>
          </p:cNvSpPr>
          <p:nvPr/>
        </p:nvSpPr>
        <p:spPr bwMode="auto">
          <a:xfrm>
            <a:off x="5029200" y="1371600"/>
            <a:ext cx="3886200" cy="464820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a:solidFill>
                  <a:srgbClr val="FF0000"/>
                </a:solidFill>
                <a:latin typeface="Comic Sans MS" pitchFamily="66" charset="0"/>
                <a:ea typeface="新細明體" charset="-120"/>
              </a:rPr>
              <a:t>resource contention:</a:t>
            </a:r>
            <a:r>
              <a:rPr lang="en-US" altLang="zh-TW" sz="2000">
                <a:latin typeface="Comic Sans MS" pitchFamily="66" charset="0"/>
                <a:ea typeface="新細明體" charset="-120"/>
              </a:rPr>
              <a:t> </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aggregate resource demand can exceed amount available</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congestion: packets queue, wait for link use</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store and forward: packets move one hop at a time</a:t>
            </a:r>
            <a:endParaRPr lang="en-US" altLang="zh-TW" sz="2000">
              <a:latin typeface="Comic Sans MS" pitchFamily="66" charset="0"/>
              <a:ea typeface="新細明體" charset="-120"/>
            </a:endParaRP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transmit over link</a:t>
            </a: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wait turn at next link</a:t>
            </a:r>
            <a:endParaRPr lang="en-US" altLang="zh-TW" sz="2000">
              <a:latin typeface="Comic Sans MS" pitchFamily="66" charset="0"/>
              <a:ea typeface="新細明體" charset="-120"/>
            </a:endParaRPr>
          </a:p>
        </p:txBody>
      </p:sp>
      <p:grpSp>
        <p:nvGrpSpPr>
          <p:cNvPr id="16394" name="Group 10"/>
          <p:cNvGrpSpPr>
            <a:grpSpLocks/>
          </p:cNvGrpSpPr>
          <p:nvPr/>
        </p:nvGrpSpPr>
        <p:grpSpPr bwMode="auto">
          <a:xfrm>
            <a:off x="533400" y="4419600"/>
            <a:ext cx="4038600" cy="2209800"/>
            <a:chOff x="336" y="2496"/>
            <a:chExt cx="2544" cy="1392"/>
          </a:xfrm>
        </p:grpSpPr>
        <p:sp>
          <p:nvSpPr>
            <p:cNvPr id="16391" name="Rectangle 7"/>
            <p:cNvSpPr>
              <a:spLocks noChangeArrowheads="1"/>
            </p:cNvSpPr>
            <p:nvPr/>
          </p:nvSpPr>
          <p:spPr bwMode="auto">
            <a:xfrm>
              <a:off x="336" y="2784"/>
              <a:ext cx="2544" cy="816"/>
            </a:xfrm>
            <a:prstGeom prst="rect">
              <a:avLst/>
            </a:prstGeom>
            <a:noFill/>
            <a:ln w="9525">
              <a:noFill/>
              <a:miter lim="800000"/>
              <a:headEnd/>
              <a:tailEnd/>
            </a:ln>
            <a:effectLst/>
          </p:spPr>
          <p:txBody>
            <a:bodyPr/>
            <a:lstStyle/>
            <a:p>
              <a:pPr marL="342900" indent="-342900" algn="ctr">
                <a:spcBef>
                  <a:spcPct val="20000"/>
                </a:spcBef>
                <a:buClr>
                  <a:schemeClr val="accent2"/>
                </a:buClr>
                <a:buSzPct val="85000"/>
                <a:buFont typeface="Wingdings" pitchFamily="2" charset="2"/>
                <a:buNone/>
              </a:pPr>
              <a:r>
                <a:rPr lang="en-US" altLang="zh-TW" sz="2000">
                  <a:latin typeface="Comic Sans MS" pitchFamily="66" charset="0"/>
                  <a:ea typeface="新細明體" charset="-120"/>
                </a:rPr>
                <a:t>Bandwidth division into “pieces”</a:t>
              </a:r>
            </a:p>
            <a:p>
              <a:pPr marL="342900" indent="-342900" algn="ctr">
                <a:spcBef>
                  <a:spcPct val="20000"/>
                </a:spcBef>
                <a:buClr>
                  <a:schemeClr val="accent2"/>
                </a:buClr>
                <a:buSzPct val="85000"/>
                <a:buFont typeface="Wingdings" pitchFamily="2" charset="2"/>
                <a:buNone/>
              </a:pPr>
              <a:r>
                <a:rPr lang="en-US" altLang="zh-TW" sz="2000">
                  <a:latin typeface="Comic Sans MS" pitchFamily="66" charset="0"/>
                  <a:ea typeface="新細明體" charset="-120"/>
                </a:rPr>
                <a:t>Dedicated allocation</a:t>
              </a:r>
            </a:p>
            <a:p>
              <a:pPr marL="342900" indent="-342900" algn="ctr">
                <a:spcBef>
                  <a:spcPct val="20000"/>
                </a:spcBef>
                <a:buClr>
                  <a:schemeClr val="accent2"/>
                </a:buClr>
                <a:buSzPct val="85000"/>
                <a:buFont typeface="Wingdings" pitchFamily="2" charset="2"/>
                <a:buNone/>
              </a:pPr>
              <a:r>
                <a:rPr lang="en-US" altLang="zh-TW" sz="2000">
                  <a:latin typeface="Comic Sans MS" pitchFamily="66" charset="0"/>
                  <a:ea typeface="新細明體" charset="-120"/>
                </a:rPr>
                <a:t>Resource reservation</a:t>
              </a:r>
            </a:p>
          </p:txBody>
        </p:sp>
        <p:sp>
          <p:nvSpPr>
            <p:cNvPr id="16392" name="Oval 8"/>
            <p:cNvSpPr>
              <a:spLocks noChangeArrowheads="1"/>
            </p:cNvSpPr>
            <p:nvPr/>
          </p:nvSpPr>
          <p:spPr bwMode="auto">
            <a:xfrm>
              <a:off x="768" y="2496"/>
              <a:ext cx="1488" cy="1392"/>
            </a:xfrm>
            <a:prstGeom prst="ellipse">
              <a:avLst/>
            </a:prstGeom>
            <a:noFill/>
            <a:ln w="76200">
              <a:solidFill>
                <a:srgbClr val="FF0000"/>
              </a:solidFill>
              <a:round/>
              <a:headEnd/>
              <a:tailEnd/>
            </a:ln>
            <a:effectLst/>
          </p:spPr>
          <p:txBody>
            <a:bodyPr wrap="none" anchor="ctr"/>
            <a:lstStyle/>
            <a:p>
              <a:endParaRPr lang="zh-TW" altLang="en-US"/>
            </a:p>
          </p:txBody>
        </p:sp>
        <p:sp>
          <p:nvSpPr>
            <p:cNvPr id="16393" name="Line 9"/>
            <p:cNvSpPr>
              <a:spLocks noChangeShapeType="1"/>
            </p:cNvSpPr>
            <p:nvPr/>
          </p:nvSpPr>
          <p:spPr bwMode="auto">
            <a:xfrm>
              <a:off x="1056" y="2640"/>
              <a:ext cx="960" cy="1056"/>
            </a:xfrm>
            <a:prstGeom prst="line">
              <a:avLst/>
            </a:prstGeom>
            <a:noFill/>
            <a:ln w="76200">
              <a:solidFill>
                <a:srgbClr val="FF0000"/>
              </a:solidFill>
              <a:round/>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AA4DED1D-FEBB-4F38-8631-4250DC8AA1BB}" type="slidenum">
              <a:rPr lang="en-US" altLang="zh-TW"/>
              <a:pPr/>
              <a:t>2</a:t>
            </a:fld>
            <a:endParaRPr lang="en-US" altLang="zh-TW"/>
          </a:p>
        </p:txBody>
      </p:sp>
      <p:sp>
        <p:nvSpPr>
          <p:cNvPr id="2050" name="Rectangle 2"/>
          <p:cNvSpPr>
            <a:spLocks noGrp="1" noChangeArrowheads="1"/>
          </p:cNvSpPr>
          <p:nvPr>
            <p:ph type="title"/>
          </p:nvPr>
        </p:nvSpPr>
        <p:spPr>
          <a:xfrm>
            <a:off x="457200" y="241300"/>
            <a:ext cx="7772400" cy="1143000"/>
          </a:xfrm>
        </p:spPr>
        <p:txBody>
          <a:bodyPr/>
          <a:lstStyle/>
          <a:p>
            <a:r>
              <a:rPr lang="en-US" altLang="zh-TW">
                <a:ea typeface="新細明體" charset="-120"/>
              </a:rPr>
              <a:t>Chapter 1: Introduction</a:t>
            </a:r>
          </a:p>
        </p:txBody>
      </p:sp>
      <p:sp>
        <p:nvSpPr>
          <p:cNvPr id="2051" name="Rectangle 3"/>
          <p:cNvSpPr>
            <a:spLocks noGrp="1" noChangeArrowheads="1"/>
          </p:cNvSpPr>
          <p:nvPr>
            <p:ph type="body" sz="half" idx="1"/>
          </p:nvPr>
        </p:nvSpPr>
        <p:spPr>
          <a:xfrm>
            <a:off x="533400" y="1371600"/>
            <a:ext cx="3581400" cy="4648200"/>
          </a:xfrm>
        </p:spPr>
        <p:txBody>
          <a:bodyPr/>
          <a:lstStyle/>
          <a:p>
            <a:pPr>
              <a:buFont typeface="Wingdings" pitchFamily="2" charset="2"/>
              <a:buNone/>
            </a:pPr>
            <a:r>
              <a:rPr lang="en-US" altLang="zh-TW" u="sng">
                <a:solidFill>
                  <a:srgbClr val="FF0000"/>
                </a:solidFill>
                <a:ea typeface="新細明體" charset="-120"/>
              </a:rPr>
              <a:t>Our goal:</a:t>
            </a:r>
            <a:r>
              <a:rPr lang="en-US" altLang="zh-TW">
                <a:ea typeface="新細明體" charset="-120"/>
              </a:rPr>
              <a:t> </a:t>
            </a:r>
          </a:p>
          <a:p>
            <a:r>
              <a:rPr lang="en-US" altLang="zh-TW" sz="2400">
                <a:ea typeface="新細明體" charset="-120"/>
              </a:rPr>
              <a:t>get context, overview, “feel” of networking</a:t>
            </a:r>
          </a:p>
          <a:p>
            <a:r>
              <a:rPr lang="en-US" altLang="zh-TW" sz="2400">
                <a:ea typeface="新細明體" charset="-120"/>
              </a:rPr>
              <a:t>more depth, detail </a:t>
            </a:r>
            <a:r>
              <a:rPr lang="en-US" altLang="zh-TW" sz="2400" i="1">
                <a:ea typeface="新細明體" charset="-120"/>
              </a:rPr>
              <a:t>later</a:t>
            </a:r>
            <a:r>
              <a:rPr lang="en-US" altLang="zh-TW" sz="2400">
                <a:ea typeface="新細明體" charset="-120"/>
              </a:rPr>
              <a:t> in course</a:t>
            </a:r>
          </a:p>
          <a:p>
            <a:r>
              <a:rPr lang="en-US" altLang="zh-TW" sz="2400">
                <a:ea typeface="新細明體" charset="-120"/>
              </a:rPr>
              <a:t>approach:</a:t>
            </a:r>
          </a:p>
          <a:p>
            <a:pPr lvl="1"/>
            <a:r>
              <a:rPr lang="en-US" altLang="zh-TW">
                <a:ea typeface="新細明體" charset="-120"/>
              </a:rPr>
              <a:t>descriptive</a:t>
            </a:r>
          </a:p>
          <a:p>
            <a:pPr lvl="1"/>
            <a:r>
              <a:rPr lang="en-US" altLang="zh-TW">
                <a:ea typeface="新細明體" charset="-120"/>
              </a:rPr>
              <a:t>use Internet as example</a:t>
            </a:r>
          </a:p>
          <a:p>
            <a:endParaRPr lang="zh-TW" altLang="en-US" sz="2400">
              <a:ea typeface="新細明體" charset="-120"/>
            </a:endParaRPr>
          </a:p>
        </p:txBody>
      </p:sp>
      <p:sp>
        <p:nvSpPr>
          <p:cNvPr id="2052" name="Rectangle 4"/>
          <p:cNvSpPr>
            <a:spLocks noGrp="1" noChangeArrowheads="1"/>
          </p:cNvSpPr>
          <p:nvPr>
            <p:ph type="body" sz="half" idx="2"/>
          </p:nvPr>
        </p:nvSpPr>
        <p:spPr>
          <a:xfrm>
            <a:off x="4114800" y="1371600"/>
            <a:ext cx="5029200" cy="4648200"/>
          </a:xfrm>
        </p:spPr>
        <p:txBody>
          <a:bodyPr/>
          <a:lstStyle/>
          <a:p>
            <a:pPr>
              <a:buFont typeface="Wingdings" pitchFamily="2" charset="2"/>
              <a:buNone/>
            </a:pPr>
            <a:r>
              <a:rPr lang="en-US" altLang="zh-TW" u="sng">
                <a:solidFill>
                  <a:srgbClr val="FF0000"/>
                </a:solidFill>
                <a:ea typeface="新細明體" charset="-120"/>
              </a:rPr>
              <a:t>Overview:</a:t>
            </a:r>
            <a:endParaRPr lang="en-US" altLang="zh-TW">
              <a:ea typeface="新細明體" charset="-120"/>
            </a:endParaRPr>
          </a:p>
          <a:p>
            <a:r>
              <a:rPr lang="en-US" altLang="zh-TW" sz="2400">
                <a:ea typeface="新細明體" charset="-120"/>
              </a:rPr>
              <a:t>what’s the Internet</a:t>
            </a:r>
          </a:p>
          <a:p>
            <a:r>
              <a:rPr lang="en-US" altLang="zh-TW" sz="2400">
                <a:ea typeface="新細明體" charset="-120"/>
              </a:rPr>
              <a:t>what’s a protocol?</a:t>
            </a:r>
          </a:p>
          <a:p>
            <a:r>
              <a:rPr lang="en-US" altLang="zh-TW" sz="2400">
                <a:ea typeface="新細明體" charset="-120"/>
              </a:rPr>
              <a:t>network edge</a:t>
            </a:r>
          </a:p>
          <a:p>
            <a:r>
              <a:rPr lang="en-US" altLang="zh-TW" sz="2400">
                <a:ea typeface="新細明體" charset="-120"/>
              </a:rPr>
              <a:t>network core</a:t>
            </a:r>
          </a:p>
          <a:p>
            <a:r>
              <a:rPr lang="en-US" altLang="zh-TW" sz="2400">
                <a:ea typeface="新細明體" charset="-120"/>
              </a:rPr>
              <a:t>access net, physical media</a:t>
            </a:r>
          </a:p>
          <a:p>
            <a:r>
              <a:rPr lang="en-US" altLang="zh-TW" sz="2400">
                <a:ea typeface="新細明體" charset="-120"/>
              </a:rPr>
              <a:t>Internet/ISP structure</a:t>
            </a:r>
          </a:p>
          <a:p>
            <a:r>
              <a:rPr lang="en-US" altLang="zh-TW" sz="2400">
                <a:ea typeface="新細明體" charset="-120"/>
              </a:rPr>
              <a:t>performance: loss, delay</a:t>
            </a:r>
          </a:p>
          <a:p>
            <a:r>
              <a:rPr lang="en-US" altLang="zh-TW" sz="2400">
                <a:ea typeface="新細明體" charset="-120"/>
              </a:rPr>
              <a:t>protocol layers, service models</a:t>
            </a:r>
          </a:p>
          <a:p>
            <a:r>
              <a:rPr lang="en-US" altLang="zh-TW" sz="2400">
                <a:ea typeface="新細明體" charset="-120"/>
              </a:rPr>
              <a:t>history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92" name="投影片編號版面配置區 6"/>
          <p:cNvSpPr>
            <a:spLocks noGrp="1"/>
          </p:cNvSpPr>
          <p:nvPr>
            <p:ph type="sldNum" sz="quarter" idx="12"/>
          </p:nvPr>
        </p:nvSpPr>
        <p:spPr/>
        <p:txBody>
          <a:bodyPr/>
          <a:lstStyle/>
          <a:p>
            <a:r>
              <a:rPr lang="en-US" altLang="zh-TW"/>
              <a:t>1-</a:t>
            </a:r>
            <a:fld id="{BC569D19-2364-4EC3-A704-5F2EAF7892EE}" type="slidenum">
              <a:rPr lang="en-US" altLang="zh-TW"/>
              <a:pPr/>
              <a:t>20</a:t>
            </a:fld>
            <a:endParaRPr lang="en-US" altLang="zh-TW"/>
          </a:p>
        </p:txBody>
      </p:sp>
      <p:sp>
        <p:nvSpPr>
          <p:cNvPr id="17410" name="Rectangle 2"/>
          <p:cNvSpPr>
            <a:spLocks noGrp="1" noChangeArrowheads="1"/>
          </p:cNvSpPr>
          <p:nvPr>
            <p:ph type="title"/>
          </p:nvPr>
        </p:nvSpPr>
        <p:spPr>
          <a:xfrm>
            <a:off x="533400" y="228600"/>
            <a:ext cx="8447088" cy="1143000"/>
          </a:xfrm>
        </p:spPr>
        <p:txBody>
          <a:bodyPr/>
          <a:lstStyle/>
          <a:p>
            <a:r>
              <a:rPr lang="en-US" altLang="zh-TW" sz="3200">
                <a:ea typeface="新細明體" charset="-120"/>
              </a:rPr>
              <a:t>Packet Switching: Statistical Multiplexing</a:t>
            </a:r>
            <a:endParaRPr lang="en-US" altLang="zh-TW" sz="3600">
              <a:ea typeface="新細明體" charset="-120"/>
            </a:endParaRPr>
          </a:p>
        </p:txBody>
      </p:sp>
      <p:sp>
        <p:nvSpPr>
          <p:cNvPr id="17411" name="Rectangle 3"/>
          <p:cNvSpPr>
            <a:spLocks noGrp="1" noChangeArrowheads="1"/>
          </p:cNvSpPr>
          <p:nvPr>
            <p:ph type="body" sz="half" idx="1"/>
          </p:nvPr>
        </p:nvSpPr>
        <p:spPr>
          <a:xfrm>
            <a:off x="838200" y="4876800"/>
            <a:ext cx="7467600" cy="1524000"/>
          </a:xfrm>
        </p:spPr>
        <p:txBody>
          <a:bodyPr/>
          <a:lstStyle/>
          <a:p>
            <a:pPr>
              <a:buFont typeface="Wingdings" pitchFamily="2" charset="2"/>
              <a:buNone/>
            </a:pPr>
            <a:r>
              <a:rPr lang="en-US" altLang="zh-TW" sz="2400">
                <a:ea typeface="新細明體" charset="-120"/>
              </a:rPr>
              <a:t>Sequence of A &amp; B packets does not have fixed pattern </a:t>
            </a:r>
            <a:r>
              <a:rPr lang="en-US" altLang="zh-TW" sz="2400">
                <a:ea typeface="新細明體" charset="-120"/>
                <a:sym typeface="Monotype Sorts" pitchFamily="2" charset="2"/>
              </a:rPr>
              <a:t> </a:t>
            </a:r>
            <a:r>
              <a:rPr lang="en-US" altLang="zh-TW" sz="2400" b="1" i="1">
                <a:solidFill>
                  <a:srgbClr val="FF0000"/>
                </a:solidFill>
                <a:ea typeface="新細明體" charset="-120"/>
                <a:sym typeface="Monotype Sorts" pitchFamily="2" charset="2"/>
              </a:rPr>
              <a:t>statistical multiplexing</a:t>
            </a:r>
            <a:r>
              <a:rPr lang="en-US" altLang="zh-TW" sz="2400">
                <a:ea typeface="新細明體" charset="-120"/>
                <a:sym typeface="Monotype Sorts" pitchFamily="2" charset="2"/>
              </a:rPr>
              <a:t>.</a:t>
            </a:r>
          </a:p>
          <a:p>
            <a:pPr>
              <a:buFont typeface="Wingdings" pitchFamily="2" charset="2"/>
              <a:buNone/>
            </a:pPr>
            <a:r>
              <a:rPr lang="en-US" altLang="zh-TW" sz="2400">
                <a:ea typeface="新細明體" charset="-120"/>
                <a:sym typeface="Monotype Sorts" pitchFamily="2" charset="2"/>
              </a:rPr>
              <a:t>In TDM each host gets same slot in revolving TDM frame.</a:t>
            </a:r>
            <a:endParaRPr lang="en-US" altLang="zh-TW" sz="2400">
              <a:ea typeface="新細明體" charset="-120"/>
            </a:endParaRPr>
          </a:p>
          <a:p>
            <a:endParaRPr lang="zh-TW" altLang="en-US" sz="2400">
              <a:ea typeface="新細明體" charset="-120"/>
            </a:endParaRPr>
          </a:p>
        </p:txBody>
      </p:sp>
      <p:graphicFrame>
        <p:nvGraphicFramePr>
          <p:cNvPr id="105472" name="Object 0"/>
          <p:cNvGraphicFramePr>
            <a:graphicFrameLocks noChangeAspect="1"/>
          </p:cNvGraphicFramePr>
          <p:nvPr/>
        </p:nvGraphicFramePr>
        <p:xfrm>
          <a:off x="1203325" y="2470150"/>
          <a:ext cx="646113" cy="533400"/>
        </p:xfrm>
        <a:graphic>
          <a:graphicData uri="http://schemas.openxmlformats.org/presentationml/2006/ole">
            <p:oleObj spid="_x0000_s105472" name="Clip" r:id="rId3" imgW="1305000" imgH="1085760" progId="MS_ClipArt_Gallery.2">
              <p:embed/>
            </p:oleObj>
          </a:graphicData>
        </a:graphic>
      </p:graphicFrame>
      <p:sp>
        <p:nvSpPr>
          <p:cNvPr id="17638" name="Line 230"/>
          <p:cNvSpPr>
            <a:spLocks noChangeShapeType="1"/>
          </p:cNvSpPr>
          <p:nvPr/>
        </p:nvSpPr>
        <p:spPr bwMode="auto">
          <a:xfrm>
            <a:off x="3538538" y="2303463"/>
            <a:ext cx="0" cy="228600"/>
          </a:xfrm>
          <a:prstGeom prst="line">
            <a:avLst/>
          </a:prstGeom>
          <a:noFill/>
          <a:ln w="12700">
            <a:noFill/>
            <a:round/>
            <a:headEnd/>
            <a:tailEnd/>
          </a:ln>
          <a:effectLst/>
        </p:spPr>
        <p:txBody>
          <a:bodyPr wrap="none" anchor="ctr"/>
          <a:lstStyle/>
          <a:p>
            <a:endParaRPr lang="zh-TW" altLang="en-US"/>
          </a:p>
        </p:txBody>
      </p:sp>
      <p:sp>
        <p:nvSpPr>
          <p:cNvPr id="17636" name="Oval 228"/>
          <p:cNvSpPr>
            <a:spLocks noChangeArrowheads="1"/>
          </p:cNvSpPr>
          <p:nvPr/>
        </p:nvSpPr>
        <p:spPr bwMode="auto">
          <a:xfrm>
            <a:off x="2320925" y="2333625"/>
            <a:ext cx="1198563" cy="369888"/>
          </a:xfrm>
          <a:prstGeom prst="ellipse">
            <a:avLst/>
          </a:prstGeom>
          <a:solidFill>
            <a:schemeClr val="hlink"/>
          </a:solidFill>
          <a:ln w="12700">
            <a:noFill/>
            <a:round/>
            <a:headEnd/>
            <a:tailEnd/>
          </a:ln>
          <a:effectLst/>
        </p:spPr>
        <p:txBody>
          <a:bodyPr wrap="none" anchor="ctr"/>
          <a:lstStyle/>
          <a:p>
            <a:endParaRPr lang="zh-TW" altLang="en-US"/>
          </a:p>
        </p:txBody>
      </p:sp>
      <p:sp>
        <p:nvSpPr>
          <p:cNvPr id="17639" name="Rectangle 231"/>
          <p:cNvSpPr>
            <a:spLocks noChangeArrowheads="1"/>
          </p:cNvSpPr>
          <p:nvPr/>
        </p:nvSpPr>
        <p:spPr bwMode="auto">
          <a:xfrm>
            <a:off x="2320925" y="2265363"/>
            <a:ext cx="1198563" cy="263525"/>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7640" name="Oval 232"/>
          <p:cNvSpPr>
            <a:spLocks noChangeArrowheads="1"/>
          </p:cNvSpPr>
          <p:nvPr/>
        </p:nvSpPr>
        <p:spPr bwMode="auto">
          <a:xfrm>
            <a:off x="2330450" y="2036763"/>
            <a:ext cx="1198563" cy="430212"/>
          </a:xfrm>
          <a:prstGeom prst="ellipse">
            <a:avLst/>
          </a:prstGeom>
          <a:solidFill>
            <a:schemeClr val="hlink"/>
          </a:solidFill>
          <a:ln w="12700">
            <a:noFill/>
            <a:round/>
            <a:headEnd/>
            <a:tailEnd/>
          </a:ln>
          <a:effectLst/>
        </p:spPr>
        <p:txBody>
          <a:bodyPr wrap="none" anchor="ctr"/>
          <a:lstStyle/>
          <a:p>
            <a:endParaRPr lang="zh-TW" altLang="en-US"/>
          </a:p>
        </p:txBody>
      </p:sp>
      <p:grpSp>
        <p:nvGrpSpPr>
          <p:cNvPr id="17650" name="Group 242"/>
          <p:cNvGrpSpPr>
            <a:grpSpLocks/>
          </p:cNvGrpSpPr>
          <p:nvPr/>
        </p:nvGrpSpPr>
        <p:grpSpPr bwMode="auto">
          <a:xfrm>
            <a:off x="2676525" y="2066925"/>
            <a:ext cx="498475" cy="119063"/>
            <a:chOff x="2208" y="2184"/>
            <a:chExt cx="176" cy="69"/>
          </a:xfrm>
        </p:grpSpPr>
        <p:grpSp>
          <p:nvGrpSpPr>
            <p:cNvPr id="17528" name="Group 120"/>
            <p:cNvGrpSpPr>
              <a:grpSpLocks/>
            </p:cNvGrpSpPr>
            <p:nvPr/>
          </p:nvGrpSpPr>
          <p:grpSpPr bwMode="auto">
            <a:xfrm>
              <a:off x="2208" y="2185"/>
              <a:ext cx="176" cy="68"/>
              <a:chOff x="2848" y="848"/>
              <a:chExt cx="140" cy="98"/>
            </a:xfrm>
          </p:grpSpPr>
          <p:sp>
            <p:nvSpPr>
              <p:cNvPr id="17529" name="Line 1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7530" name="Line 1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7531" name="Line 1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7532" name="Group 124"/>
            <p:cNvGrpSpPr>
              <a:grpSpLocks/>
            </p:cNvGrpSpPr>
            <p:nvPr/>
          </p:nvGrpSpPr>
          <p:grpSpPr bwMode="auto">
            <a:xfrm flipV="1">
              <a:off x="2208" y="2184"/>
              <a:ext cx="176" cy="68"/>
              <a:chOff x="2848" y="848"/>
              <a:chExt cx="140" cy="98"/>
            </a:xfrm>
          </p:grpSpPr>
          <p:sp>
            <p:nvSpPr>
              <p:cNvPr id="17533" name="Line 1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7534" name="Line 1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7535" name="Line 1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17654" name="Oval 246"/>
          <p:cNvSpPr>
            <a:spLocks noChangeArrowheads="1"/>
          </p:cNvSpPr>
          <p:nvPr/>
        </p:nvSpPr>
        <p:spPr bwMode="auto">
          <a:xfrm>
            <a:off x="5416550" y="2352675"/>
            <a:ext cx="1198563" cy="369888"/>
          </a:xfrm>
          <a:prstGeom prst="ellipse">
            <a:avLst/>
          </a:prstGeom>
          <a:solidFill>
            <a:schemeClr val="hlink"/>
          </a:solidFill>
          <a:ln w="12700">
            <a:noFill/>
            <a:round/>
            <a:headEnd/>
            <a:tailEnd/>
          </a:ln>
          <a:effectLst/>
        </p:spPr>
        <p:txBody>
          <a:bodyPr wrap="none" anchor="ctr"/>
          <a:lstStyle/>
          <a:p>
            <a:endParaRPr lang="zh-TW" altLang="en-US"/>
          </a:p>
        </p:txBody>
      </p:sp>
      <p:sp>
        <p:nvSpPr>
          <p:cNvPr id="17655" name="Line 247"/>
          <p:cNvSpPr>
            <a:spLocks noChangeShapeType="1"/>
          </p:cNvSpPr>
          <p:nvPr/>
        </p:nvSpPr>
        <p:spPr bwMode="auto">
          <a:xfrm>
            <a:off x="5426075" y="2332038"/>
            <a:ext cx="0" cy="228600"/>
          </a:xfrm>
          <a:prstGeom prst="line">
            <a:avLst/>
          </a:prstGeom>
          <a:noFill/>
          <a:ln w="12700">
            <a:solidFill>
              <a:schemeClr val="tx1"/>
            </a:solidFill>
            <a:round/>
            <a:headEnd/>
            <a:tailEnd/>
          </a:ln>
          <a:effectLst/>
        </p:spPr>
        <p:txBody>
          <a:bodyPr wrap="none" anchor="ctr"/>
          <a:lstStyle/>
          <a:p>
            <a:endParaRPr lang="zh-TW" altLang="en-US"/>
          </a:p>
        </p:txBody>
      </p:sp>
      <p:sp>
        <p:nvSpPr>
          <p:cNvPr id="17656" name="Rectangle 248"/>
          <p:cNvSpPr>
            <a:spLocks noChangeArrowheads="1"/>
          </p:cNvSpPr>
          <p:nvPr/>
        </p:nvSpPr>
        <p:spPr bwMode="auto">
          <a:xfrm>
            <a:off x="5426075" y="2293938"/>
            <a:ext cx="1198563" cy="263525"/>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7657" name="Oval 249"/>
          <p:cNvSpPr>
            <a:spLocks noChangeArrowheads="1"/>
          </p:cNvSpPr>
          <p:nvPr/>
        </p:nvSpPr>
        <p:spPr bwMode="auto">
          <a:xfrm>
            <a:off x="5435600" y="2065338"/>
            <a:ext cx="1198563" cy="430212"/>
          </a:xfrm>
          <a:prstGeom prst="ellipse">
            <a:avLst/>
          </a:prstGeom>
          <a:solidFill>
            <a:schemeClr val="hlink"/>
          </a:solidFill>
          <a:ln w="12700">
            <a:noFill/>
            <a:round/>
            <a:headEnd/>
            <a:tailEnd/>
          </a:ln>
          <a:effectLst/>
        </p:spPr>
        <p:txBody>
          <a:bodyPr wrap="none" anchor="ctr"/>
          <a:lstStyle/>
          <a:p>
            <a:endParaRPr lang="zh-TW" altLang="en-US"/>
          </a:p>
        </p:txBody>
      </p:sp>
      <p:graphicFrame>
        <p:nvGraphicFramePr>
          <p:cNvPr id="105473" name="Object 1"/>
          <p:cNvGraphicFramePr>
            <a:graphicFrameLocks noChangeAspect="1"/>
          </p:cNvGraphicFramePr>
          <p:nvPr/>
        </p:nvGraphicFramePr>
        <p:xfrm>
          <a:off x="7004050" y="1546225"/>
          <a:ext cx="646113" cy="533400"/>
        </p:xfrm>
        <a:graphic>
          <a:graphicData uri="http://schemas.openxmlformats.org/presentationml/2006/ole">
            <p:oleObj spid="_x0000_s105473" name="Clip" r:id="rId4" imgW="1305000" imgH="1085760" progId="MS_ClipArt_Gallery.2">
              <p:embed/>
            </p:oleObj>
          </a:graphicData>
        </a:graphic>
      </p:graphicFrame>
      <p:graphicFrame>
        <p:nvGraphicFramePr>
          <p:cNvPr id="105474" name="Object 2"/>
          <p:cNvGraphicFramePr>
            <a:graphicFrameLocks noChangeAspect="1"/>
          </p:cNvGraphicFramePr>
          <p:nvPr/>
        </p:nvGraphicFramePr>
        <p:xfrm>
          <a:off x="965200" y="1565275"/>
          <a:ext cx="646113" cy="533400"/>
        </p:xfrm>
        <a:graphic>
          <a:graphicData uri="http://schemas.openxmlformats.org/presentationml/2006/ole">
            <p:oleObj spid="_x0000_s105474" name="Clip" r:id="rId5" imgW="1305000" imgH="1085760" progId="MS_ClipArt_Gallery.2">
              <p:embed/>
            </p:oleObj>
          </a:graphicData>
        </a:graphic>
      </p:graphicFrame>
      <p:sp>
        <p:nvSpPr>
          <p:cNvPr id="17684" name="Line 276"/>
          <p:cNvSpPr>
            <a:spLocks noChangeShapeType="1"/>
          </p:cNvSpPr>
          <p:nvPr/>
        </p:nvSpPr>
        <p:spPr bwMode="auto">
          <a:xfrm>
            <a:off x="1590675" y="1971675"/>
            <a:ext cx="504825" cy="0"/>
          </a:xfrm>
          <a:prstGeom prst="line">
            <a:avLst/>
          </a:prstGeom>
          <a:noFill/>
          <a:ln w="19050">
            <a:solidFill>
              <a:schemeClr val="tx1"/>
            </a:solidFill>
            <a:round/>
            <a:headEnd/>
            <a:tailEnd/>
          </a:ln>
          <a:effectLst/>
        </p:spPr>
        <p:txBody>
          <a:bodyPr wrap="none" anchor="ctr"/>
          <a:lstStyle/>
          <a:p>
            <a:endParaRPr lang="zh-TW" altLang="en-US"/>
          </a:p>
        </p:txBody>
      </p:sp>
      <p:sp>
        <p:nvSpPr>
          <p:cNvPr id="17685" name="Line 277"/>
          <p:cNvSpPr>
            <a:spLocks noChangeShapeType="1"/>
          </p:cNvSpPr>
          <p:nvPr/>
        </p:nvSpPr>
        <p:spPr bwMode="auto">
          <a:xfrm flipV="1">
            <a:off x="1895475" y="2957513"/>
            <a:ext cx="195263" cy="4762"/>
          </a:xfrm>
          <a:prstGeom prst="line">
            <a:avLst/>
          </a:prstGeom>
          <a:noFill/>
          <a:ln w="19050">
            <a:solidFill>
              <a:schemeClr val="tx1"/>
            </a:solidFill>
            <a:round/>
            <a:headEnd/>
            <a:tailEnd/>
          </a:ln>
          <a:effectLst/>
        </p:spPr>
        <p:txBody>
          <a:bodyPr wrap="none" anchor="ctr"/>
          <a:lstStyle/>
          <a:p>
            <a:endParaRPr lang="zh-TW" altLang="en-US"/>
          </a:p>
        </p:txBody>
      </p:sp>
      <p:sp>
        <p:nvSpPr>
          <p:cNvPr id="17686" name="Line 278"/>
          <p:cNvSpPr>
            <a:spLocks noChangeShapeType="1"/>
          </p:cNvSpPr>
          <p:nvPr/>
        </p:nvSpPr>
        <p:spPr bwMode="auto">
          <a:xfrm>
            <a:off x="3514725" y="2390775"/>
            <a:ext cx="1933575" cy="9525"/>
          </a:xfrm>
          <a:prstGeom prst="line">
            <a:avLst/>
          </a:prstGeom>
          <a:noFill/>
          <a:ln w="19050">
            <a:solidFill>
              <a:schemeClr val="tx1"/>
            </a:solidFill>
            <a:round/>
            <a:headEnd/>
            <a:tailEnd/>
          </a:ln>
          <a:effectLst/>
        </p:spPr>
        <p:txBody>
          <a:bodyPr wrap="none" anchor="ctr"/>
          <a:lstStyle/>
          <a:p>
            <a:endParaRPr lang="zh-TW" altLang="en-US"/>
          </a:p>
        </p:txBody>
      </p:sp>
      <p:sp>
        <p:nvSpPr>
          <p:cNvPr id="17687" name="Line 279"/>
          <p:cNvSpPr>
            <a:spLocks noChangeShapeType="1"/>
          </p:cNvSpPr>
          <p:nvPr/>
        </p:nvSpPr>
        <p:spPr bwMode="auto">
          <a:xfrm flipV="1">
            <a:off x="5619750" y="2724150"/>
            <a:ext cx="142875" cy="657225"/>
          </a:xfrm>
          <a:prstGeom prst="line">
            <a:avLst/>
          </a:prstGeom>
          <a:noFill/>
          <a:ln w="19050">
            <a:solidFill>
              <a:schemeClr val="tx1"/>
            </a:solidFill>
            <a:round/>
            <a:headEnd/>
            <a:tailEnd/>
          </a:ln>
          <a:effectLst/>
        </p:spPr>
        <p:txBody>
          <a:bodyPr wrap="none" anchor="ctr"/>
          <a:lstStyle/>
          <a:p>
            <a:endParaRPr lang="zh-TW" altLang="en-US"/>
          </a:p>
        </p:txBody>
      </p:sp>
      <p:sp>
        <p:nvSpPr>
          <p:cNvPr id="17688" name="Line 280"/>
          <p:cNvSpPr>
            <a:spLocks noChangeShapeType="1"/>
          </p:cNvSpPr>
          <p:nvPr/>
        </p:nvSpPr>
        <p:spPr bwMode="auto">
          <a:xfrm flipV="1">
            <a:off x="6591300" y="1952625"/>
            <a:ext cx="504825" cy="266700"/>
          </a:xfrm>
          <a:prstGeom prst="line">
            <a:avLst/>
          </a:prstGeom>
          <a:noFill/>
          <a:ln w="19050">
            <a:solidFill>
              <a:schemeClr val="tx1"/>
            </a:solidFill>
            <a:round/>
            <a:headEnd/>
            <a:tailEnd/>
          </a:ln>
          <a:effectLst/>
        </p:spPr>
        <p:txBody>
          <a:bodyPr wrap="none" anchor="ctr"/>
          <a:lstStyle/>
          <a:p>
            <a:endParaRPr lang="zh-TW" altLang="en-US"/>
          </a:p>
        </p:txBody>
      </p:sp>
      <p:sp>
        <p:nvSpPr>
          <p:cNvPr id="17692" name="Line 284"/>
          <p:cNvSpPr>
            <a:spLocks noChangeShapeType="1"/>
          </p:cNvSpPr>
          <p:nvPr/>
        </p:nvSpPr>
        <p:spPr bwMode="auto">
          <a:xfrm flipH="1">
            <a:off x="2095500" y="1962150"/>
            <a:ext cx="0" cy="1000125"/>
          </a:xfrm>
          <a:prstGeom prst="line">
            <a:avLst/>
          </a:prstGeom>
          <a:noFill/>
          <a:ln w="19050">
            <a:solidFill>
              <a:schemeClr val="tx1"/>
            </a:solidFill>
            <a:round/>
            <a:headEnd/>
            <a:tailEnd/>
          </a:ln>
          <a:effectLst/>
        </p:spPr>
        <p:txBody>
          <a:bodyPr wrap="none" anchor="ctr"/>
          <a:lstStyle/>
          <a:p>
            <a:endParaRPr lang="zh-TW" altLang="en-US"/>
          </a:p>
        </p:txBody>
      </p:sp>
      <p:sp>
        <p:nvSpPr>
          <p:cNvPr id="17693" name="Line 285"/>
          <p:cNvSpPr>
            <a:spLocks noChangeShapeType="1"/>
          </p:cNvSpPr>
          <p:nvPr/>
        </p:nvSpPr>
        <p:spPr bwMode="auto">
          <a:xfrm>
            <a:off x="2105025" y="2395538"/>
            <a:ext cx="200025" cy="0"/>
          </a:xfrm>
          <a:prstGeom prst="line">
            <a:avLst/>
          </a:prstGeom>
          <a:noFill/>
          <a:ln w="19050">
            <a:solidFill>
              <a:schemeClr val="tx1"/>
            </a:solidFill>
            <a:round/>
            <a:headEnd/>
            <a:tailEnd/>
          </a:ln>
          <a:effectLst/>
        </p:spPr>
        <p:txBody>
          <a:bodyPr wrap="none" anchor="ctr"/>
          <a:lstStyle/>
          <a:p>
            <a:endParaRPr lang="zh-TW" altLang="en-US"/>
          </a:p>
        </p:txBody>
      </p:sp>
      <p:sp>
        <p:nvSpPr>
          <p:cNvPr id="17695" name="Rectangle 287"/>
          <p:cNvSpPr>
            <a:spLocks noChangeArrowheads="1"/>
          </p:cNvSpPr>
          <p:nvPr/>
        </p:nvSpPr>
        <p:spPr bwMode="auto">
          <a:xfrm>
            <a:off x="3548063" y="2185988"/>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7696" name="Rectangle 288"/>
          <p:cNvSpPr>
            <a:spLocks noChangeArrowheads="1"/>
          </p:cNvSpPr>
          <p:nvPr/>
        </p:nvSpPr>
        <p:spPr bwMode="auto">
          <a:xfrm>
            <a:off x="3709988" y="2185988"/>
            <a:ext cx="147637" cy="200025"/>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7697" name="Rectangle 289"/>
          <p:cNvSpPr>
            <a:spLocks noChangeArrowheads="1"/>
          </p:cNvSpPr>
          <p:nvPr/>
        </p:nvSpPr>
        <p:spPr bwMode="auto">
          <a:xfrm>
            <a:off x="3871913" y="2185988"/>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7698" name="Rectangle 290"/>
          <p:cNvSpPr>
            <a:spLocks noChangeArrowheads="1"/>
          </p:cNvSpPr>
          <p:nvPr/>
        </p:nvSpPr>
        <p:spPr bwMode="auto">
          <a:xfrm>
            <a:off x="4033838" y="2185988"/>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7699" name="Rectangle 291"/>
          <p:cNvSpPr>
            <a:spLocks noChangeArrowheads="1"/>
          </p:cNvSpPr>
          <p:nvPr/>
        </p:nvSpPr>
        <p:spPr bwMode="auto">
          <a:xfrm>
            <a:off x="4195763" y="2185988"/>
            <a:ext cx="147637" cy="200025"/>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7700" name="Rectangle 292"/>
          <p:cNvSpPr>
            <a:spLocks noChangeArrowheads="1"/>
          </p:cNvSpPr>
          <p:nvPr/>
        </p:nvSpPr>
        <p:spPr bwMode="auto">
          <a:xfrm>
            <a:off x="4567238" y="2185988"/>
            <a:ext cx="147637" cy="200025"/>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7701" name="Rectangle 293"/>
          <p:cNvSpPr>
            <a:spLocks noChangeArrowheads="1"/>
          </p:cNvSpPr>
          <p:nvPr/>
        </p:nvSpPr>
        <p:spPr bwMode="auto">
          <a:xfrm>
            <a:off x="5005388" y="2181225"/>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grpSp>
        <p:nvGrpSpPr>
          <p:cNvPr id="17719" name="Group 311"/>
          <p:cNvGrpSpPr>
            <a:grpSpLocks/>
          </p:cNvGrpSpPr>
          <p:nvPr/>
        </p:nvGrpSpPr>
        <p:grpSpPr bwMode="auto">
          <a:xfrm>
            <a:off x="2857500" y="2262188"/>
            <a:ext cx="633413" cy="200025"/>
            <a:chOff x="1800" y="1425"/>
            <a:chExt cx="399" cy="126"/>
          </a:xfrm>
        </p:grpSpPr>
        <p:sp>
          <p:nvSpPr>
            <p:cNvPr id="17702" name="Rectangle 294"/>
            <p:cNvSpPr>
              <a:spLocks noChangeArrowheads="1"/>
            </p:cNvSpPr>
            <p:nvPr/>
          </p:nvSpPr>
          <p:spPr bwMode="auto">
            <a:xfrm>
              <a:off x="1800" y="1425"/>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7703" name="Rectangle 295"/>
            <p:cNvSpPr>
              <a:spLocks noChangeArrowheads="1"/>
            </p:cNvSpPr>
            <p:nvPr/>
          </p:nvSpPr>
          <p:spPr bwMode="auto">
            <a:xfrm>
              <a:off x="1902" y="1425"/>
              <a:ext cx="93" cy="12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7704" name="Rectangle 296"/>
            <p:cNvSpPr>
              <a:spLocks noChangeArrowheads="1"/>
            </p:cNvSpPr>
            <p:nvPr/>
          </p:nvSpPr>
          <p:spPr bwMode="auto">
            <a:xfrm>
              <a:off x="2004" y="1425"/>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7705" name="Rectangle 297"/>
            <p:cNvSpPr>
              <a:spLocks noChangeArrowheads="1"/>
            </p:cNvSpPr>
            <p:nvPr/>
          </p:nvSpPr>
          <p:spPr bwMode="auto">
            <a:xfrm>
              <a:off x="2106" y="1425"/>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grpSp>
      <p:sp>
        <p:nvSpPr>
          <p:cNvPr id="17706" name="Rectangle 298"/>
          <p:cNvSpPr>
            <a:spLocks noChangeArrowheads="1"/>
          </p:cNvSpPr>
          <p:nvPr/>
        </p:nvSpPr>
        <p:spPr bwMode="auto">
          <a:xfrm>
            <a:off x="2128838" y="2162175"/>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17707" name="Rectangle 299"/>
          <p:cNvSpPr>
            <a:spLocks noChangeArrowheads="1"/>
          </p:cNvSpPr>
          <p:nvPr/>
        </p:nvSpPr>
        <p:spPr bwMode="auto">
          <a:xfrm>
            <a:off x="1909763" y="2733675"/>
            <a:ext cx="147637" cy="200025"/>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17708" name="Line 300"/>
          <p:cNvSpPr>
            <a:spLocks noChangeShapeType="1"/>
          </p:cNvSpPr>
          <p:nvPr/>
        </p:nvSpPr>
        <p:spPr bwMode="auto">
          <a:xfrm>
            <a:off x="2305050" y="2266950"/>
            <a:ext cx="242888" cy="476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17709" name="Line 301"/>
          <p:cNvSpPr>
            <a:spLocks noChangeShapeType="1"/>
          </p:cNvSpPr>
          <p:nvPr/>
        </p:nvSpPr>
        <p:spPr bwMode="auto">
          <a:xfrm flipV="1">
            <a:off x="1971675" y="2543175"/>
            <a:ext cx="0" cy="17621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17710" name="Line 302"/>
          <p:cNvSpPr>
            <a:spLocks noChangeShapeType="1"/>
          </p:cNvSpPr>
          <p:nvPr/>
        </p:nvSpPr>
        <p:spPr bwMode="auto">
          <a:xfrm>
            <a:off x="3929063" y="2076450"/>
            <a:ext cx="1062037"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17711" name="Text Box 303"/>
          <p:cNvSpPr txBox="1">
            <a:spLocks noChangeArrowheads="1"/>
          </p:cNvSpPr>
          <p:nvPr/>
        </p:nvSpPr>
        <p:spPr bwMode="auto">
          <a:xfrm>
            <a:off x="612775" y="1589088"/>
            <a:ext cx="406400" cy="457200"/>
          </a:xfrm>
          <a:prstGeom prst="rect">
            <a:avLst/>
          </a:prstGeom>
          <a:noFill/>
          <a:ln w="9525">
            <a:noFill/>
            <a:miter lim="800000"/>
            <a:headEnd/>
            <a:tailEnd/>
          </a:ln>
          <a:effectLst/>
        </p:spPr>
        <p:txBody>
          <a:bodyPr wrap="none">
            <a:spAutoFit/>
          </a:bodyPr>
          <a:lstStyle/>
          <a:p>
            <a:r>
              <a:rPr lang="en-US" altLang="zh-TW">
                <a:solidFill>
                  <a:schemeClr val="accent1"/>
                </a:solidFill>
                <a:latin typeface="Comic Sans MS" pitchFamily="66" charset="0"/>
                <a:ea typeface="新細明體" charset="-120"/>
              </a:rPr>
              <a:t>A</a:t>
            </a:r>
            <a:endParaRPr lang="en-US" altLang="zh-TW">
              <a:solidFill>
                <a:schemeClr val="accent1"/>
              </a:solidFill>
              <a:ea typeface="新細明體" charset="-120"/>
            </a:endParaRPr>
          </a:p>
        </p:txBody>
      </p:sp>
      <p:sp>
        <p:nvSpPr>
          <p:cNvPr id="17712" name="Text Box 304"/>
          <p:cNvSpPr txBox="1">
            <a:spLocks noChangeArrowheads="1"/>
          </p:cNvSpPr>
          <p:nvPr/>
        </p:nvSpPr>
        <p:spPr bwMode="auto">
          <a:xfrm>
            <a:off x="889000" y="2608263"/>
            <a:ext cx="376238" cy="457200"/>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B</a:t>
            </a:r>
            <a:endParaRPr lang="en-US" altLang="zh-TW">
              <a:solidFill>
                <a:schemeClr val="accent1"/>
              </a:solidFill>
              <a:ea typeface="新細明體" charset="-120"/>
            </a:endParaRPr>
          </a:p>
        </p:txBody>
      </p:sp>
      <p:sp>
        <p:nvSpPr>
          <p:cNvPr id="17713" name="Text Box 305"/>
          <p:cNvSpPr txBox="1">
            <a:spLocks noChangeArrowheads="1"/>
          </p:cNvSpPr>
          <p:nvPr/>
        </p:nvSpPr>
        <p:spPr bwMode="auto">
          <a:xfrm>
            <a:off x="6604000" y="1465263"/>
            <a:ext cx="368300" cy="457200"/>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C</a:t>
            </a:r>
            <a:endParaRPr lang="en-US" altLang="zh-TW">
              <a:solidFill>
                <a:schemeClr val="accent1"/>
              </a:solidFill>
              <a:ea typeface="新細明體" charset="-120"/>
            </a:endParaRPr>
          </a:p>
        </p:txBody>
      </p:sp>
      <p:sp>
        <p:nvSpPr>
          <p:cNvPr id="17716" name="Text Box 308"/>
          <p:cNvSpPr txBox="1">
            <a:spLocks noChangeArrowheads="1"/>
          </p:cNvSpPr>
          <p:nvPr/>
        </p:nvSpPr>
        <p:spPr bwMode="auto">
          <a:xfrm>
            <a:off x="1612900" y="1312863"/>
            <a:ext cx="1262063" cy="7016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10 Mbs</a:t>
            </a:r>
          </a:p>
          <a:p>
            <a:r>
              <a:rPr lang="en-US" altLang="zh-TW" sz="2000">
                <a:latin typeface="Comic Sans MS" pitchFamily="66" charset="0"/>
                <a:ea typeface="新細明體" charset="-120"/>
              </a:rPr>
              <a:t>Ethernet</a:t>
            </a:r>
            <a:endParaRPr lang="en-US" altLang="zh-TW">
              <a:solidFill>
                <a:schemeClr val="accent1"/>
              </a:solidFill>
              <a:ea typeface="新細明體" charset="-120"/>
            </a:endParaRPr>
          </a:p>
        </p:txBody>
      </p:sp>
      <p:sp>
        <p:nvSpPr>
          <p:cNvPr id="17717" name="Text Box 309"/>
          <p:cNvSpPr txBox="1">
            <a:spLocks noChangeArrowheads="1"/>
          </p:cNvSpPr>
          <p:nvPr/>
        </p:nvSpPr>
        <p:spPr bwMode="auto">
          <a:xfrm>
            <a:off x="3756025" y="2427288"/>
            <a:ext cx="1092200"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1.5 Mbs</a:t>
            </a:r>
            <a:endParaRPr lang="en-US" altLang="zh-TW">
              <a:solidFill>
                <a:schemeClr val="accent1"/>
              </a:solidFill>
              <a:ea typeface="新細明體" charset="-120"/>
            </a:endParaRPr>
          </a:p>
        </p:txBody>
      </p:sp>
      <p:sp>
        <p:nvSpPr>
          <p:cNvPr id="17718" name="Text Box 310"/>
          <p:cNvSpPr txBox="1">
            <a:spLocks noChangeArrowheads="1"/>
          </p:cNvSpPr>
          <p:nvPr/>
        </p:nvSpPr>
        <p:spPr bwMode="auto">
          <a:xfrm>
            <a:off x="6022975" y="2994025"/>
            <a:ext cx="184150" cy="457200"/>
          </a:xfrm>
          <a:prstGeom prst="rect">
            <a:avLst/>
          </a:prstGeom>
          <a:noFill/>
          <a:ln w="9525">
            <a:noFill/>
            <a:miter lim="800000"/>
            <a:headEnd/>
            <a:tailEnd/>
          </a:ln>
          <a:effectLst/>
        </p:spPr>
        <p:txBody>
          <a:bodyPr wrap="none">
            <a:spAutoFit/>
          </a:bodyPr>
          <a:lstStyle/>
          <a:p>
            <a:endParaRPr lang="zh-TW" altLang="en-US">
              <a:solidFill>
                <a:schemeClr val="accent1"/>
              </a:solidFill>
              <a:ea typeface="新細明體" charset="-120"/>
            </a:endParaRPr>
          </a:p>
        </p:txBody>
      </p:sp>
      <p:sp>
        <p:nvSpPr>
          <p:cNvPr id="17721" name="Rectangle 313"/>
          <p:cNvSpPr>
            <a:spLocks noChangeArrowheads="1"/>
          </p:cNvSpPr>
          <p:nvPr/>
        </p:nvSpPr>
        <p:spPr bwMode="auto">
          <a:xfrm>
            <a:off x="5467350" y="2205038"/>
            <a:ext cx="147638" cy="200025"/>
          </a:xfrm>
          <a:prstGeom prst="rect">
            <a:avLst/>
          </a:prstGeom>
          <a:noFill/>
          <a:ln w="9525">
            <a:solidFill>
              <a:schemeClr val="tx1"/>
            </a:solidFill>
            <a:miter lim="800000"/>
            <a:headEnd/>
            <a:tailEnd/>
          </a:ln>
          <a:effectLst/>
        </p:spPr>
        <p:txBody>
          <a:bodyPr wrap="none" anchor="ctr"/>
          <a:lstStyle/>
          <a:p>
            <a:endParaRPr lang="zh-TW" altLang="en-US"/>
          </a:p>
        </p:txBody>
      </p:sp>
      <p:sp>
        <p:nvSpPr>
          <p:cNvPr id="17722" name="Rectangle 314"/>
          <p:cNvSpPr>
            <a:spLocks noChangeArrowheads="1"/>
          </p:cNvSpPr>
          <p:nvPr/>
        </p:nvSpPr>
        <p:spPr bwMode="auto">
          <a:xfrm>
            <a:off x="5629275" y="2205038"/>
            <a:ext cx="147638" cy="200025"/>
          </a:xfrm>
          <a:prstGeom prst="rect">
            <a:avLst/>
          </a:prstGeom>
          <a:noFill/>
          <a:ln w="9525">
            <a:solidFill>
              <a:schemeClr val="tx1"/>
            </a:solidFill>
            <a:miter lim="800000"/>
            <a:headEnd/>
            <a:tailEnd/>
          </a:ln>
          <a:effectLst/>
        </p:spPr>
        <p:txBody>
          <a:bodyPr wrap="none" anchor="ctr"/>
          <a:lstStyle/>
          <a:p>
            <a:endParaRPr lang="zh-TW" altLang="en-US"/>
          </a:p>
        </p:txBody>
      </p:sp>
      <p:sp>
        <p:nvSpPr>
          <p:cNvPr id="17723" name="Rectangle 315"/>
          <p:cNvSpPr>
            <a:spLocks noChangeArrowheads="1"/>
          </p:cNvSpPr>
          <p:nvPr/>
        </p:nvSpPr>
        <p:spPr bwMode="auto">
          <a:xfrm>
            <a:off x="5791200" y="2205038"/>
            <a:ext cx="147638" cy="200025"/>
          </a:xfrm>
          <a:prstGeom prst="rect">
            <a:avLst/>
          </a:prstGeom>
          <a:noFill/>
          <a:ln w="9525">
            <a:solidFill>
              <a:schemeClr val="tx1"/>
            </a:solidFill>
            <a:miter lim="800000"/>
            <a:headEnd/>
            <a:tailEnd/>
          </a:ln>
          <a:effectLst/>
        </p:spPr>
        <p:txBody>
          <a:bodyPr wrap="none" anchor="ctr"/>
          <a:lstStyle/>
          <a:p>
            <a:endParaRPr lang="zh-TW" altLang="en-US"/>
          </a:p>
        </p:txBody>
      </p:sp>
      <p:grpSp>
        <p:nvGrpSpPr>
          <p:cNvPr id="17727" name="Group 319"/>
          <p:cNvGrpSpPr>
            <a:grpSpLocks/>
          </p:cNvGrpSpPr>
          <p:nvPr/>
        </p:nvGrpSpPr>
        <p:grpSpPr bwMode="auto">
          <a:xfrm rot="-1962567">
            <a:off x="5715000" y="2424113"/>
            <a:ext cx="633413" cy="200025"/>
            <a:chOff x="4176" y="2211"/>
            <a:chExt cx="399" cy="126"/>
          </a:xfrm>
        </p:grpSpPr>
        <p:sp>
          <p:nvSpPr>
            <p:cNvPr id="17728" name="Rectangle 320"/>
            <p:cNvSpPr>
              <a:spLocks noChangeArrowheads="1"/>
            </p:cNvSpPr>
            <p:nvPr/>
          </p:nvSpPr>
          <p:spPr bwMode="auto">
            <a:xfrm>
              <a:off x="4176" y="2211"/>
              <a:ext cx="93" cy="126"/>
            </a:xfrm>
            <a:prstGeom prst="rect">
              <a:avLst/>
            </a:prstGeom>
            <a:noFill/>
            <a:ln w="9525">
              <a:solidFill>
                <a:schemeClr val="tx1"/>
              </a:solidFill>
              <a:miter lim="800000"/>
              <a:headEnd/>
              <a:tailEnd/>
            </a:ln>
            <a:effectLst/>
          </p:spPr>
          <p:txBody>
            <a:bodyPr wrap="none" anchor="ctr"/>
            <a:lstStyle/>
            <a:p>
              <a:endParaRPr lang="zh-TW" altLang="en-US"/>
            </a:p>
          </p:txBody>
        </p:sp>
        <p:sp>
          <p:nvSpPr>
            <p:cNvPr id="17729" name="Rectangle 321"/>
            <p:cNvSpPr>
              <a:spLocks noChangeArrowheads="1"/>
            </p:cNvSpPr>
            <p:nvPr/>
          </p:nvSpPr>
          <p:spPr bwMode="auto">
            <a:xfrm>
              <a:off x="4278" y="2211"/>
              <a:ext cx="93" cy="126"/>
            </a:xfrm>
            <a:prstGeom prst="rect">
              <a:avLst/>
            </a:prstGeom>
            <a:noFill/>
            <a:ln w="9525">
              <a:solidFill>
                <a:schemeClr val="tx1"/>
              </a:solidFill>
              <a:miter lim="800000"/>
              <a:headEnd/>
              <a:tailEnd/>
            </a:ln>
            <a:effectLst/>
          </p:spPr>
          <p:txBody>
            <a:bodyPr wrap="none" anchor="ctr"/>
            <a:lstStyle/>
            <a:p>
              <a:endParaRPr lang="zh-TW" altLang="en-US"/>
            </a:p>
          </p:txBody>
        </p:sp>
        <p:sp>
          <p:nvSpPr>
            <p:cNvPr id="17730" name="Rectangle 322"/>
            <p:cNvSpPr>
              <a:spLocks noChangeArrowheads="1"/>
            </p:cNvSpPr>
            <p:nvPr/>
          </p:nvSpPr>
          <p:spPr bwMode="auto">
            <a:xfrm>
              <a:off x="4380" y="2211"/>
              <a:ext cx="93" cy="126"/>
            </a:xfrm>
            <a:prstGeom prst="rect">
              <a:avLst/>
            </a:prstGeom>
            <a:noFill/>
            <a:ln w="9525">
              <a:solidFill>
                <a:schemeClr val="tx1"/>
              </a:solidFill>
              <a:miter lim="800000"/>
              <a:headEnd/>
              <a:tailEnd/>
            </a:ln>
            <a:effectLst/>
          </p:spPr>
          <p:txBody>
            <a:bodyPr wrap="none" anchor="ctr"/>
            <a:lstStyle/>
            <a:p>
              <a:endParaRPr lang="zh-TW" altLang="en-US"/>
            </a:p>
          </p:txBody>
        </p:sp>
        <p:sp>
          <p:nvSpPr>
            <p:cNvPr id="17731" name="Rectangle 323"/>
            <p:cNvSpPr>
              <a:spLocks noChangeArrowheads="1"/>
            </p:cNvSpPr>
            <p:nvPr/>
          </p:nvSpPr>
          <p:spPr bwMode="auto">
            <a:xfrm>
              <a:off x="4482" y="2211"/>
              <a:ext cx="93" cy="126"/>
            </a:xfrm>
            <a:prstGeom prst="rect">
              <a:avLst/>
            </a:prstGeom>
            <a:noFill/>
            <a:ln w="9525">
              <a:solidFill>
                <a:schemeClr val="tx1"/>
              </a:solidFill>
              <a:miter lim="800000"/>
              <a:headEnd/>
              <a:tailEnd/>
            </a:ln>
            <a:effectLst/>
          </p:spPr>
          <p:txBody>
            <a:bodyPr wrap="none" anchor="ctr"/>
            <a:lstStyle/>
            <a:p>
              <a:endParaRPr lang="zh-TW" altLang="en-US"/>
            </a:p>
          </p:txBody>
        </p:sp>
      </p:grpSp>
      <p:grpSp>
        <p:nvGrpSpPr>
          <p:cNvPr id="17739" name="Group 331"/>
          <p:cNvGrpSpPr>
            <a:grpSpLocks/>
          </p:cNvGrpSpPr>
          <p:nvPr/>
        </p:nvGrpSpPr>
        <p:grpSpPr bwMode="auto">
          <a:xfrm>
            <a:off x="3679825" y="3341688"/>
            <a:ext cx="3117850" cy="1471612"/>
            <a:chOff x="1646" y="2009"/>
            <a:chExt cx="1964" cy="927"/>
          </a:xfrm>
        </p:grpSpPr>
        <p:graphicFrame>
          <p:nvGraphicFramePr>
            <p:cNvPr id="105475" name="Object 3"/>
            <p:cNvGraphicFramePr>
              <a:graphicFrameLocks noChangeAspect="1"/>
            </p:cNvGraphicFramePr>
            <p:nvPr/>
          </p:nvGraphicFramePr>
          <p:xfrm>
            <a:off x="2960" y="2600"/>
            <a:ext cx="407" cy="336"/>
          </p:xfrm>
          <a:graphic>
            <a:graphicData uri="http://schemas.openxmlformats.org/presentationml/2006/ole">
              <p:oleObj spid="_x0000_s105475" name="Clip" r:id="rId6" imgW="1305000" imgH="1085760" progId="MS_ClipArt_Gallery.2">
                <p:embed/>
              </p:oleObj>
            </a:graphicData>
          </a:graphic>
        </p:graphicFrame>
        <p:grpSp>
          <p:nvGrpSpPr>
            <p:cNvPr id="17667" name="Group 259"/>
            <p:cNvGrpSpPr>
              <a:grpSpLocks/>
            </p:cNvGrpSpPr>
            <p:nvPr/>
          </p:nvGrpSpPr>
          <p:grpSpPr bwMode="auto">
            <a:xfrm>
              <a:off x="2428" y="2009"/>
              <a:ext cx="761" cy="420"/>
              <a:chOff x="1462" y="1283"/>
              <a:chExt cx="761" cy="420"/>
            </a:xfrm>
          </p:grpSpPr>
          <p:sp>
            <p:nvSpPr>
              <p:cNvPr id="17668" name="Oval 260"/>
              <p:cNvSpPr>
                <a:spLocks noChangeArrowheads="1"/>
              </p:cNvSpPr>
              <p:nvPr/>
            </p:nvSpPr>
            <p:spPr bwMode="auto">
              <a:xfrm>
                <a:off x="1462" y="1470"/>
                <a:ext cx="755" cy="233"/>
              </a:xfrm>
              <a:prstGeom prst="ellipse">
                <a:avLst/>
              </a:prstGeom>
              <a:solidFill>
                <a:schemeClr val="hlink"/>
              </a:solidFill>
              <a:ln w="12700">
                <a:noFill/>
                <a:round/>
                <a:headEnd/>
                <a:tailEnd/>
              </a:ln>
              <a:effectLst/>
            </p:spPr>
            <p:txBody>
              <a:bodyPr wrap="none" anchor="ctr"/>
              <a:lstStyle/>
              <a:p>
                <a:endParaRPr lang="zh-TW" altLang="en-US"/>
              </a:p>
            </p:txBody>
          </p:sp>
          <p:sp>
            <p:nvSpPr>
              <p:cNvPr id="17669" name="Line 261"/>
              <p:cNvSpPr>
                <a:spLocks noChangeShapeType="1"/>
              </p:cNvSpPr>
              <p:nvPr/>
            </p:nvSpPr>
            <p:spPr bwMode="auto">
              <a:xfrm>
                <a:off x="1462" y="1451"/>
                <a:ext cx="0" cy="144"/>
              </a:xfrm>
              <a:prstGeom prst="line">
                <a:avLst/>
              </a:prstGeom>
              <a:noFill/>
              <a:ln w="12700">
                <a:solidFill>
                  <a:schemeClr val="tx1"/>
                </a:solidFill>
                <a:round/>
                <a:headEnd/>
                <a:tailEnd/>
              </a:ln>
              <a:effectLst/>
            </p:spPr>
            <p:txBody>
              <a:bodyPr wrap="none" anchor="ctr"/>
              <a:lstStyle/>
              <a:p>
                <a:endParaRPr lang="zh-TW" altLang="en-US"/>
              </a:p>
            </p:txBody>
          </p:sp>
          <p:sp>
            <p:nvSpPr>
              <p:cNvPr id="17670" name="Rectangle 262"/>
              <p:cNvSpPr>
                <a:spLocks noChangeArrowheads="1"/>
              </p:cNvSpPr>
              <p:nvPr/>
            </p:nvSpPr>
            <p:spPr bwMode="auto">
              <a:xfrm>
                <a:off x="1462" y="1427"/>
                <a:ext cx="755" cy="166"/>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7671" name="Oval 263"/>
              <p:cNvSpPr>
                <a:spLocks noChangeArrowheads="1"/>
              </p:cNvSpPr>
              <p:nvPr/>
            </p:nvSpPr>
            <p:spPr bwMode="auto">
              <a:xfrm>
                <a:off x="1468" y="1283"/>
                <a:ext cx="755" cy="271"/>
              </a:xfrm>
              <a:prstGeom prst="ellipse">
                <a:avLst/>
              </a:prstGeom>
              <a:solidFill>
                <a:schemeClr val="hlink"/>
              </a:solidFill>
              <a:ln w="12700">
                <a:noFill/>
                <a:round/>
                <a:headEnd/>
                <a:tailEnd/>
              </a:ln>
              <a:effectLst/>
            </p:spPr>
            <p:txBody>
              <a:bodyPr wrap="none" anchor="ctr"/>
              <a:lstStyle/>
              <a:p>
                <a:endParaRPr lang="zh-TW" altLang="en-US"/>
              </a:p>
            </p:txBody>
          </p:sp>
          <p:grpSp>
            <p:nvGrpSpPr>
              <p:cNvPr id="17672" name="Group 264"/>
              <p:cNvGrpSpPr>
                <a:grpSpLocks/>
              </p:cNvGrpSpPr>
              <p:nvPr/>
            </p:nvGrpSpPr>
            <p:grpSpPr bwMode="auto">
              <a:xfrm>
                <a:off x="1686" y="1302"/>
                <a:ext cx="314" cy="75"/>
                <a:chOff x="2208" y="2184"/>
                <a:chExt cx="176" cy="69"/>
              </a:xfrm>
            </p:grpSpPr>
            <p:grpSp>
              <p:nvGrpSpPr>
                <p:cNvPr id="17673" name="Group 265"/>
                <p:cNvGrpSpPr>
                  <a:grpSpLocks/>
                </p:cNvGrpSpPr>
                <p:nvPr/>
              </p:nvGrpSpPr>
              <p:grpSpPr bwMode="auto">
                <a:xfrm>
                  <a:off x="2208" y="2185"/>
                  <a:ext cx="176" cy="68"/>
                  <a:chOff x="2848" y="848"/>
                  <a:chExt cx="140" cy="98"/>
                </a:xfrm>
              </p:grpSpPr>
              <p:sp>
                <p:nvSpPr>
                  <p:cNvPr id="17674" name="Line 2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7675" name="Line 2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7676" name="Line 2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7677" name="Group 269"/>
                <p:cNvGrpSpPr>
                  <a:grpSpLocks/>
                </p:cNvGrpSpPr>
                <p:nvPr/>
              </p:nvGrpSpPr>
              <p:grpSpPr bwMode="auto">
                <a:xfrm flipV="1">
                  <a:off x="2208" y="2184"/>
                  <a:ext cx="176" cy="68"/>
                  <a:chOff x="2848" y="848"/>
                  <a:chExt cx="140" cy="98"/>
                </a:xfrm>
              </p:grpSpPr>
              <p:sp>
                <p:nvSpPr>
                  <p:cNvPr id="17678" name="Line 27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7679" name="Line 27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7680" name="Line 27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aphicFrame>
          <p:nvGraphicFramePr>
            <p:cNvPr id="105476" name="Object 4"/>
            <p:cNvGraphicFramePr>
              <a:graphicFrameLocks noChangeAspect="1"/>
            </p:cNvGraphicFramePr>
            <p:nvPr/>
          </p:nvGraphicFramePr>
          <p:xfrm>
            <a:off x="1874" y="2546"/>
            <a:ext cx="407" cy="336"/>
          </p:xfrm>
          <a:graphic>
            <a:graphicData uri="http://schemas.openxmlformats.org/presentationml/2006/ole">
              <p:oleObj spid="_x0000_s105476" name="Clip" r:id="rId7" imgW="1305000" imgH="1085760" progId="MS_ClipArt_Gallery.2">
                <p:embed/>
              </p:oleObj>
            </a:graphicData>
          </a:graphic>
        </p:graphicFrame>
        <p:sp>
          <p:nvSpPr>
            <p:cNvPr id="17689" name="Line 281"/>
            <p:cNvSpPr>
              <a:spLocks noChangeShapeType="1"/>
            </p:cNvSpPr>
            <p:nvPr/>
          </p:nvSpPr>
          <p:spPr bwMode="auto">
            <a:xfrm flipV="1">
              <a:off x="2214" y="2370"/>
              <a:ext cx="294" cy="252"/>
            </a:xfrm>
            <a:prstGeom prst="line">
              <a:avLst/>
            </a:prstGeom>
            <a:noFill/>
            <a:ln w="19050">
              <a:solidFill>
                <a:schemeClr val="tx1"/>
              </a:solidFill>
              <a:round/>
              <a:headEnd/>
              <a:tailEnd/>
            </a:ln>
            <a:effectLst/>
          </p:spPr>
          <p:txBody>
            <a:bodyPr wrap="none" anchor="ctr"/>
            <a:lstStyle/>
            <a:p>
              <a:endParaRPr lang="zh-TW" altLang="en-US"/>
            </a:p>
          </p:txBody>
        </p:sp>
        <p:sp>
          <p:nvSpPr>
            <p:cNvPr id="17691" name="Line 283"/>
            <p:cNvSpPr>
              <a:spLocks noChangeShapeType="1"/>
            </p:cNvSpPr>
            <p:nvPr/>
          </p:nvSpPr>
          <p:spPr bwMode="auto">
            <a:xfrm flipH="1" flipV="1">
              <a:off x="2964" y="2406"/>
              <a:ext cx="210" cy="192"/>
            </a:xfrm>
            <a:prstGeom prst="line">
              <a:avLst/>
            </a:prstGeom>
            <a:noFill/>
            <a:ln w="19050">
              <a:solidFill>
                <a:schemeClr val="tx1"/>
              </a:solidFill>
              <a:round/>
              <a:headEnd/>
              <a:tailEnd/>
            </a:ln>
            <a:effectLst/>
          </p:spPr>
          <p:txBody>
            <a:bodyPr wrap="none" anchor="ctr"/>
            <a:lstStyle/>
            <a:p>
              <a:endParaRPr lang="zh-TW" altLang="en-US"/>
            </a:p>
          </p:txBody>
        </p:sp>
        <p:sp>
          <p:nvSpPr>
            <p:cNvPr id="17714" name="Text Box 306"/>
            <p:cNvSpPr txBox="1">
              <a:spLocks noChangeArrowheads="1"/>
            </p:cNvSpPr>
            <p:nvPr/>
          </p:nvSpPr>
          <p:spPr bwMode="auto">
            <a:xfrm>
              <a:off x="1646" y="2549"/>
              <a:ext cx="255" cy="288"/>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D</a:t>
              </a:r>
              <a:endParaRPr lang="en-US" altLang="zh-TW">
                <a:solidFill>
                  <a:schemeClr val="accent1"/>
                </a:solidFill>
                <a:ea typeface="新細明體" charset="-120"/>
              </a:endParaRPr>
            </a:p>
          </p:txBody>
        </p:sp>
        <p:sp>
          <p:nvSpPr>
            <p:cNvPr id="17715" name="Text Box 307"/>
            <p:cNvSpPr txBox="1">
              <a:spLocks noChangeArrowheads="1"/>
            </p:cNvSpPr>
            <p:nvPr/>
          </p:nvSpPr>
          <p:spPr bwMode="auto">
            <a:xfrm>
              <a:off x="3374" y="2591"/>
              <a:ext cx="236" cy="288"/>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E</a:t>
              </a:r>
              <a:endParaRPr lang="en-US" altLang="zh-TW">
                <a:solidFill>
                  <a:schemeClr val="accent1"/>
                </a:solidFill>
                <a:ea typeface="新細明體" charset="-120"/>
              </a:endParaRPr>
            </a:p>
          </p:txBody>
        </p:sp>
        <p:grpSp>
          <p:nvGrpSpPr>
            <p:cNvPr id="17732" name="Group 324"/>
            <p:cNvGrpSpPr>
              <a:grpSpLocks/>
            </p:cNvGrpSpPr>
            <p:nvPr/>
          </p:nvGrpSpPr>
          <p:grpSpPr bwMode="auto">
            <a:xfrm rot="-2018696">
              <a:off x="2736" y="2139"/>
              <a:ext cx="399" cy="126"/>
              <a:chOff x="4176" y="2211"/>
              <a:chExt cx="399" cy="126"/>
            </a:xfrm>
          </p:grpSpPr>
          <p:sp>
            <p:nvSpPr>
              <p:cNvPr id="17733" name="Rectangle 325"/>
              <p:cNvSpPr>
                <a:spLocks noChangeArrowheads="1"/>
              </p:cNvSpPr>
              <p:nvPr/>
            </p:nvSpPr>
            <p:spPr bwMode="auto">
              <a:xfrm>
                <a:off x="4176" y="2211"/>
                <a:ext cx="93" cy="126"/>
              </a:xfrm>
              <a:prstGeom prst="rect">
                <a:avLst/>
              </a:prstGeom>
              <a:noFill/>
              <a:ln w="9525">
                <a:solidFill>
                  <a:schemeClr val="tx1"/>
                </a:solidFill>
                <a:miter lim="800000"/>
                <a:headEnd/>
                <a:tailEnd/>
              </a:ln>
              <a:effectLst/>
            </p:spPr>
            <p:txBody>
              <a:bodyPr wrap="none" anchor="ctr"/>
              <a:lstStyle/>
              <a:p>
                <a:endParaRPr lang="zh-TW" altLang="en-US"/>
              </a:p>
            </p:txBody>
          </p:sp>
          <p:sp>
            <p:nvSpPr>
              <p:cNvPr id="17734" name="Rectangle 326"/>
              <p:cNvSpPr>
                <a:spLocks noChangeArrowheads="1"/>
              </p:cNvSpPr>
              <p:nvPr/>
            </p:nvSpPr>
            <p:spPr bwMode="auto">
              <a:xfrm>
                <a:off x="4278" y="2211"/>
                <a:ext cx="93" cy="126"/>
              </a:xfrm>
              <a:prstGeom prst="rect">
                <a:avLst/>
              </a:prstGeom>
              <a:noFill/>
              <a:ln w="9525">
                <a:solidFill>
                  <a:schemeClr val="tx1"/>
                </a:solidFill>
                <a:miter lim="800000"/>
                <a:headEnd/>
                <a:tailEnd/>
              </a:ln>
              <a:effectLst/>
            </p:spPr>
            <p:txBody>
              <a:bodyPr wrap="none" anchor="ctr"/>
              <a:lstStyle/>
              <a:p>
                <a:endParaRPr lang="zh-TW" altLang="en-US"/>
              </a:p>
            </p:txBody>
          </p:sp>
          <p:sp>
            <p:nvSpPr>
              <p:cNvPr id="17735" name="Rectangle 327"/>
              <p:cNvSpPr>
                <a:spLocks noChangeArrowheads="1"/>
              </p:cNvSpPr>
              <p:nvPr/>
            </p:nvSpPr>
            <p:spPr bwMode="auto">
              <a:xfrm>
                <a:off x="4380" y="2211"/>
                <a:ext cx="93" cy="126"/>
              </a:xfrm>
              <a:prstGeom prst="rect">
                <a:avLst/>
              </a:prstGeom>
              <a:noFill/>
              <a:ln w="9525">
                <a:solidFill>
                  <a:schemeClr val="tx1"/>
                </a:solidFill>
                <a:miter lim="800000"/>
                <a:headEnd/>
                <a:tailEnd/>
              </a:ln>
              <a:effectLst/>
            </p:spPr>
            <p:txBody>
              <a:bodyPr wrap="none" anchor="ctr"/>
              <a:lstStyle/>
              <a:p>
                <a:endParaRPr lang="zh-TW" altLang="en-US"/>
              </a:p>
            </p:txBody>
          </p:sp>
          <p:sp>
            <p:nvSpPr>
              <p:cNvPr id="17736" name="Rectangle 328"/>
              <p:cNvSpPr>
                <a:spLocks noChangeArrowheads="1"/>
              </p:cNvSpPr>
              <p:nvPr/>
            </p:nvSpPr>
            <p:spPr bwMode="auto">
              <a:xfrm>
                <a:off x="4482" y="2211"/>
                <a:ext cx="93" cy="126"/>
              </a:xfrm>
              <a:prstGeom prst="rect">
                <a:avLst/>
              </a:prstGeom>
              <a:noFill/>
              <a:ln w="9525">
                <a:solidFill>
                  <a:schemeClr val="tx1"/>
                </a:solidFill>
                <a:miter lim="800000"/>
                <a:headEnd/>
                <a:tailEnd/>
              </a:ln>
              <a:effectLst/>
            </p:spPr>
            <p:txBody>
              <a:bodyPr wrap="none" anchor="ctr"/>
              <a:lstStyle/>
              <a:p>
                <a:endParaRPr lang="zh-TW" altLang="en-US"/>
              </a:p>
            </p:txBody>
          </p:sp>
        </p:grpSp>
      </p:grpSp>
      <p:sp>
        <p:nvSpPr>
          <p:cNvPr id="17737" name="Text Box 329"/>
          <p:cNvSpPr txBox="1">
            <a:spLocks noChangeArrowheads="1"/>
          </p:cNvSpPr>
          <p:nvPr/>
        </p:nvSpPr>
        <p:spPr bwMode="auto">
          <a:xfrm>
            <a:off x="3241675" y="1636713"/>
            <a:ext cx="2949575" cy="396875"/>
          </a:xfrm>
          <a:prstGeom prst="rect">
            <a:avLst/>
          </a:prstGeom>
          <a:noFill/>
          <a:ln w="9525">
            <a:noFill/>
            <a:miter lim="800000"/>
            <a:headEnd/>
            <a:tailEnd/>
          </a:ln>
          <a:effectLst/>
        </p:spPr>
        <p:txBody>
          <a:bodyPr wrap="none">
            <a:spAutoFit/>
          </a:bodyPr>
          <a:lstStyle/>
          <a:p>
            <a:r>
              <a:rPr lang="en-US" altLang="zh-TW" sz="2000" b="1" i="1">
                <a:solidFill>
                  <a:srgbClr val="FF0000"/>
                </a:solidFill>
                <a:latin typeface="Comic Sans MS" pitchFamily="66" charset="0"/>
                <a:ea typeface="新細明體" charset="-120"/>
              </a:rPr>
              <a:t>statistical multiplexing</a:t>
            </a:r>
            <a:endParaRPr lang="en-US" altLang="zh-TW">
              <a:solidFill>
                <a:schemeClr val="accent1"/>
              </a:solidFill>
              <a:ea typeface="新細明體" charset="-120"/>
            </a:endParaRPr>
          </a:p>
        </p:txBody>
      </p:sp>
      <p:sp>
        <p:nvSpPr>
          <p:cNvPr id="17738" name="Text Box 330"/>
          <p:cNvSpPr txBox="1">
            <a:spLocks noChangeArrowheads="1"/>
          </p:cNvSpPr>
          <p:nvPr/>
        </p:nvSpPr>
        <p:spPr bwMode="auto">
          <a:xfrm>
            <a:off x="1957388" y="2984500"/>
            <a:ext cx="2112962" cy="915988"/>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queue of packets</a:t>
            </a:r>
          </a:p>
          <a:p>
            <a:pPr algn="ctr"/>
            <a:r>
              <a:rPr lang="en-US" altLang="zh-TW" sz="1800">
                <a:latin typeface="Comic Sans MS" pitchFamily="66" charset="0"/>
                <a:ea typeface="新細明體" charset="-120"/>
              </a:rPr>
              <a:t>waiting for output</a:t>
            </a:r>
          </a:p>
          <a:p>
            <a:pPr algn="ctr"/>
            <a:r>
              <a:rPr lang="en-US" altLang="zh-TW" sz="1800">
                <a:latin typeface="Comic Sans MS" pitchFamily="66" charset="0"/>
                <a:ea typeface="新細明體" charset="-120"/>
              </a:rPr>
              <a:t>link</a:t>
            </a:r>
            <a:endParaRPr lang="en-US" altLang="zh-TW" sz="1800">
              <a:solidFill>
                <a:schemeClr val="accent1"/>
              </a:solidFill>
              <a:ea typeface="新細明體" charset="-120"/>
            </a:endParaRPr>
          </a:p>
        </p:txBody>
      </p:sp>
      <p:sp>
        <p:nvSpPr>
          <p:cNvPr id="17740" name="Line 332"/>
          <p:cNvSpPr>
            <a:spLocks noChangeShapeType="1"/>
          </p:cNvSpPr>
          <p:nvPr/>
        </p:nvSpPr>
        <p:spPr bwMode="auto">
          <a:xfrm flipV="1">
            <a:off x="2890838" y="2514600"/>
            <a:ext cx="166687" cy="523875"/>
          </a:xfrm>
          <a:prstGeom prst="line">
            <a:avLst/>
          </a:prstGeom>
          <a:noFill/>
          <a:ln w="9525">
            <a:solidFill>
              <a:schemeClr val="tx1"/>
            </a:solidFill>
            <a:round/>
            <a:headEnd/>
            <a:tailEnd type="triangle" w="med" len="me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8" name="投影片編號版面配置區 6"/>
          <p:cNvSpPr>
            <a:spLocks noGrp="1"/>
          </p:cNvSpPr>
          <p:nvPr>
            <p:ph type="sldNum" sz="quarter" idx="12"/>
          </p:nvPr>
        </p:nvSpPr>
        <p:spPr/>
        <p:txBody>
          <a:bodyPr/>
          <a:lstStyle/>
          <a:p>
            <a:r>
              <a:rPr lang="en-US" altLang="zh-TW"/>
              <a:t>1-</a:t>
            </a:r>
            <a:fld id="{05D71677-426E-455A-9DC6-22B18012D200}" type="slidenum">
              <a:rPr lang="en-US" altLang="zh-TW"/>
              <a:pPr/>
              <a:t>21</a:t>
            </a:fld>
            <a:endParaRPr lang="en-US" altLang="zh-TW"/>
          </a:p>
        </p:txBody>
      </p:sp>
      <p:sp>
        <p:nvSpPr>
          <p:cNvPr id="18434" name="Rectangle 2"/>
          <p:cNvSpPr>
            <a:spLocks noGrp="1" noChangeArrowheads="1"/>
          </p:cNvSpPr>
          <p:nvPr>
            <p:ph type="title"/>
          </p:nvPr>
        </p:nvSpPr>
        <p:spPr>
          <a:xfrm>
            <a:off x="533400" y="228600"/>
            <a:ext cx="8001000" cy="1143000"/>
          </a:xfrm>
        </p:spPr>
        <p:txBody>
          <a:bodyPr/>
          <a:lstStyle/>
          <a:p>
            <a:r>
              <a:rPr lang="en-US" altLang="zh-TW" sz="3200">
                <a:ea typeface="新細明體" charset="-120"/>
              </a:rPr>
              <a:t>Packet switching versus circuit switching</a:t>
            </a:r>
            <a:endParaRPr lang="en-US" altLang="zh-TW">
              <a:ea typeface="新細明體" charset="-120"/>
            </a:endParaRPr>
          </a:p>
        </p:txBody>
      </p:sp>
      <p:sp>
        <p:nvSpPr>
          <p:cNvPr id="18435" name="Rectangle 3"/>
          <p:cNvSpPr>
            <a:spLocks noGrp="1" noChangeArrowheads="1"/>
          </p:cNvSpPr>
          <p:nvPr>
            <p:ph type="body" sz="half" idx="1"/>
          </p:nvPr>
        </p:nvSpPr>
        <p:spPr>
          <a:xfrm>
            <a:off x="533400" y="1981200"/>
            <a:ext cx="3810000" cy="4648200"/>
          </a:xfrm>
        </p:spPr>
        <p:txBody>
          <a:bodyPr/>
          <a:lstStyle/>
          <a:p>
            <a:r>
              <a:rPr lang="en-US" altLang="zh-TW" sz="2400">
                <a:ea typeface="新細明體" charset="-120"/>
              </a:rPr>
              <a:t>1 Mbit link</a:t>
            </a:r>
          </a:p>
          <a:p>
            <a:r>
              <a:rPr lang="en-US" altLang="zh-TW" sz="2400">
                <a:ea typeface="新細明體" charset="-120"/>
              </a:rPr>
              <a:t>each user: </a:t>
            </a:r>
          </a:p>
          <a:p>
            <a:pPr lvl="1"/>
            <a:r>
              <a:rPr lang="en-US" altLang="zh-TW" sz="2000">
                <a:ea typeface="新細明體" charset="-120"/>
              </a:rPr>
              <a:t>100 kbps when “active”</a:t>
            </a:r>
          </a:p>
          <a:p>
            <a:pPr lvl="1"/>
            <a:r>
              <a:rPr lang="en-US" altLang="zh-TW" sz="2000">
                <a:ea typeface="新細明體" charset="-120"/>
              </a:rPr>
              <a:t>active 10% of time</a:t>
            </a:r>
          </a:p>
          <a:p>
            <a:pPr lvl="1"/>
            <a:endParaRPr lang="en-US" altLang="zh-TW" sz="2000">
              <a:ea typeface="新細明體" charset="-120"/>
            </a:endParaRPr>
          </a:p>
          <a:p>
            <a:r>
              <a:rPr lang="en-US" altLang="zh-TW" sz="2400">
                <a:ea typeface="新細明體" charset="-120"/>
              </a:rPr>
              <a:t>circuit-switching: </a:t>
            </a:r>
          </a:p>
          <a:p>
            <a:pPr lvl="1"/>
            <a:r>
              <a:rPr lang="en-US" altLang="zh-TW" sz="2000">
                <a:ea typeface="新細明體" charset="-120"/>
              </a:rPr>
              <a:t>10 users</a:t>
            </a:r>
          </a:p>
          <a:p>
            <a:r>
              <a:rPr lang="en-US" altLang="zh-TW" sz="2400">
                <a:ea typeface="新細明體" charset="-120"/>
              </a:rPr>
              <a:t>packet switching: </a:t>
            </a:r>
          </a:p>
          <a:p>
            <a:pPr lvl="1"/>
            <a:r>
              <a:rPr lang="en-US" altLang="zh-TW" sz="2000">
                <a:ea typeface="新細明體" charset="-120"/>
              </a:rPr>
              <a:t>with 35 users, probability &gt; 10 active less than .0004</a:t>
            </a:r>
          </a:p>
          <a:p>
            <a:endParaRPr lang="zh-TW" altLang="en-US" sz="2400">
              <a:ea typeface="新細明體" charset="-120"/>
            </a:endParaRPr>
          </a:p>
        </p:txBody>
      </p:sp>
      <p:sp>
        <p:nvSpPr>
          <p:cNvPr id="18436" name="Rectangle 4"/>
          <p:cNvSpPr>
            <a:spLocks noGrp="1" noChangeArrowheads="1"/>
          </p:cNvSpPr>
          <p:nvPr>
            <p:ph type="body" sz="half" idx="2"/>
          </p:nvPr>
        </p:nvSpPr>
        <p:spPr>
          <a:xfrm>
            <a:off x="590550" y="1390650"/>
            <a:ext cx="7620000" cy="609600"/>
          </a:xfrm>
        </p:spPr>
        <p:txBody>
          <a:bodyPr/>
          <a:lstStyle/>
          <a:p>
            <a:pPr>
              <a:buFont typeface="Wingdings" pitchFamily="2" charset="2"/>
              <a:buNone/>
            </a:pPr>
            <a:r>
              <a:rPr lang="en-US" altLang="zh-TW" sz="2400">
                <a:ea typeface="新細明體" charset="-120"/>
              </a:rPr>
              <a:t>Packet switching allows more users to use network!</a:t>
            </a:r>
          </a:p>
        </p:txBody>
      </p:sp>
      <p:sp>
        <p:nvSpPr>
          <p:cNvPr id="18444" name="Rectangle 12"/>
          <p:cNvSpPr>
            <a:spLocks noChangeArrowheads="1"/>
          </p:cNvSpPr>
          <p:nvPr/>
        </p:nvSpPr>
        <p:spPr bwMode="auto">
          <a:xfrm>
            <a:off x="4629150" y="3028950"/>
            <a:ext cx="304800" cy="304800"/>
          </a:xfrm>
          <a:prstGeom prst="rect">
            <a:avLst/>
          </a:prstGeom>
          <a:solidFill>
            <a:schemeClr val="accent2"/>
          </a:solidFill>
          <a:ln w="9525">
            <a:solidFill>
              <a:schemeClr val="tx1"/>
            </a:solidFill>
            <a:miter lim="800000"/>
            <a:headEnd/>
            <a:tailEnd/>
          </a:ln>
          <a:effectLst>
            <a:outerShdw dist="107763" dir="18900000" algn="ctr" rotWithShape="0">
              <a:schemeClr val="bg2"/>
            </a:outerShdw>
          </a:effectLst>
        </p:spPr>
        <p:txBody>
          <a:bodyPr wrap="none" anchor="ctr"/>
          <a:lstStyle/>
          <a:p>
            <a:endParaRPr lang="zh-TW" altLang="en-US"/>
          </a:p>
        </p:txBody>
      </p:sp>
      <p:sp>
        <p:nvSpPr>
          <p:cNvPr id="18445" name="Rectangle 13"/>
          <p:cNvSpPr>
            <a:spLocks noChangeArrowheads="1"/>
          </p:cNvSpPr>
          <p:nvPr/>
        </p:nvSpPr>
        <p:spPr bwMode="auto">
          <a:xfrm>
            <a:off x="4629150" y="4629150"/>
            <a:ext cx="304800" cy="304800"/>
          </a:xfrm>
          <a:prstGeom prst="rect">
            <a:avLst/>
          </a:prstGeom>
          <a:solidFill>
            <a:schemeClr val="accent2"/>
          </a:solidFill>
          <a:ln w="9525">
            <a:solidFill>
              <a:schemeClr val="tx1"/>
            </a:solidFill>
            <a:miter lim="800000"/>
            <a:headEnd/>
            <a:tailEnd/>
          </a:ln>
          <a:effectLst>
            <a:outerShdw dist="107763" dir="18900000" algn="ctr" rotWithShape="0">
              <a:schemeClr val="bg2"/>
            </a:outerShdw>
          </a:effectLst>
        </p:spPr>
        <p:txBody>
          <a:bodyPr wrap="none" anchor="ctr"/>
          <a:lstStyle/>
          <a:p>
            <a:endParaRPr lang="zh-TW" altLang="en-US"/>
          </a:p>
        </p:txBody>
      </p:sp>
      <p:sp>
        <p:nvSpPr>
          <p:cNvPr id="18447" name="Line 15"/>
          <p:cNvSpPr>
            <a:spLocks noChangeShapeType="1"/>
          </p:cNvSpPr>
          <p:nvPr/>
        </p:nvSpPr>
        <p:spPr bwMode="auto">
          <a:xfrm>
            <a:off x="4933950" y="3333750"/>
            <a:ext cx="838200" cy="457200"/>
          </a:xfrm>
          <a:prstGeom prst="line">
            <a:avLst/>
          </a:prstGeom>
          <a:noFill/>
          <a:ln w="28575">
            <a:solidFill>
              <a:schemeClr val="accent2"/>
            </a:solidFill>
            <a:round/>
            <a:headEnd/>
            <a:tailEnd/>
          </a:ln>
          <a:effectLst/>
        </p:spPr>
        <p:txBody>
          <a:bodyPr wrap="none" anchor="ctr"/>
          <a:lstStyle/>
          <a:p>
            <a:endParaRPr lang="zh-TW" altLang="en-US"/>
          </a:p>
        </p:txBody>
      </p:sp>
      <p:sp>
        <p:nvSpPr>
          <p:cNvPr id="18448" name="Line 16"/>
          <p:cNvSpPr>
            <a:spLocks noChangeShapeType="1"/>
          </p:cNvSpPr>
          <p:nvPr/>
        </p:nvSpPr>
        <p:spPr bwMode="auto">
          <a:xfrm>
            <a:off x="5772150" y="3790950"/>
            <a:ext cx="2038350" cy="0"/>
          </a:xfrm>
          <a:prstGeom prst="line">
            <a:avLst/>
          </a:prstGeom>
          <a:noFill/>
          <a:ln w="28575">
            <a:solidFill>
              <a:schemeClr val="accent2"/>
            </a:solidFill>
            <a:round/>
            <a:headEnd/>
            <a:tailEnd type="triangle" w="med" len="med"/>
          </a:ln>
          <a:effectLst/>
        </p:spPr>
        <p:txBody>
          <a:bodyPr wrap="none" anchor="ctr"/>
          <a:lstStyle/>
          <a:p>
            <a:endParaRPr lang="zh-TW" altLang="en-US"/>
          </a:p>
        </p:txBody>
      </p:sp>
      <p:sp>
        <p:nvSpPr>
          <p:cNvPr id="18449" name="Line 17"/>
          <p:cNvSpPr>
            <a:spLocks noChangeShapeType="1"/>
          </p:cNvSpPr>
          <p:nvPr/>
        </p:nvSpPr>
        <p:spPr bwMode="auto">
          <a:xfrm>
            <a:off x="5772150" y="3943350"/>
            <a:ext cx="2038350" cy="0"/>
          </a:xfrm>
          <a:prstGeom prst="line">
            <a:avLst/>
          </a:prstGeom>
          <a:noFill/>
          <a:ln w="28575">
            <a:solidFill>
              <a:schemeClr val="accent2"/>
            </a:solidFill>
            <a:round/>
            <a:headEnd/>
            <a:tailEnd type="triangle" w="med" len="med"/>
          </a:ln>
          <a:effectLst/>
        </p:spPr>
        <p:txBody>
          <a:bodyPr wrap="none" anchor="ctr"/>
          <a:lstStyle/>
          <a:p>
            <a:endParaRPr lang="zh-TW" altLang="en-US"/>
          </a:p>
        </p:txBody>
      </p:sp>
      <p:sp>
        <p:nvSpPr>
          <p:cNvPr id="18450" name="Line 18"/>
          <p:cNvSpPr>
            <a:spLocks noChangeShapeType="1"/>
          </p:cNvSpPr>
          <p:nvPr/>
        </p:nvSpPr>
        <p:spPr bwMode="auto">
          <a:xfrm flipV="1">
            <a:off x="5010150" y="3943350"/>
            <a:ext cx="762000" cy="609600"/>
          </a:xfrm>
          <a:prstGeom prst="line">
            <a:avLst/>
          </a:prstGeom>
          <a:noFill/>
          <a:ln w="28575">
            <a:solidFill>
              <a:schemeClr val="accent2"/>
            </a:solidFill>
            <a:round/>
            <a:headEnd/>
            <a:tailEnd/>
          </a:ln>
          <a:effectLst/>
        </p:spPr>
        <p:txBody>
          <a:bodyPr wrap="none" anchor="ctr"/>
          <a:lstStyle/>
          <a:p>
            <a:endParaRPr lang="zh-TW" altLang="en-US"/>
          </a:p>
        </p:txBody>
      </p:sp>
      <p:sp>
        <p:nvSpPr>
          <p:cNvPr id="18451" name="Text Box 19"/>
          <p:cNvSpPr txBox="1">
            <a:spLocks noChangeArrowheads="1"/>
          </p:cNvSpPr>
          <p:nvPr/>
        </p:nvSpPr>
        <p:spPr bwMode="auto">
          <a:xfrm>
            <a:off x="3897313" y="3627438"/>
            <a:ext cx="1284287" cy="457200"/>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N users</a:t>
            </a:r>
            <a:endParaRPr lang="en-US" altLang="zh-TW">
              <a:ea typeface="新細明體" charset="-120"/>
            </a:endParaRPr>
          </a:p>
        </p:txBody>
      </p:sp>
      <p:sp>
        <p:nvSpPr>
          <p:cNvPr id="18452" name="Text Box 20"/>
          <p:cNvSpPr txBox="1">
            <a:spLocks noChangeArrowheads="1"/>
          </p:cNvSpPr>
          <p:nvPr/>
        </p:nvSpPr>
        <p:spPr bwMode="auto">
          <a:xfrm>
            <a:off x="7096125" y="4075113"/>
            <a:ext cx="1758950" cy="457200"/>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1 Mbps link</a:t>
            </a:r>
            <a:endParaRPr lang="en-US" altLang="zh-TW">
              <a:ea typeface="新細明體" charset="-120"/>
            </a:endParaRPr>
          </a:p>
        </p:txBody>
      </p:sp>
      <p:grpSp>
        <p:nvGrpSpPr>
          <p:cNvPr id="18478" name="Group 46"/>
          <p:cNvGrpSpPr>
            <a:grpSpLocks/>
          </p:cNvGrpSpPr>
          <p:nvPr/>
        </p:nvGrpSpPr>
        <p:grpSpPr bwMode="auto">
          <a:xfrm>
            <a:off x="5864225" y="3503613"/>
            <a:ext cx="1208088" cy="666750"/>
            <a:chOff x="4072" y="1331"/>
            <a:chExt cx="761" cy="420"/>
          </a:xfrm>
        </p:grpSpPr>
        <p:sp>
          <p:nvSpPr>
            <p:cNvPr id="18453" name="Oval 21"/>
            <p:cNvSpPr>
              <a:spLocks noChangeArrowheads="1"/>
            </p:cNvSpPr>
            <p:nvPr/>
          </p:nvSpPr>
          <p:spPr bwMode="auto">
            <a:xfrm>
              <a:off x="4072" y="1518"/>
              <a:ext cx="755" cy="233"/>
            </a:xfrm>
            <a:prstGeom prst="ellipse">
              <a:avLst/>
            </a:prstGeom>
            <a:solidFill>
              <a:schemeClr val="hlink"/>
            </a:solidFill>
            <a:ln w="12700">
              <a:noFill/>
              <a:round/>
              <a:headEnd/>
              <a:tailEnd/>
            </a:ln>
            <a:effectLst/>
          </p:spPr>
          <p:txBody>
            <a:bodyPr wrap="none" anchor="ctr"/>
            <a:lstStyle/>
            <a:p>
              <a:endParaRPr lang="zh-TW" altLang="en-US"/>
            </a:p>
          </p:txBody>
        </p:sp>
        <p:sp>
          <p:nvSpPr>
            <p:cNvPr id="18454" name="Rectangle 22"/>
            <p:cNvSpPr>
              <a:spLocks noChangeArrowheads="1"/>
            </p:cNvSpPr>
            <p:nvPr/>
          </p:nvSpPr>
          <p:spPr bwMode="auto">
            <a:xfrm>
              <a:off x="4072" y="1475"/>
              <a:ext cx="755" cy="166"/>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18455" name="Oval 23"/>
            <p:cNvSpPr>
              <a:spLocks noChangeArrowheads="1"/>
            </p:cNvSpPr>
            <p:nvPr/>
          </p:nvSpPr>
          <p:spPr bwMode="auto">
            <a:xfrm>
              <a:off x="4078" y="1331"/>
              <a:ext cx="755" cy="271"/>
            </a:xfrm>
            <a:prstGeom prst="ellipse">
              <a:avLst/>
            </a:prstGeom>
            <a:solidFill>
              <a:schemeClr val="hlink"/>
            </a:solidFill>
            <a:ln w="6350">
              <a:solidFill>
                <a:schemeClr val="accent2"/>
              </a:solidFill>
              <a:round/>
              <a:headEnd/>
              <a:tailEnd/>
            </a:ln>
            <a:effectLst/>
          </p:spPr>
          <p:txBody>
            <a:bodyPr wrap="none" anchor="ctr"/>
            <a:lstStyle/>
            <a:p>
              <a:endParaRPr lang="zh-TW" altLang="en-US"/>
            </a:p>
          </p:txBody>
        </p:sp>
        <p:grpSp>
          <p:nvGrpSpPr>
            <p:cNvPr id="18456" name="Group 24"/>
            <p:cNvGrpSpPr>
              <a:grpSpLocks/>
            </p:cNvGrpSpPr>
            <p:nvPr/>
          </p:nvGrpSpPr>
          <p:grpSpPr bwMode="auto">
            <a:xfrm>
              <a:off x="4302" y="1410"/>
              <a:ext cx="314" cy="75"/>
              <a:chOff x="2208" y="2184"/>
              <a:chExt cx="176" cy="69"/>
            </a:xfrm>
          </p:grpSpPr>
          <p:grpSp>
            <p:nvGrpSpPr>
              <p:cNvPr id="18457" name="Group 25"/>
              <p:cNvGrpSpPr>
                <a:grpSpLocks/>
              </p:cNvGrpSpPr>
              <p:nvPr/>
            </p:nvGrpSpPr>
            <p:grpSpPr bwMode="auto">
              <a:xfrm>
                <a:off x="2208" y="2185"/>
                <a:ext cx="176" cy="68"/>
                <a:chOff x="2848" y="848"/>
                <a:chExt cx="140" cy="98"/>
              </a:xfrm>
            </p:grpSpPr>
            <p:sp>
              <p:nvSpPr>
                <p:cNvPr id="18458" name="Line 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8459" name="Line 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8460" name="Line 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18461" name="Group 29"/>
              <p:cNvGrpSpPr>
                <a:grpSpLocks/>
              </p:cNvGrpSpPr>
              <p:nvPr/>
            </p:nvGrpSpPr>
            <p:grpSpPr bwMode="auto">
              <a:xfrm flipV="1">
                <a:off x="2208" y="2184"/>
                <a:ext cx="176" cy="68"/>
                <a:chOff x="2848" y="848"/>
                <a:chExt cx="140" cy="98"/>
              </a:xfrm>
            </p:grpSpPr>
            <p:sp>
              <p:nvSpPr>
                <p:cNvPr id="18462" name="Line 3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18463" name="Line 3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18464" name="Line 3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sp>
        <p:nvSpPr>
          <p:cNvPr id="18479" name="Line 47"/>
          <p:cNvSpPr>
            <a:spLocks noChangeShapeType="1"/>
          </p:cNvSpPr>
          <p:nvPr/>
        </p:nvSpPr>
        <p:spPr bwMode="auto">
          <a:xfrm>
            <a:off x="7077075" y="3857625"/>
            <a:ext cx="1714500" cy="0"/>
          </a:xfrm>
          <a:prstGeom prst="line">
            <a:avLst/>
          </a:prstGeom>
          <a:noFill/>
          <a:ln w="28575">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F1DC35B5-8337-4F68-AFB5-3B834BEC7AFF}" type="slidenum">
              <a:rPr lang="en-US" altLang="zh-TW"/>
              <a:pPr/>
              <a:t>22</a:t>
            </a:fld>
            <a:endParaRPr lang="en-US" altLang="zh-TW"/>
          </a:p>
        </p:txBody>
      </p:sp>
      <p:sp>
        <p:nvSpPr>
          <p:cNvPr id="19458" name="Rectangle 2"/>
          <p:cNvSpPr>
            <a:spLocks noGrp="1" noChangeArrowheads="1"/>
          </p:cNvSpPr>
          <p:nvPr>
            <p:ph type="title"/>
          </p:nvPr>
        </p:nvSpPr>
        <p:spPr>
          <a:xfrm>
            <a:off x="533400" y="228600"/>
            <a:ext cx="8001000" cy="1143000"/>
          </a:xfrm>
        </p:spPr>
        <p:txBody>
          <a:bodyPr/>
          <a:lstStyle/>
          <a:p>
            <a:r>
              <a:rPr lang="en-US" altLang="zh-TW" sz="3200">
                <a:ea typeface="新細明體" charset="-120"/>
              </a:rPr>
              <a:t>Packet switching versus circuit switching</a:t>
            </a:r>
            <a:endParaRPr lang="en-US" altLang="zh-TW">
              <a:ea typeface="新細明體" charset="-120"/>
            </a:endParaRPr>
          </a:p>
        </p:txBody>
      </p:sp>
      <p:sp>
        <p:nvSpPr>
          <p:cNvPr id="19459" name="Rectangle 3"/>
          <p:cNvSpPr>
            <a:spLocks noGrp="1" noChangeArrowheads="1"/>
          </p:cNvSpPr>
          <p:nvPr>
            <p:ph type="body" sz="half" idx="1"/>
          </p:nvPr>
        </p:nvSpPr>
        <p:spPr>
          <a:xfrm>
            <a:off x="533400" y="1981200"/>
            <a:ext cx="8001000" cy="4648200"/>
          </a:xfrm>
        </p:spPr>
        <p:txBody>
          <a:bodyPr/>
          <a:lstStyle/>
          <a:p>
            <a:r>
              <a:rPr lang="en-US" altLang="zh-TW" sz="2400">
                <a:ea typeface="新細明體" charset="-120"/>
              </a:rPr>
              <a:t>Great for bursty data</a:t>
            </a:r>
          </a:p>
          <a:p>
            <a:pPr lvl="1"/>
            <a:r>
              <a:rPr lang="en-US" altLang="zh-TW">
                <a:ea typeface="新細明體" charset="-120"/>
              </a:rPr>
              <a:t>resource sharing</a:t>
            </a:r>
          </a:p>
          <a:p>
            <a:pPr lvl="1"/>
            <a:r>
              <a:rPr lang="en-US" altLang="zh-TW">
                <a:ea typeface="新細明體" charset="-120"/>
              </a:rPr>
              <a:t>simpler, no call setup</a:t>
            </a:r>
            <a:endParaRPr lang="en-US" altLang="zh-TW" sz="2000">
              <a:ea typeface="新細明體" charset="-120"/>
            </a:endParaRPr>
          </a:p>
          <a:p>
            <a:r>
              <a:rPr lang="en-US" altLang="zh-TW" sz="2400">
                <a:solidFill>
                  <a:srgbClr val="FF0000"/>
                </a:solidFill>
                <a:ea typeface="新細明體" charset="-120"/>
              </a:rPr>
              <a:t>Excessive congestion:</a:t>
            </a:r>
            <a:r>
              <a:rPr lang="en-US" altLang="zh-TW" sz="2400">
                <a:ea typeface="新細明體" charset="-120"/>
              </a:rPr>
              <a:t> packet delay and loss</a:t>
            </a:r>
          </a:p>
          <a:p>
            <a:pPr lvl="1"/>
            <a:r>
              <a:rPr lang="en-US" altLang="zh-TW">
                <a:ea typeface="新細明體" charset="-120"/>
              </a:rPr>
              <a:t>protocols needed for reliable data transfer, congestion control</a:t>
            </a:r>
            <a:endParaRPr lang="en-US" altLang="zh-TW" sz="2000">
              <a:ea typeface="新細明體" charset="-120"/>
            </a:endParaRPr>
          </a:p>
          <a:p>
            <a:r>
              <a:rPr lang="en-US" altLang="zh-TW" sz="2400">
                <a:solidFill>
                  <a:srgbClr val="FF0000"/>
                </a:solidFill>
                <a:ea typeface="新細明體" charset="-120"/>
              </a:rPr>
              <a:t>Q: How to provide circuit-like behavior?</a:t>
            </a:r>
            <a:endParaRPr lang="en-US" altLang="zh-TW" sz="2400">
              <a:ea typeface="新細明體" charset="-120"/>
            </a:endParaRPr>
          </a:p>
          <a:p>
            <a:pPr lvl="1"/>
            <a:r>
              <a:rPr lang="en-US" altLang="zh-TW">
                <a:ea typeface="新細明體" charset="-120"/>
              </a:rPr>
              <a:t>bandwidth guarantees needed for audio/video apps</a:t>
            </a:r>
          </a:p>
          <a:p>
            <a:pPr lvl="1"/>
            <a:r>
              <a:rPr lang="en-US" altLang="zh-TW">
                <a:ea typeface="新細明體" charset="-120"/>
              </a:rPr>
              <a:t>still an unsolved problem (chapter 6)</a:t>
            </a:r>
            <a:endParaRPr lang="en-US" altLang="zh-TW" sz="2000">
              <a:ea typeface="新細明體" charset="-120"/>
            </a:endParaRPr>
          </a:p>
        </p:txBody>
      </p:sp>
      <p:sp>
        <p:nvSpPr>
          <p:cNvPr id="19460" name="Rectangle 4"/>
          <p:cNvSpPr>
            <a:spLocks noGrp="1" noChangeArrowheads="1"/>
          </p:cNvSpPr>
          <p:nvPr>
            <p:ph type="body" sz="half" idx="2"/>
          </p:nvPr>
        </p:nvSpPr>
        <p:spPr>
          <a:xfrm>
            <a:off x="533400" y="1371600"/>
            <a:ext cx="7620000" cy="609600"/>
          </a:xfrm>
        </p:spPr>
        <p:txBody>
          <a:bodyPr/>
          <a:lstStyle/>
          <a:p>
            <a:pPr>
              <a:buFont typeface="Wingdings" pitchFamily="2" charset="2"/>
              <a:buNone/>
            </a:pPr>
            <a:r>
              <a:rPr lang="en-US" altLang="zh-TW" sz="2400">
                <a:solidFill>
                  <a:srgbClr val="FF0000"/>
                </a:solidFill>
                <a:ea typeface="新細明體" charset="-120"/>
              </a:rPr>
              <a:t>Is packet switching a “slam dunk winner?”</a:t>
            </a:r>
            <a:endParaRPr lang="en-US" altLang="zh-TW" sz="2400">
              <a:ea typeface="新細明體"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41" name="投影片編號版面配置區 6"/>
          <p:cNvSpPr>
            <a:spLocks noGrp="1"/>
          </p:cNvSpPr>
          <p:nvPr>
            <p:ph type="sldNum" sz="quarter" idx="12"/>
          </p:nvPr>
        </p:nvSpPr>
        <p:spPr/>
        <p:txBody>
          <a:bodyPr/>
          <a:lstStyle/>
          <a:p>
            <a:r>
              <a:rPr lang="en-US" altLang="zh-TW"/>
              <a:t>1-</a:t>
            </a:r>
            <a:fld id="{5AEDDF08-7510-41C4-B472-13C4A866E456}" type="slidenum">
              <a:rPr lang="en-US" altLang="zh-TW"/>
              <a:pPr/>
              <a:t>23</a:t>
            </a:fld>
            <a:endParaRPr lang="en-US" altLang="zh-TW"/>
          </a:p>
        </p:txBody>
      </p:sp>
      <p:sp>
        <p:nvSpPr>
          <p:cNvPr id="89090" name="Rectangle 1026"/>
          <p:cNvSpPr>
            <a:spLocks noGrp="1" noChangeArrowheads="1"/>
          </p:cNvSpPr>
          <p:nvPr>
            <p:ph type="title"/>
          </p:nvPr>
        </p:nvSpPr>
        <p:spPr>
          <a:xfrm>
            <a:off x="533400" y="228600"/>
            <a:ext cx="8193088" cy="1143000"/>
          </a:xfrm>
        </p:spPr>
        <p:txBody>
          <a:bodyPr/>
          <a:lstStyle/>
          <a:p>
            <a:r>
              <a:rPr lang="en-US" altLang="zh-TW" sz="3600">
                <a:ea typeface="新細明體" charset="-120"/>
              </a:rPr>
              <a:t>Packet-switching: store-and-forward</a:t>
            </a:r>
          </a:p>
        </p:txBody>
      </p:sp>
      <p:sp>
        <p:nvSpPr>
          <p:cNvPr id="89091" name="Rectangle 1027"/>
          <p:cNvSpPr>
            <a:spLocks noGrp="1" noChangeArrowheads="1"/>
          </p:cNvSpPr>
          <p:nvPr>
            <p:ph type="body" sz="half" idx="1"/>
          </p:nvPr>
        </p:nvSpPr>
        <p:spPr>
          <a:xfrm>
            <a:off x="441325" y="2317750"/>
            <a:ext cx="3902075" cy="3930650"/>
          </a:xfrm>
        </p:spPr>
        <p:txBody>
          <a:bodyPr/>
          <a:lstStyle/>
          <a:p>
            <a:r>
              <a:rPr lang="en-US" altLang="zh-TW" sz="2400">
                <a:ea typeface="新細明體" charset="-120"/>
              </a:rPr>
              <a:t>Takes L/R seconds to transmit (push out) packet of L bits onto a link of R bps</a:t>
            </a:r>
          </a:p>
          <a:p>
            <a:r>
              <a:rPr lang="en-US" altLang="zh-TW" sz="2400">
                <a:ea typeface="新細明體" charset="-120"/>
              </a:rPr>
              <a:t>Entire packet must  arrive at router before it can be transmitted on next link: </a:t>
            </a:r>
            <a:r>
              <a:rPr lang="en-US" altLang="zh-TW" sz="2400" i="1">
                <a:solidFill>
                  <a:srgbClr val="FF0000"/>
                </a:solidFill>
                <a:ea typeface="新細明體" charset="-120"/>
              </a:rPr>
              <a:t>store and forward</a:t>
            </a:r>
          </a:p>
          <a:p>
            <a:r>
              <a:rPr lang="en-US" altLang="zh-TW" sz="2400">
                <a:ea typeface="新細明體" charset="-120"/>
              </a:rPr>
              <a:t>delay = 3L/R</a:t>
            </a:r>
            <a:endParaRPr lang="en-US" altLang="zh-TW" sz="2400" i="1">
              <a:solidFill>
                <a:srgbClr val="FF0000"/>
              </a:solidFill>
              <a:ea typeface="新細明體" charset="-120"/>
            </a:endParaRPr>
          </a:p>
        </p:txBody>
      </p:sp>
      <p:sp>
        <p:nvSpPr>
          <p:cNvPr id="89092" name="Rectangle 1028"/>
          <p:cNvSpPr>
            <a:spLocks noGrp="1" noChangeArrowheads="1"/>
          </p:cNvSpPr>
          <p:nvPr>
            <p:ph type="body" sz="half" idx="2"/>
          </p:nvPr>
        </p:nvSpPr>
        <p:spPr>
          <a:xfrm>
            <a:off x="4495800" y="2317750"/>
            <a:ext cx="3810000" cy="3930650"/>
          </a:xfrm>
        </p:spPr>
        <p:txBody>
          <a:bodyPr/>
          <a:lstStyle/>
          <a:p>
            <a:pPr>
              <a:buFont typeface="Wingdings" pitchFamily="2" charset="2"/>
              <a:buNone/>
            </a:pPr>
            <a:r>
              <a:rPr lang="en-US" altLang="zh-TW" sz="2400" u="sng">
                <a:solidFill>
                  <a:srgbClr val="FF0000"/>
                </a:solidFill>
                <a:ea typeface="新細明體" charset="-120"/>
              </a:rPr>
              <a:t>Example:</a:t>
            </a:r>
            <a:endParaRPr lang="en-US" altLang="zh-TW" sz="2400">
              <a:ea typeface="新細明體" charset="-120"/>
            </a:endParaRPr>
          </a:p>
          <a:p>
            <a:r>
              <a:rPr lang="en-US" altLang="zh-TW" sz="2400">
                <a:ea typeface="新細明體" charset="-120"/>
              </a:rPr>
              <a:t>L = 7.5 Mbits</a:t>
            </a:r>
          </a:p>
          <a:p>
            <a:r>
              <a:rPr lang="en-US" altLang="zh-TW" sz="2400">
                <a:ea typeface="新細明體" charset="-120"/>
              </a:rPr>
              <a:t>R = 1.5 Mbps</a:t>
            </a:r>
          </a:p>
          <a:p>
            <a:r>
              <a:rPr lang="en-US" altLang="zh-TW" sz="2400">
                <a:ea typeface="新細明體" charset="-120"/>
              </a:rPr>
              <a:t>delay = 15 sec</a:t>
            </a:r>
          </a:p>
        </p:txBody>
      </p:sp>
      <p:sp>
        <p:nvSpPr>
          <p:cNvPr id="89094" name="Line 1030"/>
          <p:cNvSpPr>
            <a:spLocks noChangeShapeType="1"/>
          </p:cNvSpPr>
          <p:nvPr/>
        </p:nvSpPr>
        <p:spPr bwMode="auto">
          <a:xfrm>
            <a:off x="2643188" y="1744663"/>
            <a:ext cx="3095625" cy="7937"/>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89095" name="Object 1031"/>
          <p:cNvGraphicFramePr>
            <a:graphicFrameLocks noChangeAspect="1"/>
          </p:cNvGraphicFramePr>
          <p:nvPr/>
        </p:nvGraphicFramePr>
        <p:xfrm>
          <a:off x="2044700" y="1382713"/>
          <a:ext cx="646113" cy="533400"/>
        </p:xfrm>
        <a:graphic>
          <a:graphicData uri="http://schemas.openxmlformats.org/presentationml/2006/ole">
            <p:oleObj spid="_x0000_s89095" name="Clip" r:id="rId3" imgW="1305000" imgH="1085760" progId="MS_ClipArt_Gallery.2">
              <p:embed/>
            </p:oleObj>
          </a:graphicData>
        </a:graphic>
      </p:graphicFrame>
      <p:graphicFrame>
        <p:nvGraphicFramePr>
          <p:cNvPr id="89096" name="Object 1032"/>
          <p:cNvGraphicFramePr>
            <a:graphicFrameLocks noChangeAspect="1"/>
          </p:cNvGraphicFramePr>
          <p:nvPr/>
        </p:nvGraphicFramePr>
        <p:xfrm>
          <a:off x="5662613" y="1425575"/>
          <a:ext cx="646112" cy="533400"/>
        </p:xfrm>
        <a:graphic>
          <a:graphicData uri="http://schemas.openxmlformats.org/presentationml/2006/ole">
            <p:oleObj spid="_x0000_s89096" name="Clip" r:id="rId4" imgW="1305000" imgH="1085760" progId="MS_ClipArt_Gallery.2">
              <p:embed/>
            </p:oleObj>
          </a:graphicData>
        </a:graphic>
      </p:graphicFrame>
      <p:grpSp>
        <p:nvGrpSpPr>
          <p:cNvPr id="89097" name="Group 1033"/>
          <p:cNvGrpSpPr>
            <a:grpSpLocks/>
          </p:cNvGrpSpPr>
          <p:nvPr/>
        </p:nvGrpSpPr>
        <p:grpSpPr bwMode="auto">
          <a:xfrm>
            <a:off x="3406775" y="1576388"/>
            <a:ext cx="568325" cy="284162"/>
            <a:chOff x="3824" y="1838"/>
            <a:chExt cx="358" cy="179"/>
          </a:xfrm>
        </p:grpSpPr>
        <p:sp>
          <p:nvSpPr>
            <p:cNvPr id="89098" name="Oval 1034"/>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a:effectLst/>
          </p:spPr>
          <p:txBody>
            <a:bodyPr wrap="none" anchor="ctr"/>
            <a:lstStyle/>
            <a:p>
              <a:endParaRPr lang="zh-TW" altLang="en-US"/>
            </a:p>
          </p:txBody>
        </p:sp>
        <p:sp>
          <p:nvSpPr>
            <p:cNvPr id="89099" name="Line 1035"/>
            <p:cNvSpPr>
              <a:spLocks noChangeShapeType="1"/>
            </p:cNvSpPr>
            <p:nvPr/>
          </p:nvSpPr>
          <p:spPr bwMode="auto">
            <a:xfrm>
              <a:off x="3827" y="1910"/>
              <a:ext cx="0" cy="61"/>
            </a:xfrm>
            <a:prstGeom prst="line">
              <a:avLst/>
            </a:prstGeom>
            <a:noFill/>
            <a:ln w="12700">
              <a:solidFill>
                <a:schemeClr val="tx1"/>
              </a:solidFill>
              <a:round/>
              <a:headEnd/>
              <a:tailEnd/>
            </a:ln>
            <a:effectLst/>
          </p:spPr>
          <p:txBody>
            <a:bodyPr wrap="none" anchor="ctr"/>
            <a:lstStyle/>
            <a:p>
              <a:endParaRPr lang="zh-TW" altLang="en-US"/>
            </a:p>
          </p:txBody>
        </p:sp>
        <p:sp>
          <p:nvSpPr>
            <p:cNvPr id="89100" name="Line 1036"/>
            <p:cNvSpPr>
              <a:spLocks noChangeShapeType="1"/>
            </p:cNvSpPr>
            <p:nvPr/>
          </p:nvSpPr>
          <p:spPr bwMode="auto">
            <a:xfrm>
              <a:off x="4182" y="1910"/>
              <a:ext cx="0" cy="61"/>
            </a:xfrm>
            <a:prstGeom prst="line">
              <a:avLst/>
            </a:prstGeom>
            <a:noFill/>
            <a:ln w="12700">
              <a:solidFill>
                <a:schemeClr val="tx1"/>
              </a:solidFill>
              <a:round/>
              <a:headEnd/>
              <a:tailEnd/>
            </a:ln>
            <a:effectLst/>
          </p:spPr>
          <p:txBody>
            <a:bodyPr wrap="none" anchor="ctr"/>
            <a:lstStyle/>
            <a:p>
              <a:endParaRPr lang="zh-TW" altLang="en-US"/>
            </a:p>
          </p:txBody>
        </p:sp>
        <p:sp>
          <p:nvSpPr>
            <p:cNvPr id="89101" name="Rectangle 1037"/>
            <p:cNvSpPr>
              <a:spLocks noChangeArrowheads="1"/>
            </p:cNvSpPr>
            <p:nvPr/>
          </p:nvSpPr>
          <p:spPr bwMode="auto">
            <a:xfrm>
              <a:off x="3827" y="1910"/>
              <a:ext cx="352" cy="60"/>
            </a:xfrm>
            <a:prstGeom prst="rect">
              <a:avLst/>
            </a:prstGeom>
            <a:solidFill>
              <a:srgbClr val="FFFF00"/>
            </a:solidFill>
            <a:ln w="12700">
              <a:noFill/>
              <a:miter lim="800000"/>
              <a:headEnd/>
              <a:tailEnd/>
            </a:ln>
            <a:effectLst/>
          </p:spPr>
          <p:txBody>
            <a:bodyPr wrap="none" anchor="ctr"/>
            <a:lstStyle/>
            <a:p>
              <a:pPr algn="ctr"/>
              <a:endParaRPr lang="zh-TW" altLang="en-US">
                <a:ea typeface="新細明體" charset="-120"/>
              </a:endParaRPr>
            </a:p>
          </p:txBody>
        </p:sp>
        <p:sp>
          <p:nvSpPr>
            <p:cNvPr id="89102" name="Oval 1038"/>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a:effectLst/>
          </p:spPr>
          <p:txBody>
            <a:bodyPr wrap="none" anchor="ctr"/>
            <a:lstStyle/>
            <a:p>
              <a:pPr algn="ctr"/>
              <a:endParaRPr lang="zh-TW" altLang="en-US">
                <a:solidFill>
                  <a:srgbClr val="FFFF00"/>
                </a:solidFill>
                <a:ea typeface="新細明體" charset="-120"/>
              </a:endParaRPr>
            </a:p>
          </p:txBody>
        </p:sp>
        <p:grpSp>
          <p:nvGrpSpPr>
            <p:cNvPr id="89103" name="Group 1039"/>
            <p:cNvGrpSpPr>
              <a:grpSpLocks/>
            </p:cNvGrpSpPr>
            <p:nvPr/>
          </p:nvGrpSpPr>
          <p:grpSpPr bwMode="auto">
            <a:xfrm>
              <a:off x="3910" y="1864"/>
              <a:ext cx="176" cy="67"/>
              <a:chOff x="2848" y="848"/>
              <a:chExt cx="140" cy="98"/>
            </a:xfrm>
          </p:grpSpPr>
          <p:sp>
            <p:nvSpPr>
              <p:cNvPr id="89104" name="Line 104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9105" name="Line 104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9106" name="Line 104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9107" name="Group 1043"/>
            <p:cNvGrpSpPr>
              <a:grpSpLocks/>
            </p:cNvGrpSpPr>
            <p:nvPr/>
          </p:nvGrpSpPr>
          <p:grpSpPr bwMode="auto">
            <a:xfrm flipV="1">
              <a:off x="3910" y="1863"/>
              <a:ext cx="176" cy="67"/>
              <a:chOff x="2848" y="848"/>
              <a:chExt cx="140" cy="98"/>
            </a:xfrm>
          </p:grpSpPr>
          <p:sp>
            <p:nvSpPr>
              <p:cNvPr id="89108" name="Line 104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9109" name="Line 104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9110" name="Line 104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89111" name="Group 1047"/>
          <p:cNvGrpSpPr>
            <a:grpSpLocks/>
          </p:cNvGrpSpPr>
          <p:nvPr/>
        </p:nvGrpSpPr>
        <p:grpSpPr bwMode="auto">
          <a:xfrm>
            <a:off x="4532313" y="1574800"/>
            <a:ext cx="568325" cy="284163"/>
            <a:chOff x="3824" y="1838"/>
            <a:chExt cx="358" cy="179"/>
          </a:xfrm>
        </p:grpSpPr>
        <p:sp>
          <p:nvSpPr>
            <p:cNvPr id="89112" name="Oval 1048"/>
            <p:cNvSpPr>
              <a:spLocks noChangeArrowheads="1"/>
            </p:cNvSpPr>
            <p:nvPr/>
          </p:nvSpPr>
          <p:spPr bwMode="auto">
            <a:xfrm>
              <a:off x="3827" y="1918"/>
              <a:ext cx="355" cy="99"/>
            </a:xfrm>
            <a:prstGeom prst="ellipse">
              <a:avLst/>
            </a:prstGeom>
            <a:solidFill>
              <a:srgbClr val="FFFF00"/>
            </a:solidFill>
            <a:ln w="12700">
              <a:solidFill>
                <a:schemeClr val="tx1"/>
              </a:solidFill>
              <a:round/>
              <a:headEnd/>
              <a:tailEnd/>
            </a:ln>
            <a:effectLst/>
          </p:spPr>
          <p:txBody>
            <a:bodyPr wrap="none" anchor="ctr"/>
            <a:lstStyle/>
            <a:p>
              <a:endParaRPr lang="zh-TW" altLang="en-US"/>
            </a:p>
          </p:txBody>
        </p:sp>
        <p:sp>
          <p:nvSpPr>
            <p:cNvPr id="89113" name="Line 1049"/>
            <p:cNvSpPr>
              <a:spLocks noChangeShapeType="1"/>
            </p:cNvSpPr>
            <p:nvPr/>
          </p:nvSpPr>
          <p:spPr bwMode="auto">
            <a:xfrm>
              <a:off x="3827" y="1910"/>
              <a:ext cx="0" cy="61"/>
            </a:xfrm>
            <a:prstGeom prst="line">
              <a:avLst/>
            </a:prstGeom>
            <a:noFill/>
            <a:ln w="12700">
              <a:solidFill>
                <a:schemeClr val="tx1"/>
              </a:solidFill>
              <a:round/>
              <a:headEnd/>
              <a:tailEnd/>
            </a:ln>
            <a:effectLst/>
          </p:spPr>
          <p:txBody>
            <a:bodyPr wrap="none" anchor="ctr"/>
            <a:lstStyle/>
            <a:p>
              <a:endParaRPr lang="zh-TW" altLang="en-US"/>
            </a:p>
          </p:txBody>
        </p:sp>
        <p:sp>
          <p:nvSpPr>
            <p:cNvPr id="89114" name="Line 1050"/>
            <p:cNvSpPr>
              <a:spLocks noChangeShapeType="1"/>
            </p:cNvSpPr>
            <p:nvPr/>
          </p:nvSpPr>
          <p:spPr bwMode="auto">
            <a:xfrm>
              <a:off x="4182" y="1910"/>
              <a:ext cx="0" cy="61"/>
            </a:xfrm>
            <a:prstGeom prst="line">
              <a:avLst/>
            </a:prstGeom>
            <a:noFill/>
            <a:ln w="12700">
              <a:solidFill>
                <a:schemeClr val="tx1"/>
              </a:solidFill>
              <a:round/>
              <a:headEnd/>
              <a:tailEnd/>
            </a:ln>
            <a:effectLst/>
          </p:spPr>
          <p:txBody>
            <a:bodyPr wrap="none" anchor="ctr"/>
            <a:lstStyle/>
            <a:p>
              <a:endParaRPr lang="zh-TW" altLang="en-US"/>
            </a:p>
          </p:txBody>
        </p:sp>
        <p:sp>
          <p:nvSpPr>
            <p:cNvPr id="89115" name="Rectangle 1051"/>
            <p:cNvSpPr>
              <a:spLocks noChangeArrowheads="1"/>
            </p:cNvSpPr>
            <p:nvPr/>
          </p:nvSpPr>
          <p:spPr bwMode="auto">
            <a:xfrm>
              <a:off x="3827" y="1910"/>
              <a:ext cx="352" cy="60"/>
            </a:xfrm>
            <a:prstGeom prst="rect">
              <a:avLst/>
            </a:prstGeom>
            <a:solidFill>
              <a:srgbClr val="FFFF00"/>
            </a:solidFill>
            <a:ln w="12700">
              <a:noFill/>
              <a:miter lim="800000"/>
              <a:headEnd/>
              <a:tailEnd/>
            </a:ln>
            <a:effectLst/>
          </p:spPr>
          <p:txBody>
            <a:bodyPr wrap="none" anchor="ctr"/>
            <a:lstStyle/>
            <a:p>
              <a:pPr algn="ctr"/>
              <a:endParaRPr lang="zh-TW" altLang="en-US">
                <a:ea typeface="新細明體" charset="-120"/>
              </a:endParaRPr>
            </a:p>
          </p:txBody>
        </p:sp>
        <p:sp>
          <p:nvSpPr>
            <p:cNvPr id="89116" name="Oval 1052"/>
            <p:cNvSpPr>
              <a:spLocks noChangeArrowheads="1"/>
            </p:cNvSpPr>
            <p:nvPr/>
          </p:nvSpPr>
          <p:spPr bwMode="auto">
            <a:xfrm>
              <a:off x="3824" y="1838"/>
              <a:ext cx="355" cy="116"/>
            </a:xfrm>
            <a:prstGeom prst="ellipse">
              <a:avLst/>
            </a:prstGeom>
            <a:solidFill>
              <a:srgbClr val="FFFF00"/>
            </a:solidFill>
            <a:ln w="12700">
              <a:solidFill>
                <a:schemeClr val="tx1"/>
              </a:solidFill>
              <a:round/>
              <a:headEnd/>
              <a:tailEnd/>
            </a:ln>
            <a:effectLst/>
          </p:spPr>
          <p:txBody>
            <a:bodyPr wrap="none" anchor="ctr"/>
            <a:lstStyle/>
            <a:p>
              <a:pPr algn="ctr"/>
              <a:endParaRPr lang="zh-TW" altLang="en-US">
                <a:solidFill>
                  <a:srgbClr val="FFFF00"/>
                </a:solidFill>
                <a:ea typeface="新細明體" charset="-120"/>
              </a:endParaRPr>
            </a:p>
          </p:txBody>
        </p:sp>
        <p:grpSp>
          <p:nvGrpSpPr>
            <p:cNvPr id="89117" name="Group 1053"/>
            <p:cNvGrpSpPr>
              <a:grpSpLocks/>
            </p:cNvGrpSpPr>
            <p:nvPr/>
          </p:nvGrpSpPr>
          <p:grpSpPr bwMode="auto">
            <a:xfrm>
              <a:off x="3910" y="1864"/>
              <a:ext cx="176" cy="67"/>
              <a:chOff x="2848" y="848"/>
              <a:chExt cx="140" cy="98"/>
            </a:xfrm>
          </p:grpSpPr>
          <p:sp>
            <p:nvSpPr>
              <p:cNvPr id="89118" name="Line 10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9119" name="Line 10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9120" name="Line 10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9121" name="Group 1057"/>
            <p:cNvGrpSpPr>
              <a:grpSpLocks/>
            </p:cNvGrpSpPr>
            <p:nvPr/>
          </p:nvGrpSpPr>
          <p:grpSpPr bwMode="auto">
            <a:xfrm flipV="1">
              <a:off x="3910" y="1863"/>
              <a:ext cx="176" cy="67"/>
              <a:chOff x="2848" y="848"/>
              <a:chExt cx="140" cy="98"/>
            </a:xfrm>
          </p:grpSpPr>
          <p:sp>
            <p:nvSpPr>
              <p:cNvPr id="89122" name="Line 105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9123" name="Line 105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9124" name="Line 106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89125" name="Text Box 1061"/>
          <p:cNvSpPr txBox="1">
            <a:spLocks noChangeArrowheads="1"/>
          </p:cNvSpPr>
          <p:nvPr/>
        </p:nvSpPr>
        <p:spPr bwMode="auto">
          <a:xfrm>
            <a:off x="2849563" y="1719263"/>
            <a:ext cx="344487"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R</a:t>
            </a:r>
            <a:endParaRPr lang="en-US" altLang="zh-TW">
              <a:ea typeface="新細明體" charset="-120"/>
            </a:endParaRPr>
          </a:p>
        </p:txBody>
      </p:sp>
      <p:sp>
        <p:nvSpPr>
          <p:cNvPr id="89126" name="Text Box 1062"/>
          <p:cNvSpPr txBox="1">
            <a:spLocks noChangeArrowheads="1"/>
          </p:cNvSpPr>
          <p:nvPr/>
        </p:nvSpPr>
        <p:spPr bwMode="auto">
          <a:xfrm>
            <a:off x="4022725" y="1703388"/>
            <a:ext cx="344488"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R</a:t>
            </a:r>
            <a:endParaRPr lang="en-US" altLang="zh-TW">
              <a:ea typeface="新細明體" charset="-120"/>
            </a:endParaRPr>
          </a:p>
        </p:txBody>
      </p:sp>
      <p:sp>
        <p:nvSpPr>
          <p:cNvPr id="89127" name="Text Box 1063"/>
          <p:cNvSpPr txBox="1">
            <a:spLocks noChangeArrowheads="1"/>
          </p:cNvSpPr>
          <p:nvPr/>
        </p:nvSpPr>
        <p:spPr bwMode="auto">
          <a:xfrm>
            <a:off x="5202238" y="1709738"/>
            <a:ext cx="344487"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R</a:t>
            </a:r>
            <a:endParaRPr lang="en-US" altLang="zh-TW">
              <a:ea typeface="新細明體" charset="-120"/>
            </a:endParaRPr>
          </a:p>
        </p:txBody>
      </p:sp>
      <p:sp>
        <p:nvSpPr>
          <p:cNvPr id="89128" name="Rectangle 1064"/>
          <p:cNvSpPr>
            <a:spLocks noChangeArrowheads="1"/>
          </p:cNvSpPr>
          <p:nvPr/>
        </p:nvSpPr>
        <p:spPr bwMode="auto">
          <a:xfrm>
            <a:off x="2476500" y="1395413"/>
            <a:ext cx="485775" cy="293687"/>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L</a:t>
            </a:r>
            <a:endParaRPr lang="en-US" altLang="zh-TW">
              <a:ea typeface="新細明體"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 name="投影片編號版面配置區 6"/>
          <p:cNvSpPr>
            <a:spLocks noGrp="1"/>
          </p:cNvSpPr>
          <p:nvPr>
            <p:ph type="sldNum" sz="quarter" idx="12"/>
          </p:nvPr>
        </p:nvSpPr>
        <p:spPr/>
        <p:txBody>
          <a:bodyPr/>
          <a:lstStyle/>
          <a:p>
            <a:r>
              <a:rPr lang="en-US" altLang="zh-TW"/>
              <a:t>1-</a:t>
            </a:r>
            <a:fld id="{F95E95DA-30A1-478B-AC39-E77714DE7539}" type="slidenum">
              <a:rPr lang="en-US" altLang="zh-TW"/>
              <a:pPr/>
              <a:t>24</a:t>
            </a:fld>
            <a:endParaRPr lang="en-US" altLang="zh-TW"/>
          </a:p>
        </p:txBody>
      </p:sp>
      <p:sp>
        <p:nvSpPr>
          <p:cNvPr id="88067" name="Rectangle 3"/>
          <p:cNvSpPr>
            <a:spLocks noGrp="1" noChangeArrowheads="1"/>
          </p:cNvSpPr>
          <p:nvPr>
            <p:ph type="title"/>
          </p:nvPr>
        </p:nvSpPr>
        <p:spPr/>
        <p:txBody>
          <a:bodyPr/>
          <a:lstStyle/>
          <a:p>
            <a:r>
              <a:rPr lang="en-US" altLang="zh-TW" sz="3200">
                <a:ea typeface="新細明體" charset="-120"/>
              </a:rPr>
              <a:t>Packet Switching: Message Segmenting</a:t>
            </a:r>
            <a:endParaRPr lang="en-US" altLang="zh-TW" sz="3600">
              <a:ea typeface="新細明體" charset="-120"/>
            </a:endParaRPr>
          </a:p>
        </p:txBody>
      </p:sp>
      <p:sp>
        <p:nvSpPr>
          <p:cNvPr id="88069" name="Rectangle 5"/>
          <p:cNvSpPr>
            <a:spLocks noGrp="1" noChangeArrowheads="1"/>
          </p:cNvSpPr>
          <p:nvPr>
            <p:ph type="body" sz="half" idx="1"/>
          </p:nvPr>
        </p:nvSpPr>
        <p:spPr>
          <a:xfrm>
            <a:off x="4597400" y="1470025"/>
            <a:ext cx="4352925" cy="762000"/>
          </a:xfrm>
        </p:spPr>
        <p:txBody>
          <a:bodyPr/>
          <a:lstStyle/>
          <a:p>
            <a:pPr>
              <a:buFont typeface="Wingdings" pitchFamily="2" charset="2"/>
              <a:buNone/>
            </a:pPr>
            <a:r>
              <a:rPr lang="en-US" altLang="zh-TW" sz="2400">
                <a:ea typeface="新細明體" charset="-120"/>
              </a:rPr>
              <a:t>Now break up the message into 5000 packets</a:t>
            </a:r>
          </a:p>
        </p:txBody>
      </p:sp>
      <p:sp>
        <p:nvSpPr>
          <p:cNvPr id="88100" name="Rectangle 36"/>
          <p:cNvSpPr>
            <a:spLocks noChangeArrowheads="1"/>
          </p:cNvSpPr>
          <p:nvPr/>
        </p:nvSpPr>
        <p:spPr bwMode="auto">
          <a:xfrm>
            <a:off x="4791075" y="5351463"/>
            <a:ext cx="3714750" cy="76200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Char char="q"/>
            </a:pPr>
            <a:endParaRPr lang="zh-TW" altLang="en-US">
              <a:latin typeface="Comic Sans MS" pitchFamily="66" charset="0"/>
              <a:ea typeface="新細明體" charset="-120"/>
            </a:endParaRPr>
          </a:p>
        </p:txBody>
      </p:sp>
      <p:sp>
        <p:nvSpPr>
          <p:cNvPr id="88101" name="Rectangle 37"/>
          <p:cNvSpPr>
            <a:spLocks noChangeArrowheads="1"/>
          </p:cNvSpPr>
          <p:nvPr/>
        </p:nvSpPr>
        <p:spPr bwMode="auto">
          <a:xfrm>
            <a:off x="4694238" y="2370138"/>
            <a:ext cx="3965575" cy="76200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Each packet 1,500 bits</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1 msec to transmit packet on one link</a:t>
            </a:r>
          </a:p>
          <a:p>
            <a:pPr marL="342900" indent="-342900">
              <a:spcBef>
                <a:spcPct val="20000"/>
              </a:spcBef>
              <a:buClr>
                <a:schemeClr val="accent2"/>
              </a:buClr>
              <a:buSzPct val="85000"/>
              <a:buFont typeface="Wingdings" pitchFamily="2" charset="2"/>
              <a:buChar char="q"/>
            </a:pPr>
            <a:r>
              <a:rPr lang="en-US" altLang="zh-TW" i="1">
                <a:solidFill>
                  <a:srgbClr val="FF0000"/>
                </a:solidFill>
                <a:latin typeface="Comic Sans MS" pitchFamily="66" charset="0"/>
                <a:ea typeface="新細明體" charset="-120"/>
              </a:rPr>
              <a:t>pipelining:</a:t>
            </a:r>
            <a:r>
              <a:rPr lang="en-US" altLang="zh-TW">
                <a:latin typeface="Comic Sans MS" pitchFamily="66" charset="0"/>
                <a:ea typeface="新細明體" charset="-120"/>
              </a:rPr>
              <a:t> each link works in parallel</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Delay reduced from 15 sec to 5.002 sec</a:t>
            </a:r>
          </a:p>
          <a:p>
            <a:pPr marL="342900" indent="-342900">
              <a:spcBef>
                <a:spcPct val="20000"/>
              </a:spcBef>
              <a:buClr>
                <a:schemeClr val="accent2"/>
              </a:buClr>
              <a:buSzPct val="85000"/>
              <a:buFont typeface="Wingdings" pitchFamily="2" charset="2"/>
              <a:buChar char="q"/>
            </a:pPr>
            <a:endParaRPr lang="zh-TW" altLang="en-US">
              <a:latin typeface="Comic Sans MS" pitchFamily="66" charset="0"/>
              <a:ea typeface="新細明體" charset="-120"/>
            </a:endParaRPr>
          </a:p>
        </p:txBody>
      </p:sp>
      <p:pic>
        <p:nvPicPr>
          <p:cNvPr id="88104" name="Picture 40" descr="message"/>
          <p:cNvPicPr>
            <a:picLocks noChangeAspect="1" noChangeArrowheads="1"/>
          </p:cNvPicPr>
          <p:nvPr/>
        </p:nvPicPr>
        <p:blipFill>
          <a:blip r:embed="rId2" cstate="print"/>
          <a:srcRect/>
          <a:stretch>
            <a:fillRect/>
          </a:stretch>
        </p:blipFill>
        <p:spPr bwMode="auto">
          <a:xfrm>
            <a:off x="984250" y="1536700"/>
            <a:ext cx="3433763" cy="44973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6"/>
          <p:cNvSpPr>
            <a:spLocks noGrp="1"/>
          </p:cNvSpPr>
          <p:nvPr>
            <p:ph type="sldNum" sz="quarter" idx="12"/>
          </p:nvPr>
        </p:nvSpPr>
        <p:spPr/>
        <p:txBody>
          <a:bodyPr/>
          <a:lstStyle/>
          <a:p>
            <a:r>
              <a:rPr lang="en-US" altLang="zh-TW"/>
              <a:t>1-</a:t>
            </a:r>
            <a:fld id="{E9DBD3B1-4D97-45A9-B8E7-42A25882B250}" type="slidenum">
              <a:rPr lang="en-US" altLang="zh-TW"/>
              <a:pPr/>
              <a:t>25</a:t>
            </a:fld>
            <a:endParaRPr lang="en-US" altLang="zh-TW"/>
          </a:p>
        </p:txBody>
      </p:sp>
      <p:sp>
        <p:nvSpPr>
          <p:cNvPr id="21506" name="Rectangle 2"/>
          <p:cNvSpPr>
            <a:spLocks noGrp="1" noChangeArrowheads="1"/>
          </p:cNvSpPr>
          <p:nvPr>
            <p:ph type="title"/>
          </p:nvPr>
        </p:nvSpPr>
        <p:spPr/>
        <p:txBody>
          <a:bodyPr/>
          <a:lstStyle/>
          <a:p>
            <a:r>
              <a:rPr lang="en-US" altLang="zh-TW" sz="3200">
                <a:ea typeface="新細明體" charset="-120"/>
              </a:rPr>
              <a:t>Packet-switched networks: forwarding</a:t>
            </a:r>
            <a:endParaRPr lang="en-US" altLang="zh-TW">
              <a:ea typeface="新細明體" charset="-120"/>
            </a:endParaRPr>
          </a:p>
        </p:txBody>
      </p:sp>
      <p:sp>
        <p:nvSpPr>
          <p:cNvPr id="21507" name="Rectangle 3"/>
          <p:cNvSpPr>
            <a:spLocks noGrp="1" noChangeArrowheads="1"/>
          </p:cNvSpPr>
          <p:nvPr>
            <p:ph type="body" sz="half" idx="1"/>
          </p:nvPr>
        </p:nvSpPr>
        <p:spPr>
          <a:xfrm>
            <a:off x="519113" y="1363663"/>
            <a:ext cx="8001000" cy="4648200"/>
          </a:xfrm>
        </p:spPr>
        <p:txBody>
          <a:bodyPr/>
          <a:lstStyle/>
          <a:p>
            <a:r>
              <a:rPr lang="en-US" altLang="zh-TW" sz="2400" i="1" u="sng">
                <a:solidFill>
                  <a:srgbClr val="FF0000"/>
                </a:solidFill>
                <a:ea typeface="新細明體" charset="-120"/>
              </a:rPr>
              <a:t>Goal:</a:t>
            </a:r>
            <a:r>
              <a:rPr lang="en-US" altLang="zh-TW" sz="2400">
                <a:ea typeface="新細明體" charset="-120"/>
              </a:rPr>
              <a:t> move packets through routers from source to destination</a:t>
            </a:r>
          </a:p>
          <a:p>
            <a:pPr lvl="1"/>
            <a:r>
              <a:rPr lang="en-US" altLang="zh-TW" sz="2000">
                <a:ea typeface="新細明體" charset="-120"/>
              </a:rPr>
              <a:t>we’ll study several path selection (i.e. routing) algorithms (chapter 4)</a:t>
            </a:r>
          </a:p>
          <a:p>
            <a:r>
              <a:rPr lang="en-US" altLang="zh-TW" sz="2400">
                <a:solidFill>
                  <a:srgbClr val="FF0000"/>
                </a:solidFill>
                <a:ea typeface="新細明體" charset="-120"/>
              </a:rPr>
              <a:t>datagram network:</a:t>
            </a:r>
            <a:r>
              <a:rPr lang="en-US" altLang="zh-TW" sz="2400">
                <a:ea typeface="新細明體" charset="-120"/>
              </a:rPr>
              <a:t> </a:t>
            </a:r>
          </a:p>
          <a:p>
            <a:pPr lvl="1"/>
            <a:r>
              <a:rPr lang="en-US" altLang="zh-TW" sz="2000" i="1">
                <a:ea typeface="新細明體" charset="-120"/>
              </a:rPr>
              <a:t>destination address</a:t>
            </a:r>
            <a:r>
              <a:rPr lang="en-US" altLang="zh-TW" sz="2000">
                <a:ea typeface="新細明體" charset="-120"/>
              </a:rPr>
              <a:t>  in packet determines next hop</a:t>
            </a:r>
          </a:p>
          <a:p>
            <a:pPr lvl="1"/>
            <a:r>
              <a:rPr lang="en-US" altLang="zh-TW" sz="2000">
                <a:ea typeface="新細明體" charset="-120"/>
              </a:rPr>
              <a:t>routes may change during session</a:t>
            </a:r>
          </a:p>
          <a:p>
            <a:pPr lvl="1"/>
            <a:r>
              <a:rPr lang="en-US" altLang="zh-TW" sz="2000">
                <a:ea typeface="新細明體" charset="-120"/>
              </a:rPr>
              <a:t>analogy: driving, asking directions </a:t>
            </a:r>
          </a:p>
          <a:p>
            <a:r>
              <a:rPr lang="en-US" altLang="zh-TW" sz="2400">
                <a:solidFill>
                  <a:srgbClr val="FF0000"/>
                </a:solidFill>
                <a:ea typeface="新細明體" charset="-120"/>
              </a:rPr>
              <a:t>virtual circuit network:</a:t>
            </a:r>
            <a:r>
              <a:rPr lang="en-US" altLang="zh-TW" sz="2400">
                <a:ea typeface="新細明體" charset="-120"/>
              </a:rPr>
              <a:t> </a:t>
            </a:r>
          </a:p>
          <a:p>
            <a:pPr lvl="1"/>
            <a:r>
              <a:rPr lang="en-US" altLang="zh-TW" sz="2000">
                <a:ea typeface="新細明體" charset="-120"/>
              </a:rPr>
              <a:t>each packet carries tag  (virtual circuit ID), tag determines next hop</a:t>
            </a:r>
          </a:p>
          <a:p>
            <a:pPr lvl="1"/>
            <a:r>
              <a:rPr lang="en-US" altLang="zh-TW" sz="2000">
                <a:ea typeface="新細明體" charset="-120"/>
              </a:rPr>
              <a:t>fixed path determined at </a:t>
            </a:r>
            <a:r>
              <a:rPr lang="en-US" altLang="zh-TW" sz="2000" i="1">
                <a:ea typeface="新細明體" charset="-120"/>
              </a:rPr>
              <a:t>call setup time</a:t>
            </a:r>
            <a:r>
              <a:rPr lang="en-US" altLang="zh-TW" sz="2000">
                <a:ea typeface="新細明體" charset="-120"/>
              </a:rPr>
              <a:t>, remains fixed thru call</a:t>
            </a:r>
          </a:p>
          <a:p>
            <a:pPr lvl="1"/>
            <a:r>
              <a:rPr lang="en-US" altLang="zh-TW" sz="2000" i="1">
                <a:solidFill>
                  <a:srgbClr val="FF0000"/>
                </a:solidFill>
                <a:ea typeface="新細明體" charset="-120"/>
              </a:rPr>
              <a:t>routers maintain</a:t>
            </a:r>
            <a:r>
              <a:rPr lang="en-US" altLang="zh-TW" sz="2000">
                <a:ea typeface="新細明體" charset="-120"/>
              </a:rPr>
              <a:t> </a:t>
            </a:r>
            <a:r>
              <a:rPr lang="en-US" altLang="zh-TW" sz="2000" i="1">
                <a:solidFill>
                  <a:srgbClr val="FF0000"/>
                </a:solidFill>
                <a:ea typeface="新細明體" charset="-120"/>
              </a:rPr>
              <a:t>per-call state</a:t>
            </a:r>
            <a:endParaRPr lang="en-US" altLang="zh-TW" sz="2000">
              <a:ea typeface="新細明體"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頁尾版面配置區 3"/>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32" name="投影片編號版面配置區 4"/>
          <p:cNvSpPr>
            <a:spLocks noGrp="1"/>
          </p:cNvSpPr>
          <p:nvPr>
            <p:ph type="sldNum" sz="quarter" idx="12"/>
          </p:nvPr>
        </p:nvSpPr>
        <p:spPr/>
        <p:txBody>
          <a:bodyPr/>
          <a:lstStyle/>
          <a:p>
            <a:r>
              <a:rPr lang="en-US" altLang="zh-TW"/>
              <a:t>1-</a:t>
            </a:r>
            <a:fld id="{80B29D5B-B83E-4BAB-985F-E7CA7CE1CB04}" type="slidenum">
              <a:rPr lang="en-US" altLang="zh-TW"/>
              <a:pPr/>
              <a:t>26</a:t>
            </a:fld>
            <a:endParaRPr lang="en-US" altLang="zh-TW"/>
          </a:p>
        </p:txBody>
      </p:sp>
      <p:sp>
        <p:nvSpPr>
          <p:cNvPr id="92162" name="Rectangle 1026"/>
          <p:cNvSpPr>
            <a:spLocks noGrp="1" noChangeArrowheads="1"/>
          </p:cNvSpPr>
          <p:nvPr>
            <p:ph type="title"/>
          </p:nvPr>
        </p:nvSpPr>
        <p:spPr>
          <a:xfrm>
            <a:off x="558800" y="0"/>
            <a:ext cx="7772400" cy="992188"/>
          </a:xfrm>
        </p:spPr>
        <p:txBody>
          <a:bodyPr/>
          <a:lstStyle/>
          <a:p>
            <a:r>
              <a:rPr lang="en-US" altLang="zh-TW">
                <a:ea typeface="新細明體" charset="-120"/>
              </a:rPr>
              <a:t>Network Taxonomy</a:t>
            </a:r>
          </a:p>
        </p:txBody>
      </p:sp>
      <p:sp>
        <p:nvSpPr>
          <p:cNvPr id="92164" name="Rectangle 1028"/>
          <p:cNvSpPr>
            <a:spLocks noChangeArrowheads="1"/>
          </p:cNvSpPr>
          <p:nvPr/>
        </p:nvSpPr>
        <p:spPr bwMode="auto">
          <a:xfrm>
            <a:off x="3235325" y="1190625"/>
            <a:ext cx="2360613" cy="758825"/>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Telecommunication</a:t>
            </a:r>
          </a:p>
          <a:p>
            <a:pPr algn="ctr"/>
            <a:r>
              <a:rPr lang="en-US" altLang="zh-TW" sz="2000">
                <a:latin typeface="Comic Sans MS" pitchFamily="66" charset="0"/>
                <a:ea typeface="新細明體" charset="-120"/>
              </a:rPr>
              <a:t>networks</a:t>
            </a:r>
          </a:p>
        </p:txBody>
      </p:sp>
      <p:grpSp>
        <p:nvGrpSpPr>
          <p:cNvPr id="92190" name="Group 1054"/>
          <p:cNvGrpSpPr>
            <a:grpSpLocks/>
          </p:cNvGrpSpPr>
          <p:nvPr/>
        </p:nvGrpSpPr>
        <p:grpSpPr bwMode="auto">
          <a:xfrm>
            <a:off x="692150" y="2520950"/>
            <a:ext cx="3433763" cy="1957388"/>
            <a:chOff x="446" y="1472"/>
            <a:chExt cx="2163" cy="1233"/>
          </a:xfrm>
        </p:grpSpPr>
        <p:sp>
          <p:nvSpPr>
            <p:cNvPr id="92166" name="Rectangle 1030"/>
            <p:cNvSpPr>
              <a:spLocks noChangeArrowheads="1"/>
            </p:cNvSpPr>
            <p:nvPr/>
          </p:nvSpPr>
          <p:spPr bwMode="auto">
            <a:xfrm>
              <a:off x="860" y="1472"/>
              <a:ext cx="1487" cy="478"/>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Circuit-switched</a:t>
              </a:r>
            </a:p>
            <a:p>
              <a:pPr algn="ctr"/>
              <a:r>
                <a:rPr lang="en-US" altLang="zh-TW" sz="2000">
                  <a:latin typeface="Comic Sans MS" pitchFamily="66" charset="0"/>
                  <a:ea typeface="新細明體" charset="-120"/>
                </a:rPr>
                <a:t>networks</a:t>
              </a:r>
            </a:p>
          </p:txBody>
        </p:sp>
        <p:sp>
          <p:nvSpPr>
            <p:cNvPr id="92168" name="Rectangle 1032"/>
            <p:cNvSpPr>
              <a:spLocks noChangeArrowheads="1"/>
            </p:cNvSpPr>
            <p:nvPr/>
          </p:nvSpPr>
          <p:spPr bwMode="auto">
            <a:xfrm>
              <a:off x="446" y="2290"/>
              <a:ext cx="803" cy="399"/>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FDM</a:t>
              </a:r>
            </a:p>
          </p:txBody>
        </p:sp>
        <p:sp>
          <p:nvSpPr>
            <p:cNvPr id="92169" name="Rectangle 1033"/>
            <p:cNvSpPr>
              <a:spLocks noChangeArrowheads="1"/>
            </p:cNvSpPr>
            <p:nvPr/>
          </p:nvSpPr>
          <p:spPr bwMode="auto">
            <a:xfrm>
              <a:off x="1806" y="2306"/>
              <a:ext cx="803" cy="399"/>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TDM</a:t>
              </a:r>
            </a:p>
          </p:txBody>
        </p:sp>
        <p:grpSp>
          <p:nvGrpSpPr>
            <p:cNvPr id="92177" name="Group 1041"/>
            <p:cNvGrpSpPr>
              <a:grpSpLocks/>
            </p:cNvGrpSpPr>
            <p:nvPr/>
          </p:nvGrpSpPr>
          <p:grpSpPr bwMode="auto">
            <a:xfrm>
              <a:off x="1009" y="1954"/>
              <a:ext cx="1184" cy="361"/>
              <a:chOff x="1009" y="1954"/>
              <a:chExt cx="1184" cy="361"/>
            </a:xfrm>
          </p:grpSpPr>
          <p:grpSp>
            <p:nvGrpSpPr>
              <p:cNvPr id="92175" name="Group 1039"/>
              <p:cNvGrpSpPr>
                <a:grpSpLocks/>
              </p:cNvGrpSpPr>
              <p:nvPr/>
            </p:nvGrpSpPr>
            <p:grpSpPr bwMode="auto">
              <a:xfrm>
                <a:off x="1009" y="2114"/>
                <a:ext cx="1184" cy="201"/>
                <a:chOff x="1009" y="2114"/>
                <a:chExt cx="1184" cy="201"/>
              </a:xfrm>
            </p:grpSpPr>
            <p:sp>
              <p:nvSpPr>
                <p:cNvPr id="92172" name="Line 1036"/>
                <p:cNvSpPr>
                  <a:spLocks noChangeShapeType="1"/>
                </p:cNvSpPr>
                <p:nvPr/>
              </p:nvSpPr>
              <p:spPr bwMode="auto">
                <a:xfrm>
                  <a:off x="1009" y="2118"/>
                  <a:ext cx="1179" cy="0"/>
                </a:xfrm>
                <a:prstGeom prst="line">
                  <a:avLst/>
                </a:prstGeom>
                <a:noFill/>
                <a:ln w="9525">
                  <a:solidFill>
                    <a:schemeClr val="tx1"/>
                  </a:solidFill>
                  <a:round/>
                  <a:headEnd/>
                  <a:tailEnd/>
                </a:ln>
                <a:effectLst/>
              </p:spPr>
              <p:txBody>
                <a:bodyPr wrap="none" anchor="ctr"/>
                <a:lstStyle/>
                <a:p>
                  <a:endParaRPr lang="zh-TW" altLang="en-US"/>
                </a:p>
              </p:txBody>
            </p:sp>
            <p:sp>
              <p:nvSpPr>
                <p:cNvPr id="92173" name="Line 1037"/>
                <p:cNvSpPr>
                  <a:spLocks noChangeShapeType="1"/>
                </p:cNvSpPr>
                <p:nvPr/>
              </p:nvSpPr>
              <p:spPr bwMode="auto">
                <a:xfrm>
                  <a:off x="2193" y="2129"/>
                  <a:ext cx="0" cy="186"/>
                </a:xfrm>
                <a:prstGeom prst="line">
                  <a:avLst/>
                </a:prstGeom>
                <a:noFill/>
                <a:ln w="9525">
                  <a:solidFill>
                    <a:schemeClr val="tx1"/>
                  </a:solidFill>
                  <a:round/>
                  <a:headEnd/>
                  <a:tailEnd/>
                </a:ln>
                <a:effectLst/>
              </p:spPr>
              <p:txBody>
                <a:bodyPr wrap="none" anchor="ctr"/>
                <a:lstStyle/>
                <a:p>
                  <a:endParaRPr lang="zh-TW" altLang="en-US"/>
                </a:p>
              </p:txBody>
            </p:sp>
            <p:sp>
              <p:nvSpPr>
                <p:cNvPr id="92174" name="Line 1038"/>
                <p:cNvSpPr>
                  <a:spLocks noChangeShapeType="1"/>
                </p:cNvSpPr>
                <p:nvPr/>
              </p:nvSpPr>
              <p:spPr bwMode="auto">
                <a:xfrm>
                  <a:off x="1010" y="2114"/>
                  <a:ext cx="0" cy="186"/>
                </a:xfrm>
                <a:prstGeom prst="line">
                  <a:avLst/>
                </a:prstGeom>
                <a:noFill/>
                <a:ln w="9525">
                  <a:solidFill>
                    <a:schemeClr val="tx1"/>
                  </a:solidFill>
                  <a:round/>
                  <a:headEnd/>
                  <a:tailEnd/>
                </a:ln>
                <a:effectLst/>
              </p:spPr>
              <p:txBody>
                <a:bodyPr wrap="none" anchor="ctr"/>
                <a:lstStyle/>
                <a:p>
                  <a:endParaRPr lang="zh-TW" altLang="en-US"/>
                </a:p>
              </p:txBody>
            </p:sp>
          </p:grpSp>
          <p:sp>
            <p:nvSpPr>
              <p:cNvPr id="92176" name="Line 1040"/>
              <p:cNvSpPr>
                <a:spLocks noChangeShapeType="1"/>
              </p:cNvSpPr>
              <p:nvPr/>
            </p:nvSpPr>
            <p:spPr bwMode="auto">
              <a:xfrm>
                <a:off x="1588" y="1954"/>
                <a:ext cx="0" cy="164"/>
              </a:xfrm>
              <a:prstGeom prst="line">
                <a:avLst/>
              </a:prstGeom>
              <a:noFill/>
              <a:ln w="9525">
                <a:solidFill>
                  <a:schemeClr val="tx1"/>
                </a:solidFill>
                <a:round/>
                <a:headEnd/>
                <a:tailEnd/>
              </a:ln>
              <a:effectLst/>
            </p:spPr>
            <p:txBody>
              <a:bodyPr wrap="none" anchor="ctr"/>
              <a:lstStyle/>
              <a:p>
                <a:endParaRPr lang="zh-TW" altLang="en-US"/>
              </a:p>
            </p:txBody>
          </p:sp>
        </p:grpSp>
      </p:grpSp>
      <p:grpSp>
        <p:nvGrpSpPr>
          <p:cNvPr id="92191" name="Group 1055"/>
          <p:cNvGrpSpPr>
            <a:grpSpLocks/>
          </p:cNvGrpSpPr>
          <p:nvPr/>
        </p:nvGrpSpPr>
        <p:grpSpPr bwMode="auto">
          <a:xfrm>
            <a:off x="5076825" y="2516188"/>
            <a:ext cx="3679825" cy="1981200"/>
            <a:chOff x="3012" y="1468"/>
            <a:chExt cx="2318" cy="1248"/>
          </a:xfrm>
        </p:grpSpPr>
        <p:sp>
          <p:nvSpPr>
            <p:cNvPr id="92167" name="Rectangle 1031"/>
            <p:cNvSpPr>
              <a:spLocks noChangeArrowheads="1"/>
            </p:cNvSpPr>
            <p:nvPr/>
          </p:nvSpPr>
          <p:spPr bwMode="auto">
            <a:xfrm>
              <a:off x="3383" y="1468"/>
              <a:ext cx="1487" cy="478"/>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Packet-switched</a:t>
              </a:r>
            </a:p>
            <a:p>
              <a:pPr algn="ctr"/>
              <a:r>
                <a:rPr lang="en-US" altLang="zh-TW" sz="2000">
                  <a:latin typeface="Comic Sans MS" pitchFamily="66" charset="0"/>
                  <a:ea typeface="新細明體" charset="-120"/>
                </a:rPr>
                <a:t>networks</a:t>
              </a:r>
            </a:p>
          </p:txBody>
        </p:sp>
        <p:sp>
          <p:nvSpPr>
            <p:cNvPr id="92170" name="Rectangle 1034"/>
            <p:cNvSpPr>
              <a:spLocks noChangeArrowheads="1"/>
            </p:cNvSpPr>
            <p:nvPr/>
          </p:nvSpPr>
          <p:spPr bwMode="auto">
            <a:xfrm>
              <a:off x="3012" y="2317"/>
              <a:ext cx="1005" cy="399"/>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Networks</a:t>
              </a:r>
            </a:p>
            <a:p>
              <a:pPr algn="ctr"/>
              <a:r>
                <a:rPr lang="en-US" altLang="zh-TW" sz="2000">
                  <a:latin typeface="Comic Sans MS" pitchFamily="66" charset="0"/>
                  <a:ea typeface="新細明體" charset="-120"/>
                </a:rPr>
                <a:t>with VCs</a:t>
              </a:r>
            </a:p>
          </p:txBody>
        </p:sp>
        <p:sp>
          <p:nvSpPr>
            <p:cNvPr id="92171" name="Rectangle 1035"/>
            <p:cNvSpPr>
              <a:spLocks noChangeArrowheads="1"/>
            </p:cNvSpPr>
            <p:nvPr/>
          </p:nvSpPr>
          <p:spPr bwMode="auto">
            <a:xfrm>
              <a:off x="4325" y="2312"/>
              <a:ext cx="1005" cy="399"/>
            </a:xfrm>
            <a:prstGeom prst="rect">
              <a:avLst/>
            </a:prstGeom>
            <a:solidFill>
              <a:schemeClr val="accent1"/>
            </a:solidFill>
            <a:ln w="9525">
              <a:solidFill>
                <a:schemeClr val="tx1"/>
              </a:solidFill>
              <a:miter lim="800000"/>
              <a:headEnd/>
              <a:tailEnd/>
            </a:ln>
            <a:effectLst/>
          </p:spPr>
          <p:txBody>
            <a:bodyPr wrap="none" anchor="ctr"/>
            <a:lstStyle/>
            <a:p>
              <a:pPr algn="ctr"/>
              <a:r>
                <a:rPr lang="en-US" altLang="zh-TW" sz="2000">
                  <a:latin typeface="Comic Sans MS" pitchFamily="66" charset="0"/>
                  <a:ea typeface="新細明體" charset="-120"/>
                </a:rPr>
                <a:t>Datagram</a:t>
              </a:r>
            </a:p>
            <a:p>
              <a:pPr algn="ctr"/>
              <a:r>
                <a:rPr lang="en-US" altLang="zh-TW" sz="2000">
                  <a:latin typeface="Comic Sans MS" pitchFamily="66" charset="0"/>
                  <a:ea typeface="新細明體" charset="-120"/>
                </a:rPr>
                <a:t>Networks</a:t>
              </a:r>
            </a:p>
          </p:txBody>
        </p:sp>
        <p:grpSp>
          <p:nvGrpSpPr>
            <p:cNvPr id="92178" name="Group 1042"/>
            <p:cNvGrpSpPr>
              <a:grpSpLocks/>
            </p:cNvGrpSpPr>
            <p:nvPr/>
          </p:nvGrpSpPr>
          <p:grpSpPr bwMode="auto">
            <a:xfrm>
              <a:off x="3574" y="1955"/>
              <a:ext cx="1184" cy="361"/>
              <a:chOff x="1009" y="1954"/>
              <a:chExt cx="1184" cy="361"/>
            </a:xfrm>
          </p:grpSpPr>
          <p:grpSp>
            <p:nvGrpSpPr>
              <p:cNvPr id="92179" name="Group 1043"/>
              <p:cNvGrpSpPr>
                <a:grpSpLocks/>
              </p:cNvGrpSpPr>
              <p:nvPr/>
            </p:nvGrpSpPr>
            <p:grpSpPr bwMode="auto">
              <a:xfrm>
                <a:off x="1009" y="2114"/>
                <a:ext cx="1184" cy="201"/>
                <a:chOff x="1009" y="2114"/>
                <a:chExt cx="1184" cy="201"/>
              </a:xfrm>
            </p:grpSpPr>
            <p:sp>
              <p:nvSpPr>
                <p:cNvPr id="92180" name="Line 1044"/>
                <p:cNvSpPr>
                  <a:spLocks noChangeShapeType="1"/>
                </p:cNvSpPr>
                <p:nvPr/>
              </p:nvSpPr>
              <p:spPr bwMode="auto">
                <a:xfrm>
                  <a:off x="1009" y="2118"/>
                  <a:ext cx="1179" cy="0"/>
                </a:xfrm>
                <a:prstGeom prst="line">
                  <a:avLst/>
                </a:prstGeom>
                <a:noFill/>
                <a:ln w="9525">
                  <a:solidFill>
                    <a:schemeClr val="tx1"/>
                  </a:solidFill>
                  <a:round/>
                  <a:headEnd/>
                  <a:tailEnd/>
                </a:ln>
                <a:effectLst/>
              </p:spPr>
              <p:txBody>
                <a:bodyPr wrap="none" anchor="ctr"/>
                <a:lstStyle/>
                <a:p>
                  <a:endParaRPr lang="zh-TW" altLang="en-US"/>
                </a:p>
              </p:txBody>
            </p:sp>
            <p:sp>
              <p:nvSpPr>
                <p:cNvPr id="92181" name="Line 1045"/>
                <p:cNvSpPr>
                  <a:spLocks noChangeShapeType="1"/>
                </p:cNvSpPr>
                <p:nvPr/>
              </p:nvSpPr>
              <p:spPr bwMode="auto">
                <a:xfrm>
                  <a:off x="2193" y="2129"/>
                  <a:ext cx="0" cy="186"/>
                </a:xfrm>
                <a:prstGeom prst="line">
                  <a:avLst/>
                </a:prstGeom>
                <a:noFill/>
                <a:ln w="9525">
                  <a:solidFill>
                    <a:schemeClr val="tx1"/>
                  </a:solidFill>
                  <a:round/>
                  <a:headEnd/>
                  <a:tailEnd/>
                </a:ln>
                <a:effectLst/>
              </p:spPr>
              <p:txBody>
                <a:bodyPr wrap="none" anchor="ctr"/>
                <a:lstStyle/>
                <a:p>
                  <a:endParaRPr lang="zh-TW" altLang="en-US"/>
                </a:p>
              </p:txBody>
            </p:sp>
            <p:sp>
              <p:nvSpPr>
                <p:cNvPr id="92182" name="Line 1046"/>
                <p:cNvSpPr>
                  <a:spLocks noChangeShapeType="1"/>
                </p:cNvSpPr>
                <p:nvPr/>
              </p:nvSpPr>
              <p:spPr bwMode="auto">
                <a:xfrm>
                  <a:off x="1010" y="2114"/>
                  <a:ext cx="0" cy="186"/>
                </a:xfrm>
                <a:prstGeom prst="line">
                  <a:avLst/>
                </a:prstGeom>
                <a:noFill/>
                <a:ln w="9525">
                  <a:solidFill>
                    <a:schemeClr val="tx1"/>
                  </a:solidFill>
                  <a:round/>
                  <a:headEnd/>
                  <a:tailEnd/>
                </a:ln>
                <a:effectLst/>
              </p:spPr>
              <p:txBody>
                <a:bodyPr wrap="none" anchor="ctr"/>
                <a:lstStyle/>
                <a:p>
                  <a:endParaRPr lang="zh-TW" altLang="en-US"/>
                </a:p>
              </p:txBody>
            </p:sp>
          </p:grpSp>
          <p:sp>
            <p:nvSpPr>
              <p:cNvPr id="92183" name="Line 1047"/>
              <p:cNvSpPr>
                <a:spLocks noChangeShapeType="1"/>
              </p:cNvSpPr>
              <p:nvPr/>
            </p:nvSpPr>
            <p:spPr bwMode="auto">
              <a:xfrm>
                <a:off x="1588" y="1954"/>
                <a:ext cx="0" cy="164"/>
              </a:xfrm>
              <a:prstGeom prst="line">
                <a:avLst/>
              </a:prstGeom>
              <a:noFill/>
              <a:ln w="9525">
                <a:solidFill>
                  <a:schemeClr val="tx1"/>
                </a:solidFill>
                <a:round/>
                <a:headEnd/>
                <a:tailEnd/>
              </a:ln>
              <a:effectLst/>
            </p:spPr>
            <p:txBody>
              <a:bodyPr wrap="none" anchor="ctr"/>
              <a:lstStyle/>
              <a:p>
                <a:endParaRPr lang="zh-TW" altLang="en-US"/>
              </a:p>
            </p:txBody>
          </p:sp>
        </p:grpSp>
      </p:grpSp>
      <p:grpSp>
        <p:nvGrpSpPr>
          <p:cNvPr id="92184" name="Group 1048"/>
          <p:cNvGrpSpPr>
            <a:grpSpLocks/>
          </p:cNvGrpSpPr>
          <p:nvPr/>
        </p:nvGrpSpPr>
        <p:grpSpPr bwMode="auto">
          <a:xfrm>
            <a:off x="2589213" y="1947863"/>
            <a:ext cx="3816350" cy="573087"/>
            <a:chOff x="1009" y="1954"/>
            <a:chExt cx="1184" cy="361"/>
          </a:xfrm>
        </p:grpSpPr>
        <p:grpSp>
          <p:nvGrpSpPr>
            <p:cNvPr id="92185" name="Group 1049"/>
            <p:cNvGrpSpPr>
              <a:grpSpLocks/>
            </p:cNvGrpSpPr>
            <p:nvPr/>
          </p:nvGrpSpPr>
          <p:grpSpPr bwMode="auto">
            <a:xfrm>
              <a:off x="1009" y="2114"/>
              <a:ext cx="1184" cy="201"/>
              <a:chOff x="1009" y="2114"/>
              <a:chExt cx="1184" cy="201"/>
            </a:xfrm>
          </p:grpSpPr>
          <p:sp>
            <p:nvSpPr>
              <p:cNvPr id="92186" name="Line 1050"/>
              <p:cNvSpPr>
                <a:spLocks noChangeShapeType="1"/>
              </p:cNvSpPr>
              <p:nvPr/>
            </p:nvSpPr>
            <p:spPr bwMode="auto">
              <a:xfrm>
                <a:off x="1009" y="2118"/>
                <a:ext cx="1179" cy="0"/>
              </a:xfrm>
              <a:prstGeom prst="line">
                <a:avLst/>
              </a:prstGeom>
              <a:noFill/>
              <a:ln w="9525">
                <a:solidFill>
                  <a:schemeClr val="tx1"/>
                </a:solidFill>
                <a:round/>
                <a:headEnd/>
                <a:tailEnd/>
              </a:ln>
              <a:effectLst/>
            </p:spPr>
            <p:txBody>
              <a:bodyPr wrap="none" anchor="ctr"/>
              <a:lstStyle/>
              <a:p>
                <a:endParaRPr lang="zh-TW" altLang="en-US"/>
              </a:p>
            </p:txBody>
          </p:sp>
          <p:sp>
            <p:nvSpPr>
              <p:cNvPr id="92187" name="Line 1051"/>
              <p:cNvSpPr>
                <a:spLocks noChangeShapeType="1"/>
              </p:cNvSpPr>
              <p:nvPr/>
            </p:nvSpPr>
            <p:spPr bwMode="auto">
              <a:xfrm>
                <a:off x="2193" y="2129"/>
                <a:ext cx="0" cy="186"/>
              </a:xfrm>
              <a:prstGeom prst="line">
                <a:avLst/>
              </a:prstGeom>
              <a:noFill/>
              <a:ln w="9525">
                <a:solidFill>
                  <a:schemeClr val="tx1"/>
                </a:solidFill>
                <a:round/>
                <a:headEnd/>
                <a:tailEnd/>
              </a:ln>
              <a:effectLst/>
            </p:spPr>
            <p:txBody>
              <a:bodyPr wrap="none" anchor="ctr"/>
              <a:lstStyle/>
              <a:p>
                <a:endParaRPr lang="zh-TW" altLang="en-US"/>
              </a:p>
            </p:txBody>
          </p:sp>
          <p:sp>
            <p:nvSpPr>
              <p:cNvPr id="92188" name="Line 1052"/>
              <p:cNvSpPr>
                <a:spLocks noChangeShapeType="1"/>
              </p:cNvSpPr>
              <p:nvPr/>
            </p:nvSpPr>
            <p:spPr bwMode="auto">
              <a:xfrm>
                <a:off x="1010" y="2114"/>
                <a:ext cx="0" cy="186"/>
              </a:xfrm>
              <a:prstGeom prst="line">
                <a:avLst/>
              </a:prstGeom>
              <a:noFill/>
              <a:ln w="9525">
                <a:solidFill>
                  <a:schemeClr val="tx1"/>
                </a:solidFill>
                <a:round/>
                <a:headEnd/>
                <a:tailEnd/>
              </a:ln>
              <a:effectLst/>
            </p:spPr>
            <p:txBody>
              <a:bodyPr wrap="none" anchor="ctr"/>
              <a:lstStyle/>
              <a:p>
                <a:endParaRPr lang="zh-TW" altLang="en-US"/>
              </a:p>
            </p:txBody>
          </p:sp>
        </p:grpSp>
        <p:sp>
          <p:nvSpPr>
            <p:cNvPr id="92189" name="Line 1053"/>
            <p:cNvSpPr>
              <a:spLocks noChangeShapeType="1"/>
            </p:cNvSpPr>
            <p:nvPr/>
          </p:nvSpPr>
          <p:spPr bwMode="auto">
            <a:xfrm>
              <a:off x="1588" y="1954"/>
              <a:ext cx="0" cy="164"/>
            </a:xfrm>
            <a:prstGeom prst="line">
              <a:avLst/>
            </a:prstGeom>
            <a:noFill/>
            <a:ln w="9525">
              <a:solidFill>
                <a:schemeClr val="tx1"/>
              </a:solidFill>
              <a:round/>
              <a:headEnd/>
              <a:tailEnd/>
            </a:ln>
            <a:effectLst/>
          </p:spPr>
          <p:txBody>
            <a:bodyPr wrap="none" anchor="ctr"/>
            <a:lstStyle/>
            <a:p>
              <a:endParaRPr lang="zh-TW" altLang="en-US"/>
            </a:p>
          </p:txBody>
        </p:sp>
      </p:grpSp>
      <p:sp>
        <p:nvSpPr>
          <p:cNvPr id="92192" name="Text Box 1056"/>
          <p:cNvSpPr txBox="1">
            <a:spLocks noChangeArrowheads="1"/>
          </p:cNvSpPr>
          <p:nvPr/>
        </p:nvSpPr>
        <p:spPr bwMode="auto">
          <a:xfrm>
            <a:off x="935038" y="4997450"/>
            <a:ext cx="6838950" cy="1311275"/>
          </a:xfrm>
          <a:prstGeom prst="rect">
            <a:avLst/>
          </a:prstGeom>
          <a:noFill/>
          <a:ln w="9525">
            <a:noFill/>
            <a:miter lim="800000"/>
            <a:headEnd/>
            <a:tailEnd/>
          </a:ln>
          <a:effectLst/>
        </p:spPr>
        <p:txBody>
          <a:bodyPr wrap="none">
            <a:spAutoFit/>
          </a:bodyPr>
          <a:lstStyle/>
          <a:p>
            <a:pPr>
              <a:buFontTx/>
              <a:buChar char="•"/>
            </a:pPr>
            <a:r>
              <a:rPr lang="zh-TW" altLang="en-US" sz="2000">
                <a:latin typeface="Comic Sans MS" pitchFamily="66" charset="0"/>
                <a:ea typeface="新細明體" charset="-120"/>
              </a:rPr>
              <a:t> </a:t>
            </a:r>
            <a:r>
              <a:rPr lang="en-US" altLang="zh-TW" sz="2000">
                <a:latin typeface="Comic Sans MS" pitchFamily="66" charset="0"/>
                <a:ea typeface="新細明體" charset="-120"/>
              </a:rPr>
              <a:t>Datagram network is </a:t>
            </a:r>
            <a:r>
              <a:rPr lang="en-US" altLang="zh-TW" sz="2000" i="1" u="sng">
                <a:latin typeface="Comic Sans MS" pitchFamily="66" charset="0"/>
                <a:ea typeface="新細明體" charset="-120"/>
              </a:rPr>
              <a:t>not</a:t>
            </a:r>
            <a:r>
              <a:rPr lang="en-US" altLang="zh-TW" sz="2000">
                <a:latin typeface="Comic Sans MS" pitchFamily="66" charset="0"/>
                <a:ea typeface="新細明體" charset="-120"/>
              </a:rPr>
              <a:t> either connection-oriented </a:t>
            </a:r>
          </a:p>
          <a:p>
            <a:r>
              <a:rPr lang="en-US" altLang="zh-TW" sz="2000">
                <a:latin typeface="Comic Sans MS" pitchFamily="66" charset="0"/>
                <a:ea typeface="新細明體" charset="-120"/>
              </a:rPr>
              <a:t>or connectionless.</a:t>
            </a:r>
          </a:p>
          <a:p>
            <a:pPr>
              <a:buFontTx/>
              <a:buChar char="•"/>
            </a:pPr>
            <a:r>
              <a:rPr lang="en-US" altLang="zh-TW" sz="2000">
                <a:latin typeface="Comic Sans MS" pitchFamily="66" charset="0"/>
                <a:ea typeface="新細明體" charset="-120"/>
              </a:rPr>
              <a:t> Internet provides both connection-oriented (TCP) and </a:t>
            </a:r>
          </a:p>
          <a:p>
            <a:r>
              <a:rPr lang="en-US" altLang="zh-TW" sz="2000">
                <a:latin typeface="Comic Sans MS" pitchFamily="66" charset="0"/>
                <a:ea typeface="新細明體" charset="-120"/>
              </a:rPr>
              <a:t>connectionless services (UDP) to apps.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9CFA2402-0253-461A-A651-1E282E76A729}" type="slidenum">
              <a:rPr lang="en-US" altLang="zh-TW"/>
              <a:pPr/>
              <a:t>27</a:t>
            </a:fld>
            <a:endParaRPr lang="en-US" altLang="zh-TW"/>
          </a:p>
        </p:txBody>
      </p:sp>
      <p:sp>
        <p:nvSpPr>
          <p:cNvPr id="66562" name="Rectangle 1026"/>
          <p:cNvSpPr>
            <a:spLocks noGrp="1" noChangeArrowheads="1"/>
          </p:cNvSpPr>
          <p:nvPr>
            <p:ph type="title"/>
          </p:nvPr>
        </p:nvSpPr>
        <p:spPr/>
        <p:txBody>
          <a:bodyPr/>
          <a:lstStyle/>
          <a:p>
            <a:r>
              <a:rPr lang="en-US" altLang="zh-TW">
                <a:ea typeface="新細明體" charset="-120"/>
              </a:rPr>
              <a:t>Chapter 1: roadmap</a:t>
            </a:r>
          </a:p>
        </p:txBody>
      </p:sp>
      <p:sp>
        <p:nvSpPr>
          <p:cNvPr id="66563" name="Rectangle 1027"/>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a:t>
            </a:r>
            <a:r>
              <a:rPr lang="en-US" altLang="zh-TW" sz="2800">
                <a:ea typeface="新細明體" charset="-120"/>
              </a:rPr>
              <a:t> 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rgbClr val="FF0000"/>
                </a:solidFill>
                <a:ea typeface="新細明體" charset="-120"/>
              </a:rPr>
              <a:t>1.4 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Internet structure and ISPs</a:t>
            </a:r>
            <a:r>
              <a:rPr lang="en-US" altLang="zh-TW" sz="2800">
                <a:solidFill>
                  <a:schemeClr val="accent2"/>
                </a:solidFill>
                <a:ea typeface="新細明體" charset="-120"/>
              </a:rPr>
              <a:t> </a:t>
            </a:r>
          </a:p>
          <a:p>
            <a:pPr lvl="1">
              <a:buFont typeface="ZapfDingbats" pitchFamily="82" charset="2"/>
              <a:buNone/>
            </a:pPr>
            <a:r>
              <a:rPr lang="en-US" altLang="zh-TW" sz="2800">
                <a:solidFill>
                  <a:schemeClr val="accent2"/>
                </a:solidFill>
                <a:ea typeface="新細明體" charset="-120"/>
              </a:rPr>
              <a:t>1.6</a:t>
            </a:r>
            <a:r>
              <a:rPr lang="en-US" altLang="zh-TW" sz="2800">
                <a:ea typeface="新細明體" charset="-120"/>
              </a:rPr>
              <a:t> 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42" name="投影片編號版面配置區 6"/>
          <p:cNvSpPr>
            <a:spLocks noGrp="1"/>
          </p:cNvSpPr>
          <p:nvPr>
            <p:ph type="sldNum" sz="quarter" idx="12"/>
          </p:nvPr>
        </p:nvSpPr>
        <p:spPr/>
        <p:txBody>
          <a:bodyPr/>
          <a:lstStyle/>
          <a:p>
            <a:r>
              <a:rPr lang="en-US" altLang="zh-TW"/>
              <a:t>1-</a:t>
            </a:r>
            <a:fld id="{976BF2D7-8F0D-4596-980B-5F0BCE483ED0}" type="slidenum">
              <a:rPr lang="en-US" altLang="zh-TW"/>
              <a:pPr/>
              <a:t>28</a:t>
            </a:fld>
            <a:endParaRPr lang="en-US" altLang="zh-TW"/>
          </a:p>
        </p:txBody>
      </p:sp>
      <p:sp>
        <p:nvSpPr>
          <p:cNvPr id="22530"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Access networks and physical media</a:t>
            </a:r>
            <a:endParaRPr lang="en-US" altLang="zh-TW">
              <a:ea typeface="新細明體" charset="-120"/>
            </a:endParaRPr>
          </a:p>
        </p:txBody>
      </p:sp>
      <p:sp>
        <p:nvSpPr>
          <p:cNvPr id="22531" name="Rectangle 3"/>
          <p:cNvSpPr>
            <a:spLocks noGrp="1" noChangeArrowheads="1"/>
          </p:cNvSpPr>
          <p:nvPr>
            <p:ph type="body" sz="half" idx="1"/>
          </p:nvPr>
        </p:nvSpPr>
        <p:spPr>
          <a:xfrm>
            <a:off x="533400" y="1371600"/>
            <a:ext cx="4010025" cy="5010150"/>
          </a:xfrm>
        </p:spPr>
        <p:txBody>
          <a:bodyPr/>
          <a:lstStyle/>
          <a:p>
            <a:pPr>
              <a:buFont typeface="Wingdings" pitchFamily="2" charset="2"/>
              <a:buNone/>
            </a:pPr>
            <a:r>
              <a:rPr lang="en-US" altLang="zh-TW" sz="2400" i="1">
                <a:solidFill>
                  <a:srgbClr val="FF0000"/>
                </a:solidFill>
                <a:ea typeface="新細明體" charset="-120"/>
              </a:rPr>
              <a:t>Q: How to connect end systems to edge router?</a:t>
            </a:r>
          </a:p>
          <a:p>
            <a:r>
              <a:rPr lang="en-US" altLang="zh-TW" sz="2400">
                <a:ea typeface="新細明體" charset="-120"/>
              </a:rPr>
              <a:t>residential access nets</a:t>
            </a:r>
          </a:p>
          <a:p>
            <a:r>
              <a:rPr lang="en-US" altLang="zh-TW" sz="2400">
                <a:ea typeface="新細明體" charset="-120"/>
              </a:rPr>
              <a:t>institutional access networks (school, company)</a:t>
            </a:r>
          </a:p>
          <a:p>
            <a:pPr>
              <a:spcAft>
                <a:spcPct val="30000"/>
              </a:spcAft>
            </a:pPr>
            <a:r>
              <a:rPr lang="en-US" altLang="zh-TW" sz="2400">
                <a:ea typeface="新細明體" charset="-120"/>
              </a:rPr>
              <a:t>mobile access networks</a:t>
            </a:r>
            <a:endParaRPr lang="en-US" altLang="zh-TW" sz="2400">
              <a:solidFill>
                <a:srgbClr val="FF0000"/>
              </a:solidFill>
              <a:ea typeface="新細明體" charset="-120"/>
            </a:endParaRPr>
          </a:p>
          <a:p>
            <a:pPr>
              <a:buFont typeface="Wingdings" pitchFamily="2" charset="2"/>
              <a:buNone/>
            </a:pPr>
            <a:r>
              <a:rPr lang="en-US" altLang="zh-TW" sz="2400" i="1">
                <a:solidFill>
                  <a:srgbClr val="FF0000"/>
                </a:solidFill>
                <a:ea typeface="新細明體" charset="-120"/>
              </a:rPr>
              <a:t>Keep in mind: </a:t>
            </a:r>
          </a:p>
          <a:p>
            <a:r>
              <a:rPr lang="en-US" altLang="zh-TW" sz="2400">
                <a:ea typeface="新細明體" charset="-120"/>
              </a:rPr>
              <a:t>bandwidth (bits per second) of access network?</a:t>
            </a:r>
          </a:p>
          <a:p>
            <a:r>
              <a:rPr lang="en-US" altLang="zh-TW" sz="2400">
                <a:ea typeface="新細明體" charset="-120"/>
              </a:rPr>
              <a:t>shared or dedicated?</a:t>
            </a:r>
          </a:p>
        </p:txBody>
      </p:sp>
      <p:sp>
        <p:nvSpPr>
          <p:cNvPr id="22548" name="Freeform 20"/>
          <p:cNvSpPr>
            <a:spLocks/>
          </p:cNvSpPr>
          <p:nvPr/>
        </p:nvSpPr>
        <p:spPr bwMode="auto">
          <a:xfrm>
            <a:off x="6807200" y="1800225"/>
            <a:ext cx="1989138" cy="2009775"/>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zh-TW" altLang="en-US"/>
          </a:p>
        </p:txBody>
      </p:sp>
      <p:sp>
        <p:nvSpPr>
          <p:cNvPr id="22549" name="Freeform 21"/>
          <p:cNvSpPr>
            <a:spLocks/>
          </p:cNvSpPr>
          <p:nvPr/>
        </p:nvSpPr>
        <p:spPr bwMode="auto">
          <a:xfrm>
            <a:off x="4727575" y="1628775"/>
            <a:ext cx="2065338" cy="19065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sp>
        <p:nvSpPr>
          <p:cNvPr id="22550" name="Freeform 22"/>
          <p:cNvSpPr>
            <a:spLocks/>
          </p:cNvSpPr>
          <p:nvPr/>
        </p:nvSpPr>
        <p:spPr bwMode="auto">
          <a:xfrm>
            <a:off x="5124450" y="3357563"/>
            <a:ext cx="3290888" cy="2662237"/>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zh-TW" altLang="en-US"/>
          </a:p>
        </p:txBody>
      </p:sp>
      <p:graphicFrame>
        <p:nvGraphicFramePr>
          <p:cNvPr id="106496" name="Object 0"/>
          <p:cNvGraphicFramePr>
            <a:graphicFrameLocks noChangeAspect="1"/>
          </p:cNvGraphicFramePr>
          <p:nvPr/>
        </p:nvGraphicFramePr>
        <p:xfrm>
          <a:off x="4857750" y="1790700"/>
          <a:ext cx="460375" cy="382588"/>
        </p:xfrm>
        <a:graphic>
          <a:graphicData uri="http://schemas.openxmlformats.org/presentationml/2006/ole">
            <p:oleObj spid="_x0000_s106496" name="Clip" r:id="rId3" imgW="1305000" imgH="1085760" progId="MS_ClipArt_Gallery.2">
              <p:embed/>
            </p:oleObj>
          </a:graphicData>
        </a:graphic>
      </p:graphicFrame>
      <p:graphicFrame>
        <p:nvGraphicFramePr>
          <p:cNvPr id="106497" name="Object 1"/>
          <p:cNvGraphicFramePr>
            <a:graphicFrameLocks noChangeAspect="1"/>
          </p:cNvGraphicFramePr>
          <p:nvPr/>
        </p:nvGraphicFramePr>
        <p:xfrm>
          <a:off x="5359400" y="1931988"/>
          <a:ext cx="309563" cy="222250"/>
        </p:xfrm>
        <a:graphic>
          <a:graphicData uri="http://schemas.openxmlformats.org/presentationml/2006/ole">
            <p:oleObj spid="_x0000_s106497" name="Clip" r:id="rId4" imgW="676440" imgH="485640" progId="MS_ClipArt_Gallery.2">
              <p:embed/>
            </p:oleObj>
          </a:graphicData>
        </a:graphic>
      </p:graphicFrame>
      <p:sp>
        <p:nvSpPr>
          <p:cNvPr id="22554" name="Line 26"/>
          <p:cNvSpPr>
            <a:spLocks noChangeShapeType="1"/>
          </p:cNvSpPr>
          <p:nvPr/>
        </p:nvSpPr>
        <p:spPr bwMode="auto">
          <a:xfrm flipV="1">
            <a:off x="5307013" y="2081213"/>
            <a:ext cx="127000" cy="3175"/>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106498" name="Object 2"/>
          <p:cNvGraphicFramePr>
            <a:graphicFrameLocks noChangeAspect="1"/>
          </p:cNvGraphicFramePr>
          <p:nvPr/>
        </p:nvGraphicFramePr>
        <p:xfrm>
          <a:off x="4857750" y="2505075"/>
          <a:ext cx="460375" cy="382588"/>
        </p:xfrm>
        <a:graphic>
          <a:graphicData uri="http://schemas.openxmlformats.org/presentationml/2006/ole">
            <p:oleObj spid="_x0000_s106498" name="Clip" r:id="rId5" imgW="1305000" imgH="1085760" progId="MS_ClipArt_Gallery.2">
              <p:embed/>
            </p:oleObj>
          </a:graphicData>
        </a:graphic>
      </p:graphicFrame>
      <p:graphicFrame>
        <p:nvGraphicFramePr>
          <p:cNvPr id="106499" name="Object 3"/>
          <p:cNvGraphicFramePr>
            <a:graphicFrameLocks noChangeAspect="1"/>
          </p:cNvGraphicFramePr>
          <p:nvPr/>
        </p:nvGraphicFramePr>
        <p:xfrm>
          <a:off x="5359400" y="2646363"/>
          <a:ext cx="309563" cy="222250"/>
        </p:xfrm>
        <a:graphic>
          <a:graphicData uri="http://schemas.openxmlformats.org/presentationml/2006/ole">
            <p:oleObj spid="_x0000_s106499" name="Clip" r:id="rId6" imgW="676440" imgH="485640" progId="MS_ClipArt_Gallery.2">
              <p:embed/>
            </p:oleObj>
          </a:graphicData>
        </a:graphic>
      </p:graphicFrame>
      <p:sp>
        <p:nvSpPr>
          <p:cNvPr id="22558" name="Line 30"/>
          <p:cNvSpPr>
            <a:spLocks noChangeShapeType="1"/>
          </p:cNvSpPr>
          <p:nvPr/>
        </p:nvSpPr>
        <p:spPr bwMode="auto">
          <a:xfrm flipV="1">
            <a:off x="5307013" y="2795588"/>
            <a:ext cx="127000" cy="3175"/>
          </a:xfrm>
          <a:prstGeom prst="line">
            <a:avLst/>
          </a:prstGeom>
          <a:noFill/>
          <a:ln w="38100">
            <a:solidFill>
              <a:srgbClr val="FF0000"/>
            </a:solidFill>
            <a:round/>
            <a:headEnd/>
            <a:tailEnd/>
          </a:ln>
          <a:effectLst/>
        </p:spPr>
        <p:txBody>
          <a:bodyPr wrap="none" anchor="ctr"/>
          <a:lstStyle/>
          <a:p>
            <a:endParaRPr lang="zh-TW" altLang="en-US"/>
          </a:p>
        </p:txBody>
      </p:sp>
      <p:grpSp>
        <p:nvGrpSpPr>
          <p:cNvPr id="22559" name="Group 31"/>
          <p:cNvGrpSpPr>
            <a:grpSpLocks/>
          </p:cNvGrpSpPr>
          <p:nvPr/>
        </p:nvGrpSpPr>
        <p:grpSpPr bwMode="auto">
          <a:xfrm>
            <a:off x="5273675" y="2249488"/>
            <a:ext cx="77788" cy="257175"/>
            <a:chOff x="3842" y="406"/>
            <a:chExt cx="51" cy="167"/>
          </a:xfrm>
        </p:grpSpPr>
        <p:sp>
          <p:nvSpPr>
            <p:cNvPr id="22560" name="Oval 32"/>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2561" name="Oval 33"/>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2562" name="Oval 34"/>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22563" name="Group 35"/>
          <p:cNvGrpSpPr>
            <a:grpSpLocks/>
          </p:cNvGrpSpPr>
          <p:nvPr/>
        </p:nvGrpSpPr>
        <p:grpSpPr bwMode="auto">
          <a:xfrm>
            <a:off x="5792788" y="2852738"/>
            <a:ext cx="231775" cy="474662"/>
            <a:chOff x="4180" y="783"/>
            <a:chExt cx="150" cy="307"/>
          </a:xfrm>
        </p:grpSpPr>
        <p:sp>
          <p:nvSpPr>
            <p:cNvPr id="22564" name="AutoShape 3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22565" name="Rectangle 3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22566" name="Rectangle 3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567" name="AutoShape 3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568" name="Line 4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22569" name="Line 4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22570" name="Rectangle 4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22571" name="Rectangle 4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22572" name="Group 44"/>
          <p:cNvGrpSpPr>
            <a:grpSpLocks/>
          </p:cNvGrpSpPr>
          <p:nvPr/>
        </p:nvGrpSpPr>
        <p:grpSpPr bwMode="auto">
          <a:xfrm rot="-5400000">
            <a:off x="6135688" y="2957512"/>
            <a:ext cx="96838" cy="258763"/>
            <a:chOff x="3842" y="406"/>
            <a:chExt cx="51" cy="167"/>
          </a:xfrm>
        </p:grpSpPr>
        <p:sp>
          <p:nvSpPr>
            <p:cNvPr id="22573" name="Oval 45"/>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2574" name="Oval 46"/>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2575" name="Oval 47"/>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22576" name="Line 48"/>
          <p:cNvSpPr>
            <a:spLocks noChangeShapeType="1"/>
          </p:cNvSpPr>
          <p:nvPr/>
        </p:nvSpPr>
        <p:spPr bwMode="auto">
          <a:xfrm>
            <a:off x="5945188" y="2743200"/>
            <a:ext cx="547687" cy="1588"/>
          </a:xfrm>
          <a:prstGeom prst="line">
            <a:avLst/>
          </a:prstGeom>
          <a:noFill/>
          <a:ln w="38100">
            <a:solidFill>
              <a:srgbClr val="FF0000"/>
            </a:solidFill>
            <a:round/>
            <a:headEnd/>
            <a:tailEnd/>
          </a:ln>
          <a:effectLst/>
        </p:spPr>
        <p:txBody>
          <a:bodyPr wrap="none" anchor="ctr"/>
          <a:lstStyle/>
          <a:p>
            <a:endParaRPr lang="zh-TW" altLang="en-US"/>
          </a:p>
        </p:txBody>
      </p:sp>
      <p:sp>
        <p:nvSpPr>
          <p:cNvPr id="22577" name="Line 49"/>
          <p:cNvSpPr>
            <a:spLocks noChangeShapeType="1"/>
          </p:cNvSpPr>
          <p:nvPr/>
        </p:nvSpPr>
        <p:spPr bwMode="auto">
          <a:xfrm>
            <a:off x="5948363" y="2738438"/>
            <a:ext cx="1587" cy="114300"/>
          </a:xfrm>
          <a:prstGeom prst="line">
            <a:avLst/>
          </a:prstGeom>
          <a:noFill/>
          <a:ln w="38100">
            <a:solidFill>
              <a:srgbClr val="FF0000"/>
            </a:solidFill>
            <a:round/>
            <a:headEnd/>
            <a:tailEnd/>
          </a:ln>
          <a:effectLst/>
        </p:spPr>
        <p:txBody>
          <a:bodyPr wrap="none" anchor="ctr"/>
          <a:lstStyle/>
          <a:p>
            <a:endParaRPr lang="zh-TW" altLang="en-US"/>
          </a:p>
        </p:txBody>
      </p:sp>
      <p:sp>
        <p:nvSpPr>
          <p:cNvPr id="22578" name="Line 50"/>
          <p:cNvSpPr>
            <a:spLocks noChangeShapeType="1"/>
          </p:cNvSpPr>
          <p:nvPr/>
        </p:nvSpPr>
        <p:spPr bwMode="auto">
          <a:xfrm>
            <a:off x="6496050" y="2736850"/>
            <a:ext cx="1588" cy="100013"/>
          </a:xfrm>
          <a:prstGeom prst="line">
            <a:avLst/>
          </a:prstGeom>
          <a:noFill/>
          <a:ln w="38100">
            <a:solidFill>
              <a:srgbClr val="FF0000"/>
            </a:solidFill>
            <a:round/>
            <a:headEnd/>
            <a:tailEnd/>
          </a:ln>
          <a:effectLst/>
        </p:spPr>
        <p:txBody>
          <a:bodyPr wrap="none" anchor="ctr"/>
          <a:lstStyle/>
          <a:p>
            <a:endParaRPr lang="zh-TW" altLang="en-US"/>
          </a:p>
        </p:txBody>
      </p:sp>
      <p:sp>
        <p:nvSpPr>
          <p:cNvPr id="22579" name="Line 51"/>
          <p:cNvSpPr>
            <a:spLocks noChangeShapeType="1"/>
          </p:cNvSpPr>
          <p:nvPr/>
        </p:nvSpPr>
        <p:spPr bwMode="auto">
          <a:xfrm>
            <a:off x="5613400" y="2095500"/>
            <a:ext cx="319088" cy="317500"/>
          </a:xfrm>
          <a:prstGeom prst="line">
            <a:avLst/>
          </a:prstGeom>
          <a:noFill/>
          <a:ln w="38100">
            <a:solidFill>
              <a:srgbClr val="FF0000"/>
            </a:solidFill>
            <a:round/>
            <a:headEnd/>
            <a:tailEnd/>
          </a:ln>
          <a:effectLst/>
        </p:spPr>
        <p:txBody>
          <a:bodyPr wrap="none" anchor="ctr"/>
          <a:lstStyle/>
          <a:p>
            <a:endParaRPr lang="zh-TW" altLang="en-US"/>
          </a:p>
        </p:txBody>
      </p:sp>
      <p:sp>
        <p:nvSpPr>
          <p:cNvPr id="22580" name="Line 52"/>
          <p:cNvSpPr>
            <a:spLocks noChangeShapeType="1"/>
          </p:cNvSpPr>
          <p:nvPr/>
        </p:nvSpPr>
        <p:spPr bwMode="auto">
          <a:xfrm flipV="1">
            <a:off x="5626100" y="2438400"/>
            <a:ext cx="306388" cy="395288"/>
          </a:xfrm>
          <a:prstGeom prst="line">
            <a:avLst/>
          </a:prstGeom>
          <a:noFill/>
          <a:ln w="38100">
            <a:solidFill>
              <a:srgbClr val="FF0000"/>
            </a:solidFill>
            <a:round/>
            <a:headEnd/>
            <a:tailEnd/>
          </a:ln>
          <a:effectLst/>
        </p:spPr>
        <p:txBody>
          <a:bodyPr wrap="none" anchor="ctr"/>
          <a:lstStyle/>
          <a:p>
            <a:endParaRPr lang="zh-TW" altLang="en-US"/>
          </a:p>
        </p:txBody>
      </p:sp>
      <p:sp>
        <p:nvSpPr>
          <p:cNvPr id="22581" name="Line 53"/>
          <p:cNvSpPr>
            <a:spLocks noChangeShapeType="1"/>
          </p:cNvSpPr>
          <p:nvPr/>
        </p:nvSpPr>
        <p:spPr bwMode="auto">
          <a:xfrm flipV="1">
            <a:off x="6210300" y="2541588"/>
            <a:ext cx="1588" cy="195262"/>
          </a:xfrm>
          <a:prstGeom prst="line">
            <a:avLst/>
          </a:prstGeom>
          <a:noFill/>
          <a:ln w="38100">
            <a:solidFill>
              <a:srgbClr val="FF0000"/>
            </a:solidFill>
            <a:round/>
            <a:headEnd/>
            <a:tailEnd/>
          </a:ln>
          <a:effectLst/>
        </p:spPr>
        <p:txBody>
          <a:bodyPr wrap="none" anchor="ctr"/>
          <a:lstStyle/>
          <a:p>
            <a:endParaRPr lang="zh-TW" altLang="en-US"/>
          </a:p>
        </p:txBody>
      </p:sp>
      <p:grpSp>
        <p:nvGrpSpPr>
          <p:cNvPr id="22582" name="Group 54"/>
          <p:cNvGrpSpPr>
            <a:grpSpLocks/>
          </p:cNvGrpSpPr>
          <p:nvPr/>
        </p:nvGrpSpPr>
        <p:grpSpPr bwMode="auto">
          <a:xfrm>
            <a:off x="6342063" y="2827338"/>
            <a:ext cx="231775" cy="473075"/>
            <a:chOff x="4180" y="783"/>
            <a:chExt cx="150" cy="307"/>
          </a:xfrm>
        </p:grpSpPr>
        <p:sp>
          <p:nvSpPr>
            <p:cNvPr id="22583" name="AutoShape 5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22584" name="Rectangle 56"/>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22585" name="Rectangle 5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586" name="AutoShape 5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587" name="Line 59"/>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22588" name="Line 60"/>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22589" name="Rectangle 6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22590" name="Rectangle 62"/>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aphicFrame>
        <p:nvGraphicFramePr>
          <p:cNvPr id="106500" name="Object 4"/>
          <p:cNvGraphicFramePr>
            <a:graphicFrameLocks noChangeAspect="1"/>
          </p:cNvGraphicFramePr>
          <p:nvPr/>
        </p:nvGraphicFramePr>
        <p:xfrm>
          <a:off x="5283200" y="3570288"/>
          <a:ext cx="460375" cy="396875"/>
        </p:xfrm>
        <a:graphic>
          <a:graphicData uri="http://schemas.openxmlformats.org/presentationml/2006/ole">
            <p:oleObj spid="_x0000_s106500" name="Clip" r:id="rId7" imgW="1305000" imgH="1085760" progId="MS_ClipArt_Gallery.2">
              <p:embed/>
            </p:oleObj>
          </a:graphicData>
        </a:graphic>
      </p:graphicFrame>
      <p:sp>
        <p:nvSpPr>
          <p:cNvPr id="22593" name="Line 65"/>
          <p:cNvSpPr>
            <a:spLocks noChangeShapeType="1"/>
          </p:cNvSpPr>
          <p:nvPr/>
        </p:nvSpPr>
        <p:spPr bwMode="auto">
          <a:xfrm flipV="1">
            <a:off x="5734050" y="3865563"/>
            <a:ext cx="79375" cy="7937"/>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106501" name="Object 5"/>
          <p:cNvGraphicFramePr>
            <a:graphicFrameLocks noChangeAspect="1"/>
          </p:cNvGraphicFramePr>
          <p:nvPr/>
        </p:nvGraphicFramePr>
        <p:xfrm>
          <a:off x="5283200" y="4283075"/>
          <a:ext cx="460375" cy="396875"/>
        </p:xfrm>
        <a:graphic>
          <a:graphicData uri="http://schemas.openxmlformats.org/presentationml/2006/ole">
            <p:oleObj spid="_x0000_s106501" name="Clip" r:id="rId8" imgW="1305000" imgH="1085760" progId="MS_ClipArt_Gallery.2">
              <p:embed/>
            </p:oleObj>
          </a:graphicData>
        </a:graphic>
      </p:graphicFrame>
      <p:sp>
        <p:nvSpPr>
          <p:cNvPr id="22595" name="Line 67"/>
          <p:cNvSpPr>
            <a:spLocks noChangeShapeType="1"/>
          </p:cNvSpPr>
          <p:nvPr/>
        </p:nvSpPr>
        <p:spPr bwMode="auto">
          <a:xfrm flipV="1">
            <a:off x="5734050" y="4584700"/>
            <a:ext cx="79375" cy="3175"/>
          </a:xfrm>
          <a:prstGeom prst="line">
            <a:avLst/>
          </a:prstGeom>
          <a:noFill/>
          <a:ln w="38100">
            <a:solidFill>
              <a:srgbClr val="FF0000"/>
            </a:solidFill>
            <a:round/>
            <a:headEnd/>
            <a:tailEnd/>
          </a:ln>
          <a:effectLst/>
        </p:spPr>
        <p:txBody>
          <a:bodyPr wrap="none" anchor="ctr"/>
          <a:lstStyle/>
          <a:p>
            <a:endParaRPr lang="zh-TW" altLang="en-US"/>
          </a:p>
        </p:txBody>
      </p:sp>
      <p:grpSp>
        <p:nvGrpSpPr>
          <p:cNvPr id="22596" name="Group 68"/>
          <p:cNvGrpSpPr>
            <a:grpSpLocks/>
          </p:cNvGrpSpPr>
          <p:nvPr/>
        </p:nvGrpSpPr>
        <p:grpSpPr bwMode="auto">
          <a:xfrm>
            <a:off x="5421313" y="3979863"/>
            <a:ext cx="79375" cy="266700"/>
            <a:chOff x="3842" y="406"/>
            <a:chExt cx="51" cy="167"/>
          </a:xfrm>
        </p:grpSpPr>
        <p:sp>
          <p:nvSpPr>
            <p:cNvPr id="22597" name="Oval 69"/>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2598" name="Oval 70"/>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2599" name="Oval 71"/>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22600" name="Line 72"/>
          <p:cNvSpPr>
            <a:spLocks noChangeShapeType="1"/>
          </p:cNvSpPr>
          <p:nvPr/>
        </p:nvSpPr>
        <p:spPr bwMode="auto">
          <a:xfrm>
            <a:off x="5807075" y="3862388"/>
            <a:ext cx="0" cy="720725"/>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106502" name="Object 6"/>
          <p:cNvGraphicFramePr>
            <a:graphicFrameLocks noChangeAspect="1"/>
          </p:cNvGraphicFramePr>
          <p:nvPr/>
        </p:nvGraphicFramePr>
        <p:xfrm>
          <a:off x="6243638" y="4781550"/>
          <a:ext cx="461962" cy="396875"/>
        </p:xfrm>
        <a:graphic>
          <a:graphicData uri="http://schemas.openxmlformats.org/presentationml/2006/ole">
            <p:oleObj spid="_x0000_s106502" name="Clip" r:id="rId9" imgW="1305000" imgH="1085760" progId="MS_ClipArt_Gallery.2">
              <p:embed/>
            </p:oleObj>
          </a:graphicData>
        </a:graphic>
      </p:graphicFrame>
      <p:graphicFrame>
        <p:nvGraphicFramePr>
          <p:cNvPr id="106503" name="Object 7"/>
          <p:cNvGraphicFramePr>
            <a:graphicFrameLocks noChangeAspect="1"/>
          </p:cNvGraphicFramePr>
          <p:nvPr/>
        </p:nvGraphicFramePr>
        <p:xfrm>
          <a:off x="5564188" y="4767263"/>
          <a:ext cx="458787" cy="396875"/>
        </p:xfrm>
        <a:graphic>
          <a:graphicData uri="http://schemas.openxmlformats.org/presentationml/2006/ole">
            <p:oleObj spid="_x0000_s106503" name="Clip" r:id="rId10" imgW="1305000" imgH="1085760" progId="MS_ClipArt_Gallery.2">
              <p:embed/>
            </p:oleObj>
          </a:graphicData>
        </a:graphic>
      </p:graphicFrame>
      <p:sp>
        <p:nvSpPr>
          <p:cNvPr id="22606" name="Line 78"/>
          <p:cNvSpPr>
            <a:spLocks noChangeShapeType="1"/>
          </p:cNvSpPr>
          <p:nvPr/>
        </p:nvSpPr>
        <p:spPr bwMode="auto">
          <a:xfrm rot="-5400000">
            <a:off x="6488906" y="4752182"/>
            <a:ext cx="73025" cy="1588"/>
          </a:xfrm>
          <a:prstGeom prst="line">
            <a:avLst/>
          </a:prstGeom>
          <a:noFill/>
          <a:ln w="38100">
            <a:solidFill>
              <a:srgbClr val="FF0000"/>
            </a:solidFill>
            <a:round/>
            <a:headEnd/>
            <a:tailEnd/>
          </a:ln>
          <a:effectLst/>
        </p:spPr>
        <p:txBody>
          <a:bodyPr wrap="none" anchor="ctr"/>
          <a:lstStyle/>
          <a:p>
            <a:endParaRPr lang="zh-TW" altLang="en-US"/>
          </a:p>
        </p:txBody>
      </p:sp>
      <p:sp>
        <p:nvSpPr>
          <p:cNvPr id="22607" name="Line 79"/>
          <p:cNvSpPr>
            <a:spLocks noChangeShapeType="1"/>
          </p:cNvSpPr>
          <p:nvPr/>
        </p:nvSpPr>
        <p:spPr bwMode="auto">
          <a:xfrm rot="5400000" flipH="1">
            <a:off x="5795963" y="4741863"/>
            <a:ext cx="76200" cy="0"/>
          </a:xfrm>
          <a:prstGeom prst="line">
            <a:avLst/>
          </a:prstGeom>
          <a:noFill/>
          <a:ln w="38100">
            <a:solidFill>
              <a:srgbClr val="FF0000"/>
            </a:solidFill>
            <a:round/>
            <a:headEnd/>
            <a:tailEnd/>
          </a:ln>
          <a:effectLst/>
        </p:spPr>
        <p:txBody>
          <a:bodyPr wrap="none" anchor="ctr"/>
          <a:lstStyle/>
          <a:p>
            <a:endParaRPr lang="zh-TW" altLang="en-US"/>
          </a:p>
        </p:txBody>
      </p:sp>
      <p:sp>
        <p:nvSpPr>
          <p:cNvPr id="22608" name="Line 80"/>
          <p:cNvSpPr>
            <a:spLocks noChangeShapeType="1"/>
          </p:cNvSpPr>
          <p:nvPr/>
        </p:nvSpPr>
        <p:spPr bwMode="auto">
          <a:xfrm rot="16200000" flipV="1">
            <a:off x="6182519" y="4363244"/>
            <a:ext cx="0" cy="693738"/>
          </a:xfrm>
          <a:prstGeom prst="line">
            <a:avLst/>
          </a:prstGeom>
          <a:noFill/>
          <a:ln w="38100">
            <a:solidFill>
              <a:srgbClr val="FF0000"/>
            </a:solidFill>
            <a:round/>
            <a:headEnd/>
            <a:tailEnd/>
          </a:ln>
          <a:effectLst/>
        </p:spPr>
        <p:txBody>
          <a:bodyPr wrap="none" anchor="ctr"/>
          <a:lstStyle/>
          <a:p>
            <a:endParaRPr lang="zh-TW" altLang="en-US"/>
          </a:p>
        </p:txBody>
      </p:sp>
      <p:sp>
        <p:nvSpPr>
          <p:cNvPr id="22609" name="Line 81"/>
          <p:cNvSpPr>
            <a:spLocks noChangeShapeType="1"/>
          </p:cNvSpPr>
          <p:nvPr/>
        </p:nvSpPr>
        <p:spPr bwMode="auto">
          <a:xfrm>
            <a:off x="5803900" y="4256088"/>
            <a:ext cx="112713" cy="4762"/>
          </a:xfrm>
          <a:prstGeom prst="line">
            <a:avLst/>
          </a:prstGeom>
          <a:noFill/>
          <a:ln w="38100">
            <a:solidFill>
              <a:srgbClr val="FF0000"/>
            </a:solidFill>
            <a:round/>
            <a:headEnd/>
            <a:tailEnd/>
          </a:ln>
          <a:effectLst/>
        </p:spPr>
        <p:txBody>
          <a:bodyPr wrap="none" anchor="ctr"/>
          <a:lstStyle/>
          <a:p>
            <a:endParaRPr lang="zh-TW" altLang="en-US"/>
          </a:p>
        </p:txBody>
      </p:sp>
      <p:sp>
        <p:nvSpPr>
          <p:cNvPr id="22610" name="Line 82"/>
          <p:cNvSpPr>
            <a:spLocks noChangeShapeType="1"/>
          </p:cNvSpPr>
          <p:nvPr/>
        </p:nvSpPr>
        <p:spPr bwMode="auto">
          <a:xfrm>
            <a:off x="6478588" y="4316413"/>
            <a:ext cx="334962" cy="463550"/>
          </a:xfrm>
          <a:prstGeom prst="line">
            <a:avLst/>
          </a:prstGeom>
          <a:noFill/>
          <a:ln w="12700">
            <a:solidFill>
              <a:schemeClr val="tx1"/>
            </a:solidFill>
            <a:round/>
            <a:headEnd/>
            <a:tailEnd/>
          </a:ln>
          <a:effectLst/>
        </p:spPr>
        <p:txBody>
          <a:bodyPr wrap="none" anchor="ctr"/>
          <a:lstStyle/>
          <a:p>
            <a:endParaRPr lang="zh-TW" altLang="en-US"/>
          </a:p>
        </p:txBody>
      </p:sp>
      <p:sp>
        <p:nvSpPr>
          <p:cNvPr id="22611" name="Line 83"/>
          <p:cNvSpPr>
            <a:spLocks noChangeShapeType="1"/>
          </p:cNvSpPr>
          <p:nvPr/>
        </p:nvSpPr>
        <p:spPr bwMode="auto">
          <a:xfrm flipH="1">
            <a:off x="7358063" y="4313238"/>
            <a:ext cx="309562" cy="469900"/>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106504" name="Object 8"/>
          <p:cNvGraphicFramePr>
            <a:graphicFrameLocks noChangeAspect="1"/>
          </p:cNvGraphicFramePr>
          <p:nvPr/>
        </p:nvGraphicFramePr>
        <p:xfrm>
          <a:off x="7554913" y="3775075"/>
          <a:ext cx="225425" cy="290513"/>
        </p:xfrm>
        <a:graphic>
          <a:graphicData uri="http://schemas.openxmlformats.org/presentationml/2006/ole">
            <p:oleObj spid="_x0000_s106504" name="Clip" r:id="rId11" imgW="981000" imgH="1209600" progId="MS_ClipArt_Gallery.2">
              <p:embed/>
            </p:oleObj>
          </a:graphicData>
        </a:graphic>
      </p:graphicFrame>
      <p:graphicFrame>
        <p:nvGraphicFramePr>
          <p:cNvPr id="106505" name="Object 9"/>
          <p:cNvGraphicFramePr>
            <a:graphicFrameLocks noChangeAspect="1"/>
          </p:cNvGraphicFramePr>
          <p:nvPr/>
        </p:nvGraphicFramePr>
        <p:xfrm>
          <a:off x="6076950" y="3871913"/>
          <a:ext cx="223838" cy="288925"/>
        </p:xfrm>
        <a:graphic>
          <a:graphicData uri="http://schemas.openxmlformats.org/presentationml/2006/ole">
            <p:oleObj spid="_x0000_s106505" name="Clip" r:id="rId12" imgW="981000" imgH="1209600" progId="MS_ClipArt_Gallery.2">
              <p:embed/>
            </p:oleObj>
          </a:graphicData>
        </a:graphic>
      </p:graphicFrame>
      <p:sp>
        <p:nvSpPr>
          <p:cNvPr id="22614" name="Freeform 86"/>
          <p:cNvSpPr>
            <a:spLocks/>
          </p:cNvSpPr>
          <p:nvPr/>
        </p:nvSpPr>
        <p:spPr bwMode="auto">
          <a:xfrm>
            <a:off x="6165850" y="3602038"/>
            <a:ext cx="1498600" cy="365125"/>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aphicFrame>
        <p:nvGraphicFramePr>
          <p:cNvPr id="106506" name="Object 10"/>
          <p:cNvGraphicFramePr>
            <a:graphicFrameLocks noChangeAspect="1"/>
          </p:cNvGraphicFramePr>
          <p:nvPr/>
        </p:nvGraphicFramePr>
        <p:xfrm>
          <a:off x="6461125" y="5308600"/>
          <a:ext cx="419100" cy="452438"/>
        </p:xfrm>
        <a:graphic>
          <a:graphicData uri="http://schemas.openxmlformats.org/presentationml/2006/ole">
            <p:oleObj spid="_x0000_s106506" name="Clip" r:id="rId13" imgW="819000" imgH="847800" progId="MS_ClipArt_Gallery.2">
              <p:embed/>
            </p:oleObj>
          </a:graphicData>
        </a:graphic>
      </p:graphicFrame>
      <p:graphicFrame>
        <p:nvGraphicFramePr>
          <p:cNvPr id="106507" name="Object 11"/>
          <p:cNvGraphicFramePr>
            <a:graphicFrameLocks noChangeAspect="1"/>
          </p:cNvGraphicFramePr>
          <p:nvPr/>
        </p:nvGraphicFramePr>
        <p:xfrm>
          <a:off x="6527800" y="5443538"/>
          <a:ext cx="382588" cy="377825"/>
        </p:xfrm>
        <a:graphic>
          <a:graphicData uri="http://schemas.openxmlformats.org/presentationml/2006/ole">
            <p:oleObj spid="_x0000_s106507" name="Clip" r:id="rId14" imgW="1266840" imgH="1200240" progId="MS_ClipArt_Gallery.2">
              <p:embed/>
            </p:oleObj>
          </a:graphicData>
        </a:graphic>
      </p:graphicFrame>
      <p:grpSp>
        <p:nvGrpSpPr>
          <p:cNvPr id="22618" name="Group 90"/>
          <p:cNvGrpSpPr>
            <a:grpSpLocks/>
          </p:cNvGrpSpPr>
          <p:nvPr/>
        </p:nvGrpSpPr>
        <p:grpSpPr bwMode="auto">
          <a:xfrm>
            <a:off x="7321550" y="5346700"/>
            <a:ext cx="449263" cy="512763"/>
            <a:chOff x="2870" y="1518"/>
            <a:chExt cx="292" cy="320"/>
          </a:xfrm>
        </p:grpSpPr>
        <p:graphicFrame>
          <p:nvGraphicFramePr>
            <p:cNvPr id="106509" name="Object 13"/>
            <p:cNvGraphicFramePr>
              <a:graphicFrameLocks noChangeAspect="1"/>
            </p:cNvGraphicFramePr>
            <p:nvPr/>
          </p:nvGraphicFramePr>
          <p:xfrm>
            <a:off x="2870" y="1518"/>
            <a:ext cx="272" cy="282"/>
          </p:xfrm>
          <a:graphic>
            <a:graphicData uri="http://schemas.openxmlformats.org/presentationml/2006/ole">
              <p:oleObj spid="_x0000_s106509" name="Clip" r:id="rId15" imgW="819000" imgH="847800" progId="MS_ClipArt_Gallery.2">
                <p:embed/>
              </p:oleObj>
            </a:graphicData>
          </a:graphic>
        </p:graphicFrame>
        <p:graphicFrame>
          <p:nvGraphicFramePr>
            <p:cNvPr id="106510" name="Object 14"/>
            <p:cNvGraphicFramePr>
              <a:graphicFrameLocks noChangeAspect="1"/>
            </p:cNvGraphicFramePr>
            <p:nvPr/>
          </p:nvGraphicFramePr>
          <p:xfrm>
            <a:off x="2913" y="1602"/>
            <a:ext cx="249" cy="236"/>
          </p:xfrm>
          <a:graphic>
            <a:graphicData uri="http://schemas.openxmlformats.org/presentationml/2006/ole">
              <p:oleObj spid="_x0000_s106510" name="Clip" r:id="rId16" imgW="1266840" imgH="1200240" progId="MS_ClipArt_Gallery.2">
                <p:embed/>
              </p:oleObj>
            </a:graphicData>
          </a:graphic>
        </p:graphicFrame>
      </p:grpSp>
      <p:grpSp>
        <p:nvGrpSpPr>
          <p:cNvPr id="22621" name="Group 93"/>
          <p:cNvGrpSpPr>
            <a:grpSpLocks/>
          </p:cNvGrpSpPr>
          <p:nvPr/>
        </p:nvGrpSpPr>
        <p:grpSpPr bwMode="auto">
          <a:xfrm>
            <a:off x="6862763" y="5005388"/>
            <a:ext cx="419100" cy="452437"/>
            <a:chOff x="4733" y="2082"/>
            <a:chExt cx="272" cy="282"/>
          </a:xfrm>
        </p:grpSpPr>
        <p:graphicFrame>
          <p:nvGraphicFramePr>
            <p:cNvPr id="106508" name="Object 12"/>
            <p:cNvGraphicFramePr>
              <a:graphicFrameLocks noChangeAspect="1"/>
            </p:cNvGraphicFramePr>
            <p:nvPr/>
          </p:nvGraphicFramePr>
          <p:xfrm>
            <a:off x="4733" y="2082"/>
            <a:ext cx="272" cy="282"/>
          </p:xfrm>
          <a:graphic>
            <a:graphicData uri="http://schemas.openxmlformats.org/presentationml/2006/ole">
              <p:oleObj spid="_x0000_s106508" name="Clip" r:id="rId17" imgW="819000" imgH="847800" progId="MS_ClipArt_Gallery.2">
                <p:embed/>
              </p:oleObj>
            </a:graphicData>
          </a:graphic>
        </p:graphicFrame>
        <p:sp>
          <p:nvSpPr>
            <p:cNvPr id="22623" name="Rectangle 95"/>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grpSp>
        <p:nvGrpSpPr>
          <p:cNvPr id="22625" name="Group 97"/>
          <p:cNvGrpSpPr>
            <a:grpSpLocks/>
          </p:cNvGrpSpPr>
          <p:nvPr/>
        </p:nvGrpSpPr>
        <p:grpSpPr bwMode="auto">
          <a:xfrm>
            <a:off x="7999413" y="4198938"/>
            <a:ext cx="230187" cy="490537"/>
            <a:chOff x="4180" y="783"/>
            <a:chExt cx="150" cy="307"/>
          </a:xfrm>
        </p:grpSpPr>
        <p:sp>
          <p:nvSpPr>
            <p:cNvPr id="22626" name="AutoShape 9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22627" name="Rectangle 9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22628" name="Rectangle 10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629" name="AutoShape 10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630" name="Line 10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22631" name="Line 10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22632" name="Rectangle 10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22633" name="Rectangle 10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22634" name="Group 106"/>
          <p:cNvGrpSpPr>
            <a:grpSpLocks/>
          </p:cNvGrpSpPr>
          <p:nvPr/>
        </p:nvGrpSpPr>
        <p:grpSpPr bwMode="auto">
          <a:xfrm>
            <a:off x="7985125" y="4732338"/>
            <a:ext cx="230188" cy="490537"/>
            <a:chOff x="4180" y="783"/>
            <a:chExt cx="150" cy="307"/>
          </a:xfrm>
        </p:grpSpPr>
        <p:sp>
          <p:nvSpPr>
            <p:cNvPr id="22635" name="AutoShape 10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22636" name="Rectangle 10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22637" name="Rectangle 10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638" name="AutoShape 1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2639" name="Line 11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22640" name="Line 11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22641" name="Rectangle 1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22642" name="Rectangle 11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22643" name="Line 115"/>
          <p:cNvSpPr>
            <a:spLocks noChangeShapeType="1"/>
          </p:cNvSpPr>
          <p:nvPr/>
        </p:nvSpPr>
        <p:spPr bwMode="auto">
          <a:xfrm rot="5400000" flipH="1">
            <a:off x="7542212" y="4646613"/>
            <a:ext cx="733425" cy="0"/>
          </a:xfrm>
          <a:prstGeom prst="line">
            <a:avLst/>
          </a:prstGeom>
          <a:noFill/>
          <a:ln w="38100">
            <a:solidFill>
              <a:srgbClr val="FF0000"/>
            </a:solidFill>
            <a:round/>
            <a:headEnd/>
            <a:tailEnd/>
          </a:ln>
          <a:effectLst/>
        </p:spPr>
        <p:txBody>
          <a:bodyPr wrap="none" anchor="ctr"/>
          <a:lstStyle/>
          <a:p>
            <a:endParaRPr lang="zh-TW" altLang="en-US"/>
          </a:p>
        </p:txBody>
      </p:sp>
      <p:sp>
        <p:nvSpPr>
          <p:cNvPr id="22644" name="Line 116"/>
          <p:cNvSpPr>
            <a:spLocks noChangeShapeType="1"/>
          </p:cNvSpPr>
          <p:nvPr/>
        </p:nvSpPr>
        <p:spPr bwMode="auto">
          <a:xfrm rot="-5400000">
            <a:off x="7962900" y="4954588"/>
            <a:ext cx="0" cy="114300"/>
          </a:xfrm>
          <a:prstGeom prst="line">
            <a:avLst/>
          </a:prstGeom>
          <a:noFill/>
          <a:ln w="38100">
            <a:solidFill>
              <a:srgbClr val="FF0000"/>
            </a:solidFill>
            <a:round/>
            <a:headEnd/>
            <a:tailEnd/>
          </a:ln>
          <a:effectLst/>
        </p:spPr>
        <p:txBody>
          <a:bodyPr wrap="none" anchor="ctr"/>
          <a:lstStyle/>
          <a:p>
            <a:endParaRPr lang="zh-TW" altLang="en-US"/>
          </a:p>
        </p:txBody>
      </p:sp>
      <p:sp>
        <p:nvSpPr>
          <p:cNvPr id="22645" name="Line 117"/>
          <p:cNvSpPr>
            <a:spLocks noChangeShapeType="1"/>
          </p:cNvSpPr>
          <p:nvPr/>
        </p:nvSpPr>
        <p:spPr bwMode="auto">
          <a:xfrm rot="-5400000">
            <a:off x="7951788" y="4391025"/>
            <a:ext cx="0" cy="98425"/>
          </a:xfrm>
          <a:prstGeom prst="line">
            <a:avLst/>
          </a:prstGeom>
          <a:noFill/>
          <a:ln w="38100">
            <a:solidFill>
              <a:srgbClr val="FF0000"/>
            </a:solidFill>
            <a:round/>
            <a:headEnd/>
            <a:tailEnd/>
          </a:ln>
          <a:effectLst/>
        </p:spPr>
        <p:txBody>
          <a:bodyPr wrap="none" anchor="ctr"/>
          <a:lstStyle/>
          <a:p>
            <a:endParaRPr lang="zh-TW" altLang="en-US"/>
          </a:p>
        </p:txBody>
      </p:sp>
      <p:sp>
        <p:nvSpPr>
          <p:cNvPr id="22646" name="Line 118"/>
          <p:cNvSpPr>
            <a:spLocks noChangeShapeType="1"/>
          </p:cNvSpPr>
          <p:nvPr/>
        </p:nvSpPr>
        <p:spPr bwMode="auto">
          <a:xfrm flipV="1">
            <a:off x="6491288" y="2155825"/>
            <a:ext cx="506412" cy="250825"/>
          </a:xfrm>
          <a:prstGeom prst="line">
            <a:avLst/>
          </a:prstGeom>
          <a:noFill/>
          <a:ln w="12700">
            <a:solidFill>
              <a:schemeClr val="tx1"/>
            </a:solidFill>
            <a:round/>
            <a:headEnd/>
            <a:tailEnd/>
          </a:ln>
          <a:effectLst/>
        </p:spPr>
        <p:txBody>
          <a:bodyPr wrap="none" anchor="ctr"/>
          <a:lstStyle/>
          <a:p>
            <a:endParaRPr lang="zh-TW" altLang="en-US"/>
          </a:p>
        </p:txBody>
      </p:sp>
      <p:sp>
        <p:nvSpPr>
          <p:cNvPr id="22647" name="Line 119"/>
          <p:cNvSpPr>
            <a:spLocks noChangeShapeType="1"/>
          </p:cNvSpPr>
          <p:nvPr/>
        </p:nvSpPr>
        <p:spPr bwMode="auto">
          <a:xfrm>
            <a:off x="7524750" y="2136775"/>
            <a:ext cx="538163" cy="250825"/>
          </a:xfrm>
          <a:prstGeom prst="line">
            <a:avLst/>
          </a:prstGeom>
          <a:noFill/>
          <a:ln w="12700">
            <a:solidFill>
              <a:schemeClr val="tx1"/>
            </a:solidFill>
            <a:round/>
            <a:headEnd/>
            <a:tailEnd/>
          </a:ln>
          <a:effectLst/>
        </p:spPr>
        <p:txBody>
          <a:bodyPr wrap="none" anchor="ctr"/>
          <a:lstStyle/>
          <a:p>
            <a:endParaRPr lang="zh-TW" altLang="en-US"/>
          </a:p>
        </p:txBody>
      </p:sp>
      <p:sp>
        <p:nvSpPr>
          <p:cNvPr id="22648" name="Line 120"/>
          <p:cNvSpPr>
            <a:spLocks noChangeShapeType="1"/>
          </p:cNvSpPr>
          <p:nvPr/>
        </p:nvSpPr>
        <p:spPr bwMode="auto">
          <a:xfrm flipH="1">
            <a:off x="8099425" y="2541588"/>
            <a:ext cx="266700" cy="815975"/>
          </a:xfrm>
          <a:prstGeom prst="line">
            <a:avLst/>
          </a:prstGeom>
          <a:noFill/>
          <a:ln w="12700">
            <a:solidFill>
              <a:schemeClr val="tx1"/>
            </a:solidFill>
            <a:round/>
            <a:headEnd/>
            <a:tailEnd/>
          </a:ln>
          <a:effectLst/>
        </p:spPr>
        <p:txBody>
          <a:bodyPr wrap="none" anchor="ctr"/>
          <a:lstStyle/>
          <a:p>
            <a:endParaRPr lang="zh-TW" altLang="en-US"/>
          </a:p>
        </p:txBody>
      </p:sp>
      <p:sp>
        <p:nvSpPr>
          <p:cNvPr id="22649" name="Line 121"/>
          <p:cNvSpPr>
            <a:spLocks noChangeShapeType="1"/>
          </p:cNvSpPr>
          <p:nvPr/>
        </p:nvSpPr>
        <p:spPr bwMode="auto">
          <a:xfrm>
            <a:off x="7246938" y="2273300"/>
            <a:ext cx="0" cy="517525"/>
          </a:xfrm>
          <a:prstGeom prst="line">
            <a:avLst/>
          </a:prstGeom>
          <a:noFill/>
          <a:ln w="12700">
            <a:solidFill>
              <a:schemeClr val="tx1"/>
            </a:solidFill>
            <a:round/>
            <a:headEnd/>
            <a:tailEnd/>
          </a:ln>
          <a:effectLst/>
        </p:spPr>
        <p:txBody>
          <a:bodyPr wrap="none" anchor="ctr"/>
          <a:lstStyle/>
          <a:p>
            <a:endParaRPr lang="zh-TW" altLang="en-US"/>
          </a:p>
        </p:txBody>
      </p:sp>
      <p:sp>
        <p:nvSpPr>
          <p:cNvPr id="22650" name="Line 122"/>
          <p:cNvSpPr>
            <a:spLocks noChangeShapeType="1"/>
          </p:cNvSpPr>
          <p:nvPr/>
        </p:nvSpPr>
        <p:spPr bwMode="auto">
          <a:xfrm>
            <a:off x="7275513" y="3049588"/>
            <a:ext cx="592137" cy="441325"/>
          </a:xfrm>
          <a:prstGeom prst="line">
            <a:avLst/>
          </a:prstGeom>
          <a:noFill/>
          <a:ln w="12700">
            <a:solidFill>
              <a:schemeClr val="tx1"/>
            </a:solidFill>
            <a:round/>
            <a:headEnd/>
            <a:tailEnd/>
          </a:ln>
          <a:effectLst/>
        </p:spPr>
        <p:txBody>
          <a:bodyPr wrap="none" anchor="ctr"/>
          <a:lstStyle/>
          <a:p>
            <a:endParaRPr lang="zh-TW" altLang="en-US"/>
          </a:p>
        </p:txBody>
      </p:sp>
      <p:sp>
        <p:nvSpPr>
          <p:cNvPr id="22651" name="Line 123"/>
          <p:cNvSpPr>
            <a:spLocks noChangeShapeType="1"/>
          </p:cNvSpPr>
          <p:nvPr/>
        </p:nvSpPr>
        <p:spPr bwMode="auto">
          <a:xfrm flipH="1">
            <a:off x="7785100" y="3608388"/>
            <a:ext cx="295275" cy="431800"/>
          </a:xfrm>
          <a:prstGeom prst="line">
            <a:avLst/>
          </a:prstGeom>
          <a:noFill/>
          <a:ln w="12700">
            <a:solidFill>
              <a:schemeClr val="tx1"/>
            </a:solidFill>
            <a:round/>
            <a:headEnd/>
            <a:tailEnd/>
          </a:ln>
          <a:effectLst/>
        </p:spPr>
        <p:txBody>
          <a:bodyPr wrap="none" anchor="ctr"/>
          <a:lstStyle/>
          <a:p>
            <a:endParaRPr lang="zh-TW" altLang="en-US"/>
          </a:p>
        </p:txBody>
      </p:sp>
      <p:sp>
        <p:nvSpPr>
          <p:cNvPr id="22652" name="Line 124"/>
          <p:cNvSpPr>
            <a:spLocks noChangeShapeType="1"/>
          </p:cNvSpPr>
          <p:nvPr/>
        </p:nvSpPr>
        <p:spPr bwMode="auto">
          <a:xfrm flipH="1">
            <a:off x="7534275" y="2503488"/>
            <a:ext cx="619125" cy="460375"/>
          </a:xfrm>
          <a:prstGeom prst="line">
            <a:avLst/>
          </a:prstGeom>
          <a:noFill/>
          <a:ln w="12700">
            <a:solidFill>
              <a:schemeClr val="tx1"/>
            </a:solidFill>
            <a:round/>
            <a:headEnd/>
            <a:tailEnd/>
          </a:ln>
          <a:effectLst/>
        </p:spPr>
        <p:txBody>
          <a:bodyPr wrap="none" anchor="ctr"/>
          <a:lstStyle/>
          <a:p>
            <a:endParaRPr lang="zh-TW" altLang="en-US"/>
          </a:p>
        </p:txBody>
      </p:sp>
      <p:sp>
        <p:nvSpPr>
          <p:cNvPr id="22653" name="Line 125"/>
          <p:cNvSpPr>
            <a:spLocks noChangeShapeType="1"/>
          </p:cNvSpPr>
          <p:nvPr/>
        </p:nvSpPr>
        <p:spPr bwMode="auto">
          <a:xfrm flipH="1">
            <a:off x="7543800" y="1830388"/>
            <a:ext cx="388938" cy="306387"/>
          </a:xfrm>
          <a:prstGeom prst="line">
            <a:avLst/>
          </a:prstGeom>
          <a:noFill/>
          <a:ln w="12700">
            <a:solidFill>
              <a:schemeClr val="tx1"/>
            </a:solidFill>
            <a:round/>
            <a:headEnd/>
            <a:tailEnd/>
          </a:ln>
          <a:effectLst/>
        </p:spPr>
        <p:txBody>
          <a:bodyPr wrap="none" anchor="ctr"/>
          <a:lstStyle/>
          <a:p>
            <a:endParaRPr lang="zh-TW" altLang="en-US"/>
          </a:p>
        </p:txBody>
      </p:sp>
      <p:sp>
        <p:nvSpPr>
          <p:cNvPr id="22654" name="Line 126"/>
          <p:cNvSpPr>
            <a:spLocks noChangeShapeType="1"/>
          </p:cNvSpPr>
          <p:nvPr/>
        </p:nvSpPr>
        <p:spPr bwMode="auto">
          <a:xfrm flipH="1">
            <a:off x="8337550" y="2041525"/>
            <a:ext cx="223838" cy="212725"/>
          </a:xfrm>
          <a:prstGeom prst="line">
            <a:avLst/>
          </a:prstGeom>
          <a:noFill/>
          <a:ln w="12700">
            <a:solidFill>
              <a:schemeClr val="tx1"/>
            </a:solidFill>
            <a:round/>
            <a:headEnd/>
            <a:tailEnd/>
          </a:ln>
          <a:effectLst/>
        </p:spPr>
        <p:txBody>
          <a:bodyPr wrap="none" anchor="ctr"/>
          <a:lstStyle/>
          <a:p>
            <a:endParaRPr lang="zh-TW" altLang="en-US"/>
          </a:p>
        </p:txBody>
      </p:sp>
      <p:grpSp>
        <p:nvGrpSpPr>
          <p:cNvPr id="22655" name="Group 127"/>
          <p:cNvGrpSpPr>
            <a:grpSpLocks/>
          </p:cNvGrpSpPr>
          <p:nvPr/>
        </p:nvGrpSpPr>
        <p:grpSpPr bwMode="auto">
          <a:xfrm>
            <a:off x="5916613" y="2273300"/>
            <a:ext cx="554037" cy="279400"/>
            <a:chOff x="3600" y="219"/>
            <a:chExt cx="360" cy="175"/>
          </a:xfrm>
        </p:grpSpPr>
        <p:sp>
          <p:nvSpPr>
            <p:cNvPr id="22656" name="Oval 1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657" name="Line 1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658" name="Line 1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659" name="Rectangle 13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660" name="Oval 1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661" name="Group 133"/>
            <p:cNvGrpSpPr>
              <a:grpSpLocks/>
            </p:cNvGrpSpPr>
            <p:nvPr/>
          </p:nvGrpSpPr>
          <p:grpSpPr bwMode="auto">
            <a:xfrm>
              <a:off x="3686" y="244"/>
              <a:ext cx="177" cy="66"/>
              <a:chOff x="2848" y="848"/>
              <a:chExt cx="140" cy="98"/>
            </a:xfrm>
          </p:grpSpPr>
          <p:sp>
            <p:nvSpPr>
              <p:cNvPr id="22662" name="Line 1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663" name="Line 1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664" name="Line 1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665" name="Group 137"/>
            <p:cNvGrpSpPr>
              <a:grpSpLocks/>
            </p:cNvGrpSpPr>
            <p:nvPr/>
          </p:nvGrpSpPr>
          <p:grpSpPr bwMode="auto">
            <a:xfrm flipV="1">
              <a:off x="3686" y="243"/>
              <a:ext cx="177" cy="66"/>
              <a:chOff x="2848" y="848"/>
              <a:chExt cx="140" cy="98"/>
            </a:xfrm>
          </p:grpSpPr>
          <p:sp>
            <p:nvSpPr>
              <p:cNvPr id="22666" name="Line 1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667" name="Line 1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668" name="Line 1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669" name="Group 141"/>
          <p:cNvGrpSpPr>
            <a:grpSpLocks/>
          </p:cNvGrpSpPr>
          <p:nvPr/>
        </p:nvGrpSpPr>
        <p:grpSpPr bwMode="auto">
          <a:xfrm>
            <a:off x="6970713" y="1998663"/>
            <a:ext cx="554037" cy="279400"/>
            <a:chOff x="3600" y="219"/>
            <a:chExt cx="360" cy="175"/>
          </a:xfrm>
        </p:grpSpPr>
        <p:sp>
          <p:nvSpPr>
            <p:cNvPr id="22670" name="Oval 1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671" name="Line 1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672" name="Line 1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673" name="Rectangle 14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674" name="Oval 1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675" name="Group 147"/>
            <p:cNvGrpSpPr>
              <a:grpSpLocks/>
            </p:cNvGrpSpPr>
            <p:nvPr/>
          </p:nvGrpSpPr>
          <p:grpSpPr bwMode="auto">
            <a:xfrm>
              <a:off x="3686" y="244"/>
              <a:ext cx="177" cy="66"/>
              <a:chOff x="2848" y="848"/>
              <a:chExt cx="140" cy="98"/>
            </a:xfrm>
          </p:grpSpPr>
          <p:sp>
            <p:nvSpPr>
              <p:cNvPr id="22676" name="Line 1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677" name="Line 1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678" name="Line 1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679" name="Group 151"/>
            <p:cNvGrpSpPr>
              <a:grpSpLocks/>
            </p:cNvGrpSpPr>
            <p:nvPr/>
          </p:nvGrpSpPr>
          <p:grpSpPr bwMode="auto">
            <a:xfrm flipV="1">
              <a:off x="3686" y="243"/>
              <a:ext cx="177" cy="66"/>
              <a:chOff x="2848" y="848"/>
              <a:chExt cx="140" cy="98"/>
            </a:xfrm>
          </p:grpSpPr>
          <p:sp>
            <p:nvSpPr>
              <p:cNvPr id="22680" name="Line 1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681" name="Line 1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682" name="Line 1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683" name="Group 155"/>
          <p:cNvGrpSpPr>
            <a:grpSpLocks/>
          </p:cNvGrpSpPr>
          <p:nvPr/>
        </p:nvGrpSpPr>
        <p:grpSpPr bwMode="auto">
          <a:xfrm>
            <a:off x="6989763" y="2786063"/>
            <a:ext cx="554037" cy="280987"/>
            <a:chOff x="3600" y="219"/>
            <a:chExt cx="360" cy="175"/>
          </a:xfrm>
        </p:grpSpPr>
        <p:sp>
          <p:nvSpPr>
            <p:cNvPr id="22684" name="Oval 1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685" name="Line 15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686" name="Line 15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687" name="Rectangle 15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688" name="Oval 1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689" name="Group 161"/>
            <p:cNvGrpSpPr>
              <a:grpSpLocks/>
            </p:cNvGrpSpPr>
            <p:nvPr/>
          </p:nvGrpSpPr>
          <p:grpSpPr bwMode="auto">
            <a:xfrm>
              <a:off x="3686" y="244"/>
              <a:ext cx="177" cy="66"/>
              <a:chOff x="2848" y="848"/>
              <a:chExt cx="140" cy="98"/>
            </a:xfrm>
          </p:grpSpPr>
          <p:sp>
            <p:nvSpPr>
              <p:cNvPr id="22690" name="Line 16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691" name="Line 16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692" name="Line 16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693" name="Group 165"/>
            <p:cNvGrpSpPr>
              <a:grpSpLocks/>
            </p:cNvGrpSpPr>
            <p:nvPr/>
          </p:nvGrpSpPr>
          <p:grpSpPr bwMode="auto">
            <a:xfrm flipV="1">
              <a:off x="3686" y="243"/>
              <a:ext cx="177" cy="66"/>
              <a:chOff x="2848" y="848"/>
              <a:chExt cx="140" cy="98"/>
            </a:xfrm>
          </p:grpSpPr>
          <p:sp>
            <p:nvSpPr>
              <p:cNvPr id="22694" name="Line 16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695" name="Line 16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696" name="Line 16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697" name="Group 169"/>
          <p:cNvGrpSpPr>
            <a:grpSpLocks/>
          </p:cNvGrpSpPr>
          <p:nvPr/>
        </p:nvGrpSpPr>
        <p:grpSpPr bwMode="auto">
          <a:xfrm>
            <a:off x="8062913" y="2247900"/>
            <a:ext cx="552450" cy="279400"/>
            <a:chOff x="3600" y="219"/>
            <a:chExt cx="360" cy="175"/>
          </a:xfrm>
        </p:grpSpPr>
        <p:sp>
          <p:nvSpPr>
            <p:cNvPr id="22698" name="Oval 1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699" name="Line 17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00" name="Line 17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01" name="Rectangle 17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702" name="Oval 1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703" name="Group 175"/>
            <p:cNvGrpSpPr>
              <a:grpSpLocks/>
            </p:cNvGrpSpPr>
            <p:nvPr/>
          </p:nvGrpSpPr>
          <p:grpSpPr bwMode="auto">
            <a:xfrm>
              <a:off x="3686" y="244"/>
              <a:ext cx="177" cy="66"/>
              <a:chOff x="2848" y="848"/>
              <a:chExt cx="140" cy="98"/>
            </a:xfrm>
          </p:grpSpPr>
          <p:sp>
            <p:nvSpPr>
              <p:cNvPr id="22704" name="Line 1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05" name="Line 1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06" name="Line 1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707" name="Group 179"/>
            <p:cNvGrpSpPr>
              <a:grpSpLocks/>
            </p:cNvGrpSpPr>
            <p:nvPr/>
          </p:nvGrpSpPr>
          <p:grpSpPr bwMode="auto">
            <a:xfrm flipV="1">
              <a:off x="3686" y="243"/>
              <a:ext cx="177" cy="66"/>
              <a:chOff x="2848" y="848"/>
              <a:chExt cx="140" cy="98"/>
            </a:xfrm>
          </p:grpSpPr>
          <p:sp>
            <p:nvSpPr>
              <p:cNvPr id="22708" name="Line 1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09" name="Line 1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10" name="Line 1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711" name="Group 183"/>
          <p:cNvGrpSpPr>
            <a:grpSpLocks/>
          </p:cNvGrpSpPr>
          <p:nvPr/>
        </p:nvGrpSpPr>
        <p:grpSpPr bwMode="auto">
          <a:xfrm>
            <a:off x="7848600" y="3324225"/>
            <a:ext cx="554038" cy="279400"/>
            <a:chOff x="3600" y="219"/>
            <a:chExt cx="360" cy="175"/>
          </a:xfrm>
        </p:grpSpPr>
        <p:sp>
          <p:nvSpPr>
            <p:cNvPr id="22712" name="Oval 1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713" name="Line 18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14" name="Line 18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15" name="Rectangle 18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716" name="Oval 1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717" name="Group 189"/>
            <p:cNvGrpSpPr>
              <a:grpSpLocks/>
            </p:cNvGrpSpPr>
            <p:nvPr/>
          </p:nvGrpSpPr>
          <p:grpSpPr bwMode="auto">
            <a:xfrm>
              <a:off x="3686" y="244"/>
              <a:ext cx="177" cy="66"/>
              <a:chOff x="2848" y="848"/>
              <a:chExt cx="140" cy="98"/>
            </a:xfrm>
          </p:grpSpPr>
          <p:sp>
            <p:nvSpPr>
              <p:cNvPr id="22718" name="Line 19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19" name="Line 19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20" name="Line 19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721" name="Group 193"/>
            <p:cNvGrpSpPr>
              <a:grpSpLocks/>
            </p:cNvGrpSpPr>
            <p:nvPr/>
          </p:nvGrpSpPr>
          <p:grpSpPr bwMode="auto">
            <a:xfrm flipV="1">
              <a:off x="3686" y="243"/>
              <a:ext cx="177" cy="66"/>
              <a:chOff x="2848" y="848"/>
              <a:chExt cx="140" cy="98"/>
            </a:xfrm>
          </p:grpSpPr>
          <p:sp>
            <p:nvSpPr>
              <p:cNvPr id="22722" name="Line 19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23" name="Line 19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24" name="Line 19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725" name="Group 197"/>
          <p:cNvGrpSpPr>
            <a:grpSpLocks/>
          </p:cNvGrpSpPr>
          <p:nvPr/>
        </p:nvGrpSpPr>
        <p:grpSpPr bwMode="auto">
          <a:xfrm>
            <a:off x="7478713" y="4024313"/>
            <a:ext cx="555625" cy="282575"/>
            <a:chOff x="3600" y="219"/>
            <a:chExt cx="360" cy="175"/>
          </a:xfrm>
        </p:grpSpPr>
        <p:sp>
          <p:nvSpPr>
            <p:cNvPr id="22726" name="Oval 1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727" name="Line 19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28" name="Line 20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29" name="Rectangle 20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730" name="Oval 2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731" name="Group 203"/>
            <p:cNvGrpSpPr>
              <a:grpSpLocks/>
            </p:cNvGrpSpPr>
            <p:nvPr/>
          </p:nvGrpSpPr>
          <p:grpSpPr bwMode="auto">
            <a:xfrm>
              <a:off x="3686" y="244"/>
              <a:ext cx="177" cy="66"/>
              <a:chOff x="2848" y="848"/>
              <a:chExt cx="140" cy="98"/>
            </a:xfrm>
          </p:grpSpPr>
          <p:sp>
            <p:nvSpPr>
              <p:cNvPr id="22732" name="Line 20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33" name="Line 20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34" name="Line 20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735" name="Group 207"/>
            <p:cNvGrpSpPr>
              <a:grpSpLocks/>
            </p:cNvGrpSpPr>
            <p:nvPr/>
          </p:nvGrpSpPr>
          <p:grpSpPr bwMode="auto">
            <a:xfrm flipV="1">
              <a:off x="3686" y="243"/>
              <a:ext cx="177" cy="66"/>
              <a:chOff x="2848" y="848"/>
              <a:chExt cx="140" cy="98"/>
            </a:xfrm>
          </p:grpSpPr>
          <p:sp>
            <p:nvSpPr>
              <p:cNvPr id="22736" name="Line 20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37" name="Line 20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38" name="Line 21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739" name="Group 211"/>
          <p:cNvGrpSpPr>
            <a:grpSpLocks/>
          </p:cNvGrpSpPr>
          <p:nvPr/>
        </p:nvGrpSpPr>
        <p:grpSpPr bwMode="auto">
          <a:xfrm>
            <a:off x="6805613" y="4611688"/>
            <a:ext cx="552450" cy="279400"/>
            <a:chOff x="3600" y="219"/>
            <a:chExt cx="360" cy="175"/>
          </a:xfrm>
        </p:grpSpPr>
        <p:sp>
          <p:nvSpPr>
            <p:cNvPr id="22740" name="Oval 2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741" name="Line 21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42" name="Line 21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43" name="Rectangle 21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744" name="Oval 2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745" name="Group 217"/>
            <p:cNvGrpSpPr>
              <a:grpSpLocks/>
            </p:cNvGrpSpPr>
            <p:nvPr/>
          </p:nvGrpSpPr>
          <p:grpSpPr bwMode="auto">
            <a:xfrm>
              <a:off x="3686" y="244"/>
              <a:ext cx="177" cy="66"/>
              <a:chOff x="2848" y="848"/>
              <a:chExt cx="140" cy="98"/>
            </a:xfrm>
          </p:grpSpPr>
          <p:sp>
            <p:nvSpPr>
              <p:cNvPr id="22746" name="Line 2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47" name="Line 2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48" name="Line 2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749" name="Group 221"/>
            <p:cNvGrpSpPr>
              <a:grpSpLocks/>
            </p:cNvGrpSpPr>
            <p:nvPr/>
          </p:nvGrpSpPr>
          <p:grpSpPr bwMode="auto">
            <a:xfrm flipV="1">
              <a:off x="3686" y="243"/>
              <a:ext cx="177" cy="66"/>
              <a:chOff x="2848" y="848"/>
              <a:chExt cx="140" cy="98"/>
            </a:xfrm>
          </p:grpSpPr>
          <p:sp>
            <p:nvSpPr>
              <p:cNvPr id="22750" name="Line 2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51" name="Line 2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52" name="Line 2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22753" name="Group 225"/>
          <p:cNvGrpSpPr>
            <a:grpSpLocks/>
          </p:cNvGrpSpPr>
          <p:nvPr/>
        </p:nvGrpSpPr>
        <p:grpSpPr bwMode="auto">
          <a:xfrm>
            <a:off x="5916613" y="4160838"/>
            <a:ext cx="554037" cy="279400"/>
            <a:chOff x="3600" y="219"/>
            <a:chExt cx="360" cy="175"/>
          </a:xfrm>
        </p:grpSpPr>
        <p:sp>
          <p:nvSpPr>
            <p:cNvPr id="22754" name="Oval 2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2755" name="Line 22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56" name="Line 22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2757" name="Rectangle 22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2758" name="Oval 2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2759" name="Group 231"/>
            <p:cNvGrpSpPr>
              <a:grpSpLocks/>
            </p:cNvGrpSpPr>
            <p:nvPr/>
          </p:nvGrpSpPr>
          <p:grpSpPr bwMode="auto">
            <a:xfrm>
              <a:off x="3686" y="244"/>
              <a:ext cx="177" cy="66"/>
              <a:chOff x="2848" y="848"/>
              <a:chExt cx="140" cy="98"/>
            </a:xfrm>
          </p:grpSpPr>
          <p:sp>
            <p:nvSpPr>
              <p:cNvPr id="22760" name="Line 2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61" name="Line 2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62" name="Line 2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2763" name="Group 235"/>
            <p:cNvGrpSpPr>
              <a:grpSpLocks/>
            </p:cNvGrpSpPr>
            <p:nvPr/>
          </p:nvGrpSpPr>
          <p:grpSpPr bwMode="auto">
            <a:xfrm flipV="1">
              <a:off x="3686" y="243"/>
              <a:ext cx="177" cy="66"/>
              <a:chOff x="2848" y="848"/>
              <a:chExt cx="140" cy="98"/>
            </a:xfrm>
          </p:grpSpPr>
          <p:sp>
            <p:nvSpPr>
              <p:cNvPr id="22764" name="Line 2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2765" name="Line 2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2766" name="Line 2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22767" name="Line 239"/>
          <p:cNvSpPr>
            <a:spLocks noChangeShapeType="1"/>
          </p:cNvSpPr>
          <p:nvPr/>
        </p:nvSpPr>
        <p:spPr bwMode="auto">
          <a:xfrm>
            <a:off x="6192838" y="4430713"/>
            <a:ext cx="1587" cy="273050"/>
          </a:xfrm>
          <a:prstGeom prst="line">
            <a:avLst/>
          </a:prstGeom>
          <a:noFill/>
          <a:ln w="38100">
            <a:solidFill>
              <a:srgbClr val="FF0000"/>
            </a:solidFill>
            <a:round/>
            <a:headEnd/>
            <a:tailEnd/>
          </a:ln>
          <a:effectLst/>
        </p:spPr>
        <p:txBody>
          <a:bodyPr wrap="none" anchor="ctr"/>
          <a:lstStyle/>
          <a:p>
            <a:endParaRPr lang="zh-TW" altLang="en-US"/>
          </a:p>
        </p:txBody>
      </p:sp>
      <p:grpSp>
        <p:nvGrpSpPr>
          <p:cNvPr id="22776" name="Group 248"/>
          <p:cNvGrpSpPr>
            <a:grpSpLocks/>
          </p:cNvGrpSpPr>
          <p:nvPr/>
        </p:nvGrpSpPr>
        <p:grpSpPr bwMode="auto">
          <a:xfrm>
            <a:off x="6022975" y="4889500"/>
            <a:ext cx="1179513" cy="287338"/>
            <a:chOff x="3794" y="3080"/>
            <a:chExt cx="743" cy="181"/>
          </a:xfrm>
        </p:grpSpPr>
        <p:sp>
          <p:nvSpPr>
            <p:cNvPr id="22603" name="Oval 75"/>
            <p:cNvSpPr>
              <a:spLocks noChangeArrowheads="1"/>
            </p:cNvSpPr>
            <p:nvPr/>
          </p:nvSpPr>
          <p:spPr bwMode="auto">
            <a:xfrm rot="-5400000">
              <a:off x="3793" y="3084"/>
              <a:ext cx="47" cy="46"/>
            </a:xfrm>
            <a:prstGeom prst="ellipse">
              <a:avLst/>
            </a:prstGeom>
            <a:solidFill>
              <a:schemeClr val="accent2"/>
            </a:solidFill>
            <a:ln w="9525">
              <a:noFill/>
              <a:round/>
              <a:headEnd/>
              <a:tailEnd/>
            </a:ln>
            <a:effectLst/>
          </p:spPr>
          <p:txBody>
            <a:bodyPr wrap="none" anchor="ctr"/>
            <a:lstStyle/>
            <a:p>
              <a:endParaRPr lang="zh-TW" altLang="en-US"/>
            </a:p>
          </p:txBody>
        </p:sp>
        <p:sp>
          <p:nvSpPr>
            <p:cNvPr id="22604" name="Oval 76"/>
            <p:cNvSpPr>
              <a:spLocks noChangeArrowheads="1"/>
            </p:cNvSpPr>
            <p:nvPr/>
          </p:nvSpPr>
          <p:spPr bwMode="auto">
            <a:xfrm rot="-5400000">
              <a:off x="3852" y="3082"/>
              <a:ext cx="48" cy="46"/>
            </a:xfrm>
            <a:prstGeom prst="ellipse">
              <a:avLst/>
            </a:prstGeom>
            <a:solidFill>
              <a:schemeClr val="accent2"/>
            </a:solidFill>
            <a:ln w="9525">
              <a:noFill/>
              <a:round/>
              <a:headEnd/>
              <a:tailEnd/>
            </a:ln>
            <a:effectLst/>
          </p:spPr>
          <p:txBody>
            <a:bodyPr wrap="none" anchor="ctr"/>
            <a:lstStyle/>
            <a:p>
              <a:endParaRPr lang="zh-TW" altLang="en-US"/>
            </a:p>
          </p:txBody>
        </p:sp>
        <p:sp>
          <p:nvSpPr>
            <p:cNvPr id="22605" name="Oval 77"/>
            <p:cNvSpPr>
              <a:spLocks noChangeArrowheads="1"/>
            </p:cNvSpPr>
            <p:nvPr/>
          </p:nvSpPr>
          <p:spPr bwMode="auto">
            <a:xfrm rot="-5400000">
              <a:off x="3906" y="3086"/>
              <a:ext cx="47" cy="46"/>
            </a:xfrm>
            <a:prstGeom prst="ellipse">
              <a:avLst/>
            </a:prstGeom>
            <a:solidFill>
              <a:schemeClr val="accent2"/>
            </a:solidFill>
            <a:ln w="9525">
              <a:noFill/>
              <a:round/>
              <a:headEnd/>
              <a:tailEnd/>
            </a:ln>
            <a:effectLst/>
          </p:spPr>
          <p:txBody>
            <a:bodyPr wrap="none" anchor="ctr"/>
            <a:lstStyle/>
            <a:p>
              <a:endParaRPr lang="zh-TW" altLang="en-US"/>
            </a:p>
          </p:txBody>
        </p:sp>
        <p:sp>
          <p:nvSpPr>
            <p:cNvPr id="22624" name="Line 96"/>
            <p:cNvSpPr>
              <a:spLocks noChangeShapeType="1"/>
            </p:cNvSpPr>
            <p:nvPr/>
          </p:nvSpPr>
          <p:spPr bwMode="auto">
            <a:xfrm>
              <a:off x="4537" y="3080"/>
              <a:ext cx="0" cy="173"/>
            </a:xfrm>
            <a:prstGeom prst="line">
              <a:avLst/>
            </a:prstGeom>
            <a:noFill/>
            <a:ln w="12700">
              <a:solidFill>
                <a:schemeClr val="tx1"/>
              </a:solidFill>
              <a:round/>
              <a:headEnd/>
              <a:tailEnd/>
            </a:ln>
            <a:effectLst/>
          </p:spPr>
          <p:txBody>
            <a:bodyPr wrap="none" anchor="ctr"/>
            <a:lstStyle/>
            <a:p>
              <a:endParaRPr lang="zh-TW" altLang="en-US"/>
            </a:p>
          </p:txBody>
        </p:sp>
        <p:sp>
          <p:nvSpPr>
            <p:cNvPr id="22768" name="Freeform 240"/>
            <p:cNvSpPr>
              <a:spLocks/>
            </p:cNvSpPr>
            <p:nvPr/>
          </p:nvSpPr>
          <p:spPr bwMode="auto">
            <a:xfrm>
              <a:off x="4366" y="3174"/>
              <a:ext cx="41" cy="48"/>
            </a:xfrm>
            <a:custGeom>
              <a:avLst/>
              <a:gdLst/>
              <a:ahLst/>
              <a:cxnLst>
                <a:cxn ang="0">
                  <a:pos x="35" y="0"/>
                </a:cxn>
                <a:cxn ang="0">
                  <a:pos x="4" y="23"/>
                </a:cxn>
                <a:cxn ang="0">
                  <a:pos x="8" y="39"/>
                </a:cxn>
                <a:cxn ang="0">
                  <a:pos x="41" y="48"/>
                </a:cxn>
              </a:cxnLst>
              <a:rect l="0" t="0" r="r" b="b"/>
              <a:pathLst>
                <a:path w="41" h="48">
                  <a:moveTo>
                    <a:pt x="35" y="0"/>
                  </a:moveTo>
                  <a:cubicBezTo>
                    <a:pt x="20" y="8"/>
                    <a:pt x="8" y="16"/>
                    <a:pt x="4" y="23"/>
                  </a:cubicBezTo>
                  <a:cubicBezTo>
                    <a:pt x="0" y="30"/>
                    <a:pt x="2" y="35"/>
                    <a:pt x="8" y="39"/>
                  </a:cubicBezTo>
                  <a:cubicBezTo>
                    <a:pt x="14" y="43"/>
                    <a:pt x="34" y="46"/>
                    <a:pt x="41" y="48"/>
                  </a:cubicBezTo>
                </a:path>
              </a:pathLst>
            </a:custGeom>
            <a:noFill/>
            <a:ln w="28575" cmpd="sng">
              <a:solidFill>
                <a:srgbClr val="FF0000"/>
              </a:solidFill>
              <a:round/>
              <a:headEnd/>
              <a:tailEnd/>
            </a:ln>
            <a:effectLst/>
          </p:spPr>
          <p:txBody>
            <a:bodyPr wrap="none" anchor="ctr"/>
            <a:lstStyle/>
            <a:p>
              <a:endParaRPr lang="zh-TW" altLang="en-US"/>
            </a:p>
          </p:txBody>
        </p:sp>
        <p:sp>
          <p:nvSpPr>
            <p:cNvPr id="22770" name="Freeform 242"/>
            <p:cNvSpPr>
              <a:spLocks/>
            </p:cNvSpPr>
            <p:nvPr/>
          </p:nvSpPr>
          <p:spPr bwMode="auto">
            <a:xfrm>
              <a:off x="4330" y="3158"/>
              <a:ext cx="58" cy="82"/>
            </a:xfrm>
            <a:custGeom>
              <a:avLst/>
              <a:gdLst/>
              <a:ahLst/>
              <a:cxnLst>
                <a:cxn ang="0">
                  <a:pos x="40" y="0"/>
                </a:cxn>
                <a:cxn ang="0">
                  <a:pos x="5" y="33"/>
                </a:cxn>
                <a:cxn ang="0">
                  <a:pos x="7" y="55"/>
                </a:cxn>
                <a:cxn ang="0">
                  <a:pos x="28" y="75"/>
                </a:cxn>
                <a:cxn ang="0">
                  <a:pos x="58" y="82"/>
                </a:cxn>
              </a:cxnLst>
              <a:rect l="0" t="0" r="r" b="b"/>
              <a:pathLst>
                <a:path w="58" h="82">
                  <a:moveTo>
                    <a:pt x="40" y="0"/>
                  </a:moveTo>
                  <a:cubicBezTo>
                    <a:pt x="34" y="5"/>
                    <a:pt x="10" y="24"/>
                    <a:pt x="5" y="33"/>
                  </a:cubicBezTo>
                  <a:cubicBezTo>
                    <a:pt x="0" y="42"/>
                    <a:pt x="3" y="48"/>
                    <a:pt x="7" y="55"/>
                  </a:cubicBezTo>
                  <a:cubicBezTo>
                    <a:pt x="11" y="62"/>
                    <a:pt x="20" y="71"/>
                    <a:pt x="28" y="75"/>
                  </a:cubicBezTo>
                  <a:cubicBezTo>
                    <a:pt x="36" y="79"/>
                    <a:pt x="52" y="81"/>
                    <a:pt x="58" y="82"/>
                  </a:cubicBezTo>
                </a:path>
              </a:pathLst>
            </a:custGeom>
            <a:noFill/>
            <a:ln w="28575" cmpd="sng">
              <a:solidFill>
                <a:srgbClr val="FF0000"/>
              </a:solidFill>
              <a:round/>
              <a:headEnd/>
              <a:tailEnd/>
            </a:ln>
            <a:effectLst/>
          </p:spPr>
          <p:txBody>
            <a:bodyPr wrap="none" anchor="ctr"/>
            <a:lstStyle/>
            <a:p>
              <a:endParaRPr lang="zh-TW" altLang="en-US"/>
            </a:p>
          </p:txBody>
        </p:sp>
        <p:sp>
          <p:nvSpPr>
            <p:cNvPr id="22772" name="Freeform 244"/>
            <p:cNvSpPr>
              <a:spLocks/>
            </p:cNvSpPr>
            <p:nvPr/>
          </p:nvSpPr>
          <p:spPr bwMode="auto">
            <a:xfrm>
              <a:off x="4295" y="3148"/>
              <a:ext cx="73" cy="113"/>
            </a:xfrm>
            <a:custGeom>
              <a:avLst/>
              <a:gdLst/>
              <a:ahLst/>
              <a:cxnLst>
                <a:cxn ang="0">
                  <a:pos x="46" y="0"/>
                </a:cxn>
                <a:cxn ang="0">
                  <a:pos x="11" y="33"/>
                </a:cxn>
                <a:cxn ang="0">
                  <a:pos x="3" y="67"/>
                </a:cxn>
                <a:cxn ang="0">
                  <a:pos x="27" y="95"/>
                </a:cxn>
                <a:cxn ang="0">
                  <a:pos x="73" y="113"/>
                </a:cxn>
              </a:cxnLst>
              <a:rect l="0" t="0" r="r" b="b"/>
              <a:pathLst>
                <a:path w="73" h="113">
                  <a:moveTo>
                    <a:pt x="46" y="0"/>
                  </a:moveTo>
                  <a:cubicBezTo>
                    <a:pt x="40" y="5"/>
                    <a:pt x="18" y="22"/>
                    <a:pt x="11" y="33"/>
                  </a:cubicBezTo>
                  <a:cubicBezTo>
                    <a:pt x="4" y="44"/>
                    <a:pt x="0" y="57"/>
                    <a:pt x="3" y="67"/>
                  </a:cubicBezTo>
                  <a:cubicBezTo>
                    <a:pt x="6" y="77"/>
                    <a:pt x="15" y="87"/>
                    <a:pt x="27" y="95"/>
                  </a:cubicBezTo>
                  <a:cubicBezTo>
                    <a:pt x="39" y="103"/>
                    <a:pt x="64" y="109"/>
                    <a:pt x="73" y="113"/>
                  </a:cubicBezTo>
                </a:path>
              </a:pathLst>
            </a:custGeom>
            <a:noFill/>
            <a:ln w="28575" cmpd="sng">
              <a:solidFill>
                <a:srgbClr val="FF0000"/>
              </a:solidFill>
              <a:round/>
              <a:headEnd/>
              <a:tailEnd/>
            </a:ln>
            <a:effectLst/>
          </p:spPr>
          <p:txBody>
            <a:bodyPr wrap="none" anchor="ctr"/>
            <a:lstStyle/>
            <a:p>
              <a:endParaRPr lang="zh-TW" altLang="en-US"/>
            </a:p>
          </p:txBody>
        </p:sp>
        <p:sp>
          <p:nvSpPr>
            <p:cNvPr id="22773" name="Freeform 245"/>
            <p:cNvSpPr>
              <a:spLocks/>
            </p:cNvSpPr>
            <p:nvPr/>
          </p:nvSpPr>
          <p:spPr bwMode="auto">
            <a:xfrm flipH="1" flipV="1">
              <a:off x="4423" y="3165"/>
              <a:ext cx="41" cy="48"/>
            </a:xfrm>
            <a:custGeom>
              <a:avLst/>
              <a:gdLst/>
              <a:ahLst/>
              <a:cxnLst>
                <a:cxn ang="0">
                  <a:pos x="35" y="0"/>
                </a:cxn>
                <a:cxn ang="0">
                  <a:pos x="4" y="23"/>
                </a:cxn>
                <a:cxn ang="0">
                  <a:pos x="8" y="39"/>
                </a:cxn>
                <a:cxn ang="0">
                  <a:pos x="41" y="48"/>
                </a:cxn>
              </a:cxnLst>
              <a:rect l="0" t="0" r="r" b="b"/>
              <a:pathLst>
                <a:path w="41" h="48">
                  <a:moveTo>
                    <a:pt x="35" y="0"/>
                  </a:moveTo>
                  <a:cubicBezTo>
                    <a:pt x="20" y="8"/>
                    <a:pt x="8" y="16"/>
                    <a:pt x="4" y="23"/>
                  </a:cubicBezTo>
                  <a:cubicBezTo>
                    <a:pt x="0" y="30"/>
                    <a:pt x="2" y="35"/>
                    <a:pt x="8" y="39"/>
                  </a:cubicBezTo>
                  <a:cubicBezTo>
                    <a:pt x="14" y="43"/>
                    <a:pt x="34" y="46"/>
                    <a:pt x="41" y="48"/>
                  </a:cubicBezTo>
                </a:path>
              </a:pathLst>
            </a:custGeom>
            <a:noFill/>
            <a:ln w="28575" cmpd="sng">
              <a:solidFill>
                <a:srgbClr val="FF0000"/>
              </a:solidFill>
              <a:round/>
              <a:headEnd/>
              <a:tailEnd/>
            </a:ln>
            <a:effectLst/>
          </p:spPr>
          <p:txBody>
            <a:bodyPr wrap="none" anchor="ctr"/>
            <a:lstStyle/>
            <a:p>
              <a:endParaRPr lang="zh-TW" altLang="en-US"/>
            </a:p>
          </p:txBody>
        </p:sp>
        <p:sp>
          <p:nvSpPr>
            <p:cNvPr id="22774" name="Freeform 246"/>
            <p:cNvSpPr>
              <a:spLocks/>
            </p:cNvSpPr>
            <p:nvPr/>
          </p:nvSpPr>
          <p:spPr bwMode="auto">
            <a:xfrm flipH="1" flipV="1">
              <a:off x="4440" y="3149"/>
              <a:ext cx="58" cy="82"/>
            </a:xfrm>
            <a:custGeom>
              <a:avLst/>
              <a:gdLst/>
              <a:ahLst/>
              <a:cxnLst>
                <a:cxn ang="0">
                  <a:pos x="40" y="0"/>
                </a:cxn>
                <a:cxn ang="0">
                  <a:pos x="5" y="33"/>
                </a:cxn>
                <a:cxn ang="0">
                  <a:pos x="7" y="55"/>
                </a:cxn>
                <a:cxn ang="0">
                  <a:pos x="28" y="75"/>
                </a:cxn>
                <a:cxn ang="0">
                  <a:pos x="58" y="82"/>
                </a:cxn>
              </a:cxnLst>
              <a:rect l="0" t="0" r="r" b="b"/>
              <a:pathLst>
                <a:path w="58" h="82">
                  <a:moveTo>
                    <a:pt x="40" y="0"/>
                  </a:moveTo>
                  <a:cubicBezTo>
                    <a:pt x="34" y="5"/>
                    <a:pt x="10" y="24"/>
                    <a:pt x="5" y="33"/>
                  </a:cubicBezTo>
                  <a:cubicBezTo>
                    <a:pt x="0" y="42"/>
                    <a:pt x="3" y="48"/>
                    <a:pt x="7" y="55"/>
                  </a:cubicBezTo>
                  <a:cubicBezTo>
                    <a:pt x="11" y="62"/>
                    <a:pt x="20" y="71"/>
                    <a:pt x="28" y="75"/>
                  </a:cubicBezTo>
                  <a:cubicBezTo>
                    <a:pt x="36" y="79"/>
                    <a:pt x="52" y="81"/>
                    <a:pt x="58" y="82"/>
                  </a:cubicBezTo>
                </a:path>
              </a:pathLst>
            </a:custGeom>
            <a:noFill/>
            <a:ln w="28575" cmpd="sng">
              <a:solidFill>
                <a:srgbClr val="FF0000"/>
              </a:solidFill>
              <a:round/>
              <a:headEnd/>
              <a:tailEnd/>
            </a:ln>
            <a:effectLst/>
          </p:spPr>
          <p:txBody>
            <a:bodyPr wrap="none" anchor="ctr"/>
            <a:lstStyle/>
            <a:p>
              <a:endParaRPr lang="zh-TW" altLang="en-US"/>
            </a:p>
          </p:txBody>
        </p:sp>
        <p:sp>
          <p:nvSpPr>
            <p:cNvPr id="22775" name="Freeform 247"/>
            <p:cNvSpPr>
              <a:spLocks/>
            </p:cNvSpPr>
            <p:nvPr/>
          </p:nvSpPr>
          <p:spPr bwMode="auto">
            <a:xfrm flipH="1" flipV="1">
              <a:off x="4454" y="3127"/>
              <a:ext cx="73" cy="113"/>
            </a:xfrm>
            <a:custGeom>
              <a:avLst/>
              <a:gdLst/>
              <a:ahLst/>
              <a:cxnLst>
                <a:cxn ang="0">
                  <a:pos x="46" y="0"/>
                </a:cxn>
                <a:cxn ang="0">
                  <a:pos x="11" y="33"/>
                </a:cxn>
                <a:cxn ang="0">
                  <a:pos x="3" y="67"/>
                </a:cxn>
                <a:cxn ang="0">
                  <a:pos x="27" y="95"/>
                </a:cxn>
                <a:cxn ang="0">
                  <a:pos x="73" y="113"/>
                </a:cxn>
              </a:cxnLst>
              <a:rect l="0" t="0" r="r" b="b"/>
              <a:pathLst>
                <a:path w="73" h="113">
                  <a:moveTo>
                    <a:pt x="46" y="0"/>
                  </a:moveTo>
                  <a:cubicBezTo>
                    <a:pt x="40" y="5"/>
                    <a:pt x="18" y="22"/>
                    <a:pt x="11" y="33"/>
                  </a:cubicBezTo>
                  <a:cubicBezTo>
                    <a:pt x="4" y="44"/>
                    <a:pt x="0" y="57"/>
                    <a:pt x="3" y="67"/>
                  </a:cubicBezTo>
                  <a:cubicBezTo>
                    <a:pt x="6" y="77"/>
                    <a:pt x="15" y="87"/>
                    <a:pt x="27" y="95"/>
                  </a:cubicBezTo>
                  <a:cubicBezTo>
                    <a:pt x="39" y="103"/>
                    <a:pt x="64" y="109"/>
                    <a:pt x="73" y="113"/>
                  </a:cubicBezTo>
                </a:path>
              </a:pathLst>
            </a:custGeom>
            <a:noFill/>
            <a:ln w="28575" cmpd="sng">
              <a:solidFill>
                <a:srgbClr val="FF0000"/>
              </a:solidFill>
              <a:round/>
              <a:headEnd/>
              <a:tailEnd/>
            </a:ln>
            <a:effectLst/>
          </p:spPr>
          <p:txBody>
            <a:bodyPr wrap="none" anchor="ctr"/>
            <a:lstStyle/>
            <a:p>
              <a:endParaRPr lang="zh-TW" altLang="en-US"/>
            </a:p>
          </p:txBody>
        </p:sp>
      </p:grpSp>
      <p:grpSp>
        <p:nvGrpSpPr>
          <p:cNvPr id="22788" name="Group 260"/>
          <p:cNvGrpSpPr>
            <a:grpSpLocks/>
          </p:cNvGrpSpPr>
          <p:nvPr/>
        </p:nvGrpSpPr>
        <p:grpSpPr bwMode="auto">
          <a:xfrm>
            <a:off x="7304088" y="5316538"/>
            <a:ext cx="368300" cy="212725"/>
            <a:chOff x="3479" y="3685"/>
            <a:chExt cx="232" cy="134"/>
          </a:xfrm>
        </p:grpSpPr>
        <p:sp>
          <p:nvSpPr>
            <p:cNvPr id="22782" name="Freeform 254"/>
            <p:cNvSpPr>
              <a:spLocks/>
            </p:cNvSpPr>
            <p:nvPr/>
          </p:nvSpPr>
          <p:spPr bwMode="auto">
            <a:xfrm>
              <a:off x="3550" y="3732"/>
              <a:ext cx="41" cy="48"/>
            </a:xfrm>
            <a:custGeom>
              <a:avLst/>
              <a:gdLst/>
              <a:ahLst/>
              <a:cxnLst>
                <a:cxn ang="0">
                  <a:pos x="35" y="0"/>
                </a:cxn>
                <a:cxn ang="0">
                  <a:pos x="4" y="23"/>
                </a:cxn>
                <a:cxn ang="0">
                  <a:pos x="8" y="39"/>
                </a:cxn>
                <a:cxn ang="0">
                  <a:pos x="41" y="48"/>
                </a:cxn>
              </a:cxnLst>
              <a:rect l="0" t="0" r="r" b="b"/>
              <a:pathLst>
                <a:path w="41" h="48">
                  <a:moveTo>
                    <a:pt x="35" y="0"/>
                  </a:moveTo>
                  <a:cubicBezTo>
                    <a:pt x="20" y="8"/>
                    <a:pt x="8" y="16"/>
                    <a:pt x="4" y="23"/>
                  </a:cubicBezTo>
                  <a:cubicBezTo>
                    <a:pt x="0" y="30"/>
                    <a:pt x="2" y="35"/>
                    <a:pt x="8" y="39"/>
                  </a:cubicBezTo>
                  <a:cubicBezTo>
                    <a:pt x="14" y="43"/>
                    <a:pt x="34" y="46"/>
                    <a:pt x="41" y="48"/>
                  </a:cubicBezTo>
                </a:path>
              </a:pathLst>
            </a:custGeom>
            <a:noFill/>
            <a:ln w="28575" cmpd="sng">
              <a:solidFill>
                <a:srgbClr val="FF0000"/>
              </a:solidFill>
              <a:round/>
              <a:headEnd/>
              <a:tailEnd/>
            </a:ln>
            <a:effectLst/>
          </p:spPr>
          <p:txBody>
            <a:bodyPr wrap="none" anchor="ctr"/>
            <a:lstStyle/>
            <a:p>
              <a:endParaRPr lang="zh-TW" altLang="en-US"/>
            </a:p>
          </p:txBody>
        </p:sp>
        <p:sp>
          <p:nvSpPr>
            <p:cNvPr id="22783" name="Freeform 255"/>
            <p:cNvSpPr>
              <a:spLocks/>
            </p:cNvSpPr>
            <p:nvPr/>
          </p:nvSpPr>
          <p:spPr bwMode="auto">
            <a:xfrm>
              <a:off x="3514" y="3716"/>
              <a:ext cx="58" cy="82"/>
            </a:xfrm>
            <a:custGeom>
              <a:avLst/>
              <a:gdLst/>
              <a:ahLst/>
              <a:cxnLst>
                <a:cxn ang="0">
                  <a:pos x="40" y="0"/>
                </a:cxn>
                <a:cxn ang="0">
                  <a:pos x="5" y="33"/>
                </a:cxn>
                <a:cxn ang="0">
                  <a:pos x="7" y="55"/>
                </a:cxn>
                <a:cxn ang="0">
                  <a:pos x="28" y="75"/>
                </a:cxn>
                <a:cxn ang="0">
                  <a:pos x="58" y="82"/>
                </a:cxn>
              </a:cxnLst>
              <a:rect l="0" t="0" r="r" b="b"/>
              <a:pathLst>
                <a:path w="58" h="82">
                  <a:moveTo>
                    <a:pt x="40" y="0"/>
                  </a:moveTo>
                  <a:cubicBezTo>
                    <a:pt x="34" y="5"/>
                    <a:pt x="10" y="24"/>
                    <a:pt x="5" y="33"/>
                  </a:cubicBezTo>
                  <a:cubicBezTo>
                    <a:pt x="0" y="42"/>
                    <a:pt x="3" y="48"/>
                    <a:pt x="7" y="55"/>
                  </a:cubicBezTo>
                  <a:cubicBezTo>
                    <a:pt x="11" y="62"/>
                    <a:pt x="20" y="71"/>
                    <a:pt x="28" y="75"/>
                  </a:cubicBezTo>
                  <a:cubicBezTo>
                    <a:pt x="36" y="79"/>
                    <a:pt x="52" y="81"/>
                    <a:pt x="58" y="82"/>
                  </a:cubicBezTo>
                </a:path>
              </a:pathLst>
            </a:custGeom>
            <a:noFill/>
            <a:ln w="28575" cmpd="sng">
              <a:solidFill>
                <a:srgbClr val="FF0000"/>
              </a:solidFill>
              <a:round/>
              <a:headEnd/>
              <a:tailEnd/>
            </a:ln>
            <a:effectLst/>
          </p:spPr>
          <p:txBody>
            <a:bodyPr wrap="none" anchor="ctr"/>
            <a:lstStyle/>
            <a:p>
              <a:endParaRPr lang="zh-TW" altLang="en-US"/>
            </a:p>
          </p:txBody>
        </p:sp>
        <p:sp>
          <p:nvSpPr>
            <p:cNvPr id="22784" name="Freeform 256"/>
            <p:cNvSpPr>
              <a:spLocks/>
            </p:cNvSpPr>
            <p:nvPr/>
          </p:nvSpPr>
          <p:spPr bwMode="auto">
            <a:xfrm>
              <a:off x="3479" y="3706"/>
              <a:ext cx="73" cy="113"/>
            </a:xfrm>
            <a:custGeom>
              <a:avLst/>
              <a:gdLst/>
              <a:ahLst/>
              <a:cxnLst>
                <a:cxn ang="0">
                  <a:pos x="46" y="0"/>
                </a:cxn>
                <a:cxn ang="0">
                  <a:pos x="11" y="33"/>
                </a:cxn>
                <a:cxn ang="0">
                  <a:pos x="3" y="67"/>
                </a:cxn>
                <a:cxn ang="0">
                  <a:pos x="27" y="95"/>
                </a:cxn>
                <a:cxn ang="0">
                  <a:pos x="73" y="113"/>
                </a:cxn>
              </a:cxnLst>
              <a:rect l="0" t="0" r="r" b="b"/>
              <a:pathLst>
                <a:path w="73" h="113">
                  <a:moveTo>
                    <a:pt x="46" y="0"/>
                  </a:moveTo>
                  <a:cubicBezTo>
                    <a:pt x="40" y="5"/>
                    <a:pt x="18" y="22"/>
                    <a:pt x="11" y="33"/>
                  </a:cubicBezTo>
                  <a:cubicBezTo>
                    <a:pt x="4" y="44"/>
                    <a:pt x="0" y="57"/>
                    <a:pt x="3" y="67"/>
                  </a:cubicBezTo>
                  <a:cubicBezTo>
                    <a:pt x="6" y="77"/>
                    <a:pt x="15" y="87"/>
                    <a:pt x="27" y="95"/>
                  </a:cubicBezTo>
                  <a:cubicBezTo>
                    <a:pt x="39" y="103"/>
                    <a:pt x="64" y="109"/>
                    <a:pt x="73" y="113"/>
                  </a:cubicBezTo>
                </a:path>
              </a:pathLst>
            </a:custGeom>
            <a:noFill/>
            <a:ln w="28575" cmpd="sng">
              <a:solidFill>
                <a:srgbClr val="FF0000"/>
              </a:solidFill>
              <a:round/>
              <a:headEnd/>
              <a:tailEnd/>
            </a:ln>
            <a:effectLst/>
          </p:spPr>
          <p:txBody>
            <a:bodyPr wrap="none" anchor="ctr"/>
            <a:lstStyle/>
            <a:p>
              <a:endParaRPr lang="zh-TW" altLang="en-US"/>
            </a:p>
          </p:txBody>
        </p:sp>
        <p:sp>
          <p:nvSpPr>
            <p:cNvPr id="22785" name="Freeform 257"/>
            <p:cNvSpPr>
              <a:spLocks/>
            </p:cNvSpPr>
            <p:nvPr/>
          </p:nvSpPr>
          <p:spPr bwMode="auto">
            <a:xfrm flipH="1" flipV="1">
              <a:off x="3607" y="3723"/>
              <a:ext cx="41" cy="48"/>
            </a:xfrm>
            <a:custGeom>
              <a:avLst/>
              <a:gdLst/>
              <a:ahLst/>
              <a:cxnLst>
                <a:cxn ang="0">
                  <a:pos x="35" y="0"/>
                </a:cxn>
                <a:cxn ang="0">
                  <a:pos x="4" y="23"/>
                </a:cxn>
                <a:cxn ang="0">
                  <a:pos x="8" y="39"/>
                </a:cxn>
                <a:cxn ang="0">
                  <a:pos x="41" y="48"/>
                </a:cxn>
              </a:cxnLst>
              <a:rect l="0" t="0" r="r" b="b"/>
              <a:pathLst>
                <a:path w="41" h="48">
                  <a:moveTo>
                    <a:pt x="35" y="0"/>
                  </a:moveTo>
                  <a:cubicBezTo>
                    <a:pt x="20" y="8"/>
                    <a:pt x="8" y="16"/>
                    <a:pt x="4" y="23"/>
                  </a:cubicBezTo>
                  <a:cubicBezTo>
                    <a:pt x="0" y="30"/>
                    <a:pt x="2" y="35"/>
                    <a:pt x="8" y="39"/>
                  </a:cubicBezTo>
                  <a:cubicBezTo>
                    <a:pt x="14" y="43"/>
                    <a:pt x="34" y="46"/>
                    <a:pt x="41" y="48"/>
                  </a:cubicBezTo>
                </a:path>
              </a:pathLst>
            </a:custGeom>
            <a:noFill/>
            <a:ln w="28575" cmpd="sng">
              <a:solidFill>
                <a:srgbClr val="FF0000"/>
              </a:solidFill>
              <a:round/>
              <a:headEnd/>
              <a:tailEnd/>
            </a:ln>
            <a:effectLst/>
          </p:spPr>
          <p:txBody>
            <a:bodyPr wrap="none" anchor="ctr"/>
            <a:lstStyle/>
            <a:p>
              <a:endParaRPr lang="zh-TW" altLang="en-US"/>
            </a:p>
          </p:txBody>
        </p:sp>
        <p:sp>
          <p:nvSpPr>
            <p:cNvPr id="22786" name="Freeform 258"/>
            <p:cNvSpPr>
              <a:spLocks/>
            </p:cNvSpPr>
            <p:nvPr/>
          </p:nvSpPr>
          <p:spPr bwMode="auto">
            <a:xfrm flipH="1" flipV="1">
              <a:off x="3624" y="3707"/>
              <a:ext cx="58" cy="82"/>
            </a:xfrm>
            <a:custGeom>
              <a:avLst/>
              <a:gdLst/>
              <a:ahLst/>
              <a:cxnLst>
                <a:cxn ang="0">
                  <a:pos x="40" y="0"/>
                </a:cxn>
                <a:cxn ang="0">
                  <a:pos x="5" y="33"/>
                </a:cxn>
                <a:cxn ang="0">
                  <a:pos x="7" y="55"/>
                </a:cxn>
                <a:cxn ang="0">
                  <a:pos x="28" y="75"/>
                </a:cxn>
                <a:cxn ang="0">
                  <a:pos x="58" y="82"/>
                </a:cxn>
              </a:cxnLst>
              <a:rect l="0" t="0" r="r" b="b"/>
              <a:pathLst>
                <a:path w="58" h="82">
                  <a:moveTo>
                    <a:pt x="40" y="0"/>
                  </a:moveTo>
                  <a:cubicBezTo>
                    <a:pt x="34" y="5"/>
                    <a:pt x="10" y="24"/>
                    <a:pt x="5" y="33"/>
                  </a:cubicBezTo>
                  <a:cubicBezTo>
                    <a:pt x="0" y="42"/>
                    <a:pt x="3" y="48"/>
                    <a:pt x="7" y="55"/>
                  </a:cubicBezTo>
                  <a:cubicBezTo>
                    <a:pt x="11" y="62"/>
                    <a:pt x="20" y="71"/>
                    <a:pt x="28" y="75"/>
                  </a:cubicBezTo>
                  <a:cubicBezTo>
                    <a:pt x="36" y="79"/>
                    <a:pt x="52" y="81"/>
                    <a:pt x="58" y="82"/>
                  </a:cubicBezTo>
                </a:path>
              </a:pathLst>
            </a:custGeom>
            <a:noFill/>
            <a:ln w="28575" cmpd="sng">
              <a:solidFill>
                <a:srgbClr val="FF0000"/>
              </a:solidFill>
              <a:round/>
              <a:headEnd/>
              <a:tailEnd/>
            </a:ln>
            <a:effectLst/>
          </p:spPr>
          <p:txBody>
            <a:bodyPr wrap="none" anchor="ctr"/>
            <a:lstStyle/>
            <a:p>
              <a:endParaRPr lang="zh-TW" altLang="en-US"/>
            </a:p>
          </p:txBody>
        </p:sp>
        <p:sp>
          <p:nvSpPr>
            <p:cNvPr id="22787" name="Freeform 259"/>
            <p:cNvSpPr>
              <a:spLocks/>
            </p:cNvSpPr>
            <p:nvPr/>
          </p:nvSpPr>
          <p:spPr bwMode="auto">
            <a:xfrm flipH="1" flipV="1">
              <a:off x="3638" y="3685"/>
              <a:ext cx="73" cy="113"/>
            </a:xfrm>
            <a:custGeom>
              <a:avLst/>
              <a:gdLst/>
              <a:ahLst/>
              <a:cxnLst>
                <a:cxn ang="0">
                  <a:pos x="46" y="0"/>
                </a:cxn>
                <a:cxn ang="0">
                  <a:pos x="11" y="33"/>
                </a:cxn>
                <a:cxn ang="0">
                  <a:pos x="3" y="67"/>
                </a:cxn>
                <a:cxn ang="0">
                  <a:pos x="27" y="95"/>
                </a:cxn>
                <a:cxn ang="0">
                  <a:pos x="73" y="113"/>
                </a:cxn>
              </a:cxnLst>
              <a:rect l="0" t="0" r="r" b="b"/>
              <a:pathLst>
                <a:path w="73" h="113">
                  <a:moveTo>
                    <a:pt x="46" y="0"/>
                  </a:moveTo>
                  <a:cubicBezTo>
                    <a:pt x="40" y="5"/>
                    <a:pt x="18" y="22"/>
                    <a:pt x="11" y="33"/>
                  </a:cubicBezTo>
                  <a:cubicBezTo>
                    <a:pt x="4" y="44"/>
                    <a:pt x="0" y="57"/>
                    <a:pt x="3" y="67"/>
                  </a:cubicBezTo>
                  <a:cubicBezTo>
                    <a:pt x="6" y="77"/>
                    <a:pt x="15" y="87"/>
                    <a:pt x="27" y="95"/>
                  </a:cubicBezTo>
                  <a:cubicBezTo>
                    <a:pt x="39" y="103"/>
                    <a:pt x="64" y="109"/>
                    <a:pt x="73" y="113"/>
                  </a:cubicBezTo>
                </a:path>
              </a:pathLst>
            </a:custGeom>
            <a:noFill/>
            <a:ln w="28575" cmpd="sng">
              <a:solidFill>
                <a:srgbClr val="FF0000"/>
              </a:solidFill>
              <a:round/>
              <a:headEnd/>
              <a:tailEnd/>
            </a:ln>
            <a:effectLst/>
          </p:spPr>
          <p:txBody>
            <a:bodyPr wrap="none" anchor="ctr"/>
            <a:lstStyle/>
            <a:p>
              <a:endParaRPr lang="zh-TW" altLang="en-US"/>
            </a:p>
          </p:txBody>
        </p:sp>
      </p:grpSp>
      <p:grpSp>
        <p:nvGrpSpPr>
          <p:cNvPr id="22789" name="Group 261"/>
          <p:cNvGrpSpPr>
            <a:grpSpLocks/>
          </p:cNvGrpSpPr>
          <p:nvPr/>
        </p:nvGrpSpPr>
        <p:grpSpPr bwMode="auto">
          <a:xfrm>
            <a:off x="6399213" y="5268913"/>
            <a:ext cx="368300" cy="212725"/>
            <a:chOff x="3479" y="3685"/>
            <a:chExt cx="232" cy="134"/>
          </a:xfrm>
        </p:grpSpPr>
        <p:sp>
          <p:nvSpPr>
            <p:cNvPr id="22790" name="Freeform 262"/>
            <p:cNvSpPr>
              <a:spLocks/>
            </p:cNvSpPr>
            <p:nvPr/>
          </p:nvSpPr>
          <p:spPr bwMode="auto">
            <a:xfrm>
              <a:off x="3550" y="3732"/>
              <a:ext cx="41" cy="48"/>
            </a:xfrm>
            <a:custGeom>
              <a:avLst/>
              <a:gdLst/>
              <a:ahLst/>
              <a:cxnLst>
                <a:cxn ang="0">
                  <a:pos x="35" y="0"/>
                </a:cxn>
                <a:cxn ang="0">
                  <a:pos x="4" y="23"/>
                </a:cxn>
                <a:cxn ang="0">
                  <a:pos x="8" y="39"/>
                </a:cxn>
                <a:cxn ang="0">
                  <a:pos x="41" y="48"/>
                </a:cxn>
              </a:cxnLst>
              <a:rect l="0" t="0" r="r" b="b"/>
              <a:pathLst>
                <a:path w="41" h="48">
                  <a:moveTo>
                    <a:pt x="35" y="0"/>
                  </a:moveTo>
                  <a:cubicBezTo>
                    <a:pt x="20" y="8"/>
                    <a:pt x="8" y="16"/>
                    <a:pt x="4" y="23"/>
                  </a:cubicBezTo>
                  <a:cubicBezTo>
                    <a:pt x="0" y="30"/>
                    <a:pt x="2" y="35"/>
                    <a:pt x="8" y="39"/>
                  </a:cubicBezTo>
                  <a:cubicBezTo>
                    <a:pt x="14" y="43"/>
                    <a:pt x="34" y="46"/>
                    <a:pt x="41" y="48"/>
                  </a:cubicBezTo>
                </a:path>
              </a:pathLst>
            </a:custGeom>
            <a:noFill/>
            <a:ln w="28575" cmpd="sng">
              <a:solidFill>
                <a:srgbClr val="FF0000"/>
              </a:solidFill>
              <a:round/>
              <a:headEnd/>
              <a:tailEnd/>
            </a:ln>
            <a:effectLst/>
          </p:spPr>
          <p:txBody>
            <a:bodyPr wrap="none" anchor="ctr"/>
            <a:lstStyle/>
            <a:p>
              <a:endParaRPr lang="zh-TW" altLang="en-US"/>
            </a:p>
          </p:txBody>
        </p:sp>
        <p:sp>
          <p:nvSpPr>
            <p:cNvPr id="22791" name="Freeform 263"/>
            <p:cNvSpPr>
              <a:spLocks/>
            </p:cNvSpPr>
            <p:nvPr/>
          </p:nvSpPr>
          <p:spPr bwMode="auto">
            <a:xfrm>
              <a:off x="3514" y="3716"/>
              <a:ext cx="58" cy="82"/>
            </a:xfrm>
            <a:custGeom>
              <a:avLst/>
              <a:gdLst/>
              <a:ahLst/>
              <a:cxnLst>
                <a:cxn ang="0">
                  <a:pos x="40" y="0"/>
                </a:cxn>
                <a:cxn ang="0">
                  <a:pos x="5" y="33"/>
                </a:cxn>
                <a:cxn ang="0">
                  <a:pos x="7" y="55"/>
                </a:cxn>
                <a:cxn ang="0">
                  <a:pos x="28" y="75"/>
                </a:cxn>
                <a:cxn ang="0">
                  <a:pos x="58" y="82"/>
                </a:cxn>
              </a:cxnLst>
              <a:rect l="0" t="0" r="r" b="b"/>
              <a:pathLst>
                <a:path w="58" h="82">
                  <a:moveTo>
                    <a:pt x="40" y="0"/>
                  </a:moveTo>
                  <a:cubicBezTo>
                    <a:pt x="34" y="5"/>
                    <a:pt x="10" y="24"/>
                    <a:pt x="5" y="33"/>
                  </a:cubicBezTo>
                  <a:cubicBezTo>
                    <a:pt x="0" y="42"/>
                    <a:pt x="3" y="48"/>
                    <a:pt x="7" y="55"/>
                  </a:cubicBezTo>
                  <a:cubicBezTo>
                    <a:pt x="11" y="62"/>
                    <a:pt x="20" y="71"/>
                    <a:pt x="28" y="75"/>
                  </a:cubicBezTo>
                  <a:cubicBezTo>
                    <a:pt x="36" y="79"/>
                    <a:pt x="52" y="81"/>
                    <a:pt x="58" y="82"/>
                  </a:cubicBezTo>
                </a:path>
              </a:pathLst>
            </a:custGeom>
            <a:noFill/>
            <a:ln w="28575" cmpd="sng">
              <a:solidFill>
                <a:srgbClr val="FF0000"/>
              </a:solidFill>
              <a:round/>
              <a:headEnd/>
              <a:tailEnd/>
            </a:ln>
            <a:effectLst/>
          </p:spPr>
          <p:txBody>
            <a:bodyPr wrap="none" anchor="ctr"/>
            <a:lstStyle/>
            <a:p>
              <a:endParaRPr lang="zh-TW" altLang="en-US"/>
            </a:p>
          </p:txBody>
        </p:sp>
        <p:sp>
          <p:nvSpPr>
            <p:cNvPr id="22792" name="Freeform 264"/>
            <p:cNvSpPr>
              <a:spLocks/>
            </p:cNvSpPr>
            <p:nvPr/>
          </p:nvSpPr>
          <p:spPr bwMode="auto">
            <a:xfrm>
              <a:off x="3479" y="3706"/>
              <a:ext cx="73" cy="113"/>
            </a:xfrm>
            <a:custGeom>
              <a:avLst/>
              <a:gdLst/>
              <a:ahLst/>
              <a:cxnLst>
                <a:cxn ang="0">
                  <a:pos x="46" y="0"/>
                </a:cxn>
                <a:cxn ang="0">
                  <a:pos x="11" y="33"/>
                </a:cxn>
                <a:cxn ang="0">
                  <a:pos x="3" y="67"/>
                </a:cxn>
                <a:cxn ang="0">
                  <a:pos x="27" y="95"/>
                </a:cxn>
                <a:cxn ang="0">
                  <a:pos x="73" y="113"/>
                </a:cxn>
              </a:cxnLst>
              <a:rect l="0" t="0" r="r" b="b"/>
              <a:pathLst>
                <a:path w="73" h="113">
                  <a:moveTo>
                    <a:pt x="46" y="0"/>
                  </a:moveTo>
                  <a:cubicBezTo>
                    <a:pt x="40" y="5"/>
                    <a:pt x="18" y="22"/>
                    <a:pt x="11" y="33"/>
                  </a:cubicBezTo>
                  <a:cubicBezTo>
                    <a:pt x="4" y="44"/>
                    <a:pt x="0" y="57"/>
                    <a:pt x="3" y="67"/>
                  </a:cubicBezTo>
                  <a:cubicBezTo>
                    <a:pt x="6" y="77"/>
                    <a:pt x="15" y="87"/>
                    <a:pt x="27" y="95"/>
                  </a:cubicBezTo>
                  <a:cubicBezTo>
                    <a:pt x="39" y="103"/>
                    <a:pt x="64" y="109"/>
                    <a:pt x="73" y="113"/>
                  </a:cubicBezTo>
                </a:path>
              </a:pathLst>
            </a:custGeom>
            <a:noFill/>
            <a:ln w="28575" cmpd="sng">
              <a:solidFill>
                <a:srgbClr val="FF0000"/>
              </a:solidFill>
              <a:round/>
              <a:headEnd/>
              <a:tailEnd/>
            </a:ln>
            <a:effectLst/>
          </p:spPr>
          <p:txBody>
            <a:bodyPr wrap="none" anchor="ctr"/>
            <a:lstStyle/>
            <a:p>
              <a:endParaRPr lang="zh-TW" altLang="en-US"/>
            </a:p>
          </p:txBody>
        </p:sp>
        <p:sp>
          <p:nvSpPr>
            <p:cNvPr id="22793" name="Freeform 265"/>
            <p:cNvSpPr>
              <a:spLocks/>
            </p:cNvSpPr>
            <p:nvPr/>
          </p:nvSpPr>
          <p:spPr bwMode="auto">
            <a:xfrm flipH="1" flipV="1">
              <a:off x="3607" y="3723"/>
              <a:ext cx="41" cy="48"/>
            </a:xfrm>
            <a:custGeom>
              <a:avLst/>
              <a:gdLst/>
              <a:ahLst/>
              <a:cxnLst>
                <a:cxn ang="0">
                  <a:pos x="35" y="0"/>
                </a:cxn>
                <a:cxn ang="0">
                  <a:pos x="4" y="23"/>
                </a:cxn>
                <a:cxn ang="0">
                  <a:pos x="8" y="39"/>
                </a:cxn>
                <a:cxn ang="0">
                  <a:pos x="41" y="48"/>
                </a:cxn>
              </a:cxnLst>
              <a:rect l="0" t="0" r="r" b="b"/>
              <a:pathLst>
                <a:path w="41" h="48">
                  <a:moveTo>
                    <a:pt x="35" y="0"/>
                  </a:moveTo>
                  <a:cubicBezTo>
                    <a:pt x="20" y="8"/>
                    <a:pt x="8" y="16"/>
                    <a:pt x="4" y="23"/>
                  </a:cubicBezTo>
                  <a:cubicBezTo>
                    <a:pt x="0" y="30"/>
                    <a:pt x="2" y="35"/>
                    <a:pt x="8" y="39"/>
                  </a:cubicBezTo>
                  <a:cubicBezTo>
                    <a:pt x="14" y="43"/>
                    <a:pt x="34" y="46"/>
                    <a:pt x="41" y="48"/>
                  </a:cubicBezTo>
                </a:path>
              </a:pathLst>
            </a:custGeom>
            <a:noFill/>
            <a:ln w="28575" cmpd="sng">
              <a:solidFill>
                <a:srgbClr val="FF0000"/>
              </a:solidFill>
              <a:round/>
              <a:headEnd/>
              <a:tailEnd/>
            </a:ln>
            <a:effectLst/>
          </p:spPr>
          <p:txBody>
            <a:bodyPr wrap="none" anchor="ctr"/>
            <a:lstStyle/>
            <a:p>
              <a:endParaRPr lang="zh-TW" altLang="en-US"/>
            </a:p>
          </p:txBody>
        </p:sp>
        <p:sp>
          <p:nvSpPr>
            <p:cNvPr id="22794" name="Freeform 266"/>
            <p:cNvSpPr>
              <a:spLocks/>
            </p:cNvSpPr>
            <p:nvPr/>
          </p:nvSpPr>
          <p:spPr bwMode="auto">
            <a:xfrm flipH="1" flipV="1">
              <a:off x="3624" y="3707"/>
              <a:ext cx="58" cy="82"/>
            </a:xfrm>
            <a:custGeom>
              <a:avLst/>
              <a:gdLst/>
              <a:ahLst/>
              <a:cxnLst>
                <a:cxn ang="0">
                  <a:pos x="40" y="0"/>
                </a:cxn>
                <a:cxn ang="0">
                  <a:pos x="5" y="33"/>
                </a:cxn>
                <a:cxn ang="0">
                  <a:pos x="7" y="55"/>
                </a:cxn>
                <a:cxn ang="0">
                  <a:pos x="28" y="75"/>
                </a:cxn>
                <a:cxn ang="0">
                  <a:pos x="58" y="82"/>
                </a:cxn>
              </a:cxnLst>
              <a:rect l="0" t="0" r="r" b="b"/>
              <a:pathLst>
                <a:path w="58" h="82">
                  <a:moveTo>
                    <a:pt x="40" y="0"/>
                  </a:moveTo>
                  <a:cubicBezTo>
                    <a:pt x="34" y="5"/>
                    <a:pt x="10" y="24"/>
                    <a:pt x="5" y="33"/>
                  </a:cubicBezTo>
                  <a:cubicBezTo>
                    <a:pt x="0" y="42"/>
                    <a:pt x="3" y="48"/>
                    <a:pt x="7" y="55"/>
                  </a:cubicBezTo>
                  <a:cubicBezTo>
                    <a:pt x="11" y="62"/>
                    <a:pt x="20" y="71"/>
                    <a:pt x="28" y="75"/>
                  </a:cubicBezTo>
                  <a:cubicBezTo>
                    <a:pt x="36" y="79"/>
                    <a:pt x="52" y="81"/>
                    <a:pt x="58" y="82"/>
                  </a:cubicBezTo>
                </a:path>
              </a:pathLst>
            </a:custGeom>
            <a:noFill/>
            <a:ln w="28575" cmpd="sng">
              <a:solidFill>
                <a:srgbClr val="FF0000"/>
              </a:solidFill>
              <a:round/>
              <a:headEnd/>
              <a:tailEnd/>
            </a:ln>
            <a:effectLst/>
          </p:spPr>
          <p:txBody>
            <a:bodyPr wrap="none" anchor="ctr"/>
            <a:lstStyle/>
            <a:p>
              <a:endParaRPr lang="zh-TW" altLang="en-US"/>
            </a:p>
          </p:txBody>
        </p:sp>
        <p:sp>
          <p:nvSpPr>
            <p:cNvPr id="22795" name="Freeform 267"/>
            <p:cNvSpPr>
              <a:spLocks/>
            </p:cNvSpPr>
            <p:nvPr/>
          </p:nvSpPr>
          <p:spPr bwMode="auto">
            <a:xfrm flipH="1" flipV="1">
              <a:off x="3638" y="3685"/>
              <a:ext cx="73" cy="113"/>
            </a:xfrm>
            <a:custGeom>
              <a:avLst/>
              <a:gdLst/>
              <a:ahLst/>
              <a:cxnLst>
                <a:cxn ang="0">
                  <a:pos x="46" y="0"/>
                </a:cxn>
                <a:cxn ang="0">
                  <a:pos x="11" y="33"/>
                </a:cxn>
                <a:cxn ang="0">
                  <a:pos x="3" y="67"/>
                </a:cxn>
                <a:cxn ang="0">
                  <a:pos x="27" y="95"/>
                </a:cxn>
                <a:cxn ang="0">
                  <a:pos x="73" y="113"/>
                </a:cxn>
              </a:cxnLst>
              <a:rect l="0" t="0" r="r" b="b"/>
              <a:pathLst>
                <a:path w="73" h="113">
                  <a:moveTo>
                    <a:pt x="46" y="0"/>
                  </a:moveTo>
                  <a:cubicBezTo>
                    <a:pt x="40" y="5"/>
                    <a:pt x="18" y="22"/>
                    <a:pt x="11" y="33"/>
                  </a:cubicBezTo>
                  <a:cubicBezTo>
                    <a:pt x="4" y="44"/>
                    <a:pt x="0" y="57"/>
                    <a:pt x="3" y="67"/>
                  </a:cubicBezTo>
                  <a:cubicBezTo>
                    <a:pt x="6" y="77"/>
                    <a:pt x="15" y="87"/>
                    <a:pt x="27" y="95"/>
                  </a:cubicBezTo>
                  <a:cubicBezTo>
                    <a:pt x="39" y="103"/>
                    <a:pt x="64" y="109"/>
                    <a:pt x="73" y="113"/>
                  </a:cubicBezTo>
                </a:path>
              </a:pathLst>
            </a:custGeom>
            <a:noFill/>
            <a:ln w="28575" cmpd="sng">
              <a:solidFill>
                <a:srgbClr val="FF0000"/>
              </a:solidFill>
              <a:round/>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33" name="投影片編號版面配置區 6"/>
          <p:cNvSpPr>
            <a:spLocks noGrp="1"/>
          </p:cNvSpPr>
          <p:nvPr>
            <p:ph type="sldNum" sz="quarter" idx="12"/>
          </p:nvPr>
        </p:nvSpPr>
        <p:spPr/>
        <p:txBody>
          <a:bodyPr/>
          <a:lstStyle/>
          <a:p>
            <a:r>
              <a:rPr lang="en-US" altLang="zh-TW"/>
              <a:t>1-</a:t>
            </a:r>
            <a:fld id="{0E4F99CF-8C43-431B-9080-8F91EF969B93}" type="slidenum">
              <a:rPr lang="en-US" altLang="zh-TW"/>
              <a:pPr/>
              <a:t>29</a:t>
            </a:fld>
            <a:endParaRPr lang="en-US" altLang="zh-TW"/>
          </a:p>
        </p:txBody>
      </p:sp>
      <p:sp>
        <p:nvSpPr>
          <p:cNvPr id="23554" name="Rectangle 1026"/>
          <p:cNvSpPr>
            <a:spLocks noGrp="1" noChangeArrowheads="1"/>
          </p:cNvSpPr>
          <p:nvPr>
            <p:ph type="title"/>
          </p:nvPr>
        </p:nvSpPr>
        <p:spPr>
          <a:xfrm>
            <a:off x="304800" y="228600"/>
            <a:ext cx="8382000" cy="1143000"/>
          </a:xfrm>
        </p:spPr>
        <p:txBody>
          <a:bodyPr/>
          <a:lstStyle/>
          <a:p>
            <a:r>
              <a:rPr lang="en-US" altLang="zh-TW" sz="3200">
                <a:ea typeface="新細明體" charset="-120"/>
              </a:rPr>
              <a:t>Residential access: point to point access</a:t>
            </a:r>
            <a:endParaRPr lang="en-US" altLang="zh-TW">
              <a:ea typeface="新細明體" charset="-120"/>
            </a:endParaRPr>
          </a:p>
        </p:txBody>
      </p:sp>
      <p:sp>
        <p:nvSpPr>
          <p:cNvPr id="23555" name="Rectangle 1027"/>
          <p:cNvSpPr>
            <a:spLocks noGrp="1" noChangeArrowheads="1"/>
          </p:cNvSpPr>
          <p:nvPr>
            <p:ph type="body" sz="half" idx="1"/>
          </p:nvPr>
        </p:nvSpPr>
        <p:spPr>
          <a:xfrm>
            <a:off x="252413" y="1616075"/>
            <a:ext cx="5181600" cy="2587625"/>
          </a:xfrm>
        </p:spPr>
        <p:txBody>
          <a:bodyPr/>
          <a:lstStyle/>
          <a:p>
            <a:r>
              <a:rPr lang="en-US" altLang="zh-TW" sz="2400">
                <a:solidFill>
                  <a:srgbClr val="FF0000"/>
                </a:solidFill>
                <a:ea typeface="新細明體" charset="-120"/>
              </a:rPr>
              <a:t>Dialup via modem</a:t>
            </a:r>
            <a:endParaRPr lang="en-US" altLang="zh-TW" sz="2400">
              <a:ea typeface="新細明體" charset="-120"/>
            </a:endParaRPr>
          </a:p>
          <a:p>
            <a:pPr lvl="1"/>
            <a:r>
              <a:rPr lang="en-US" altLang="zh-TW">
                <a:ea typeface="新細明體" charset="-120"/>
              </a:rPr>
              <a:t>up to 56Kbps direct access to router (often less)</a:t>
            </a:r>
          </a:p>
          <a:p>
            <a:pPr lvl="1"/>
            <a:r>
              <a:rPr lang="en-US" altLang="zh-TW">
                <a:ea typeface="新細明體" charset="-120"/>
              </a:rPr>
              <a:t>Can’t surf and phone at same time: can’t be </a:t>
            </a:r>
            <a:r>
              <a:rPr lang="en-US" altLang="zh-TW">
                <a:solidFill>
                  <a:srgbClr val="FF0000"/>
                </a:solidFill>
                <a:ea typeface="新細明體" charset="-120"/>
              </a:rPr>
              <a:t>“always on”</a:t>
            </a:r>
            <a:endParaRPr lang="en-US" altLang="zh-TW" sz="2000">
              <a:solidFill>
                <a:schemeClr val="accent2"/>
              </a:solidFill>
              <a:ea typeface="新細明體" charset="-120"/>
            </a:endParaRPr>
          </a:p>
        </p:txBody>
      </p:sp>
      <p:grpSp>
        <p:nvGrpSpPr>
          <p:cNvPr id="23588" name="Group 1060"/>
          <p:cNvGrpSpPr>
            <a:grpSpLocks/>
          </p:cNvGrpSpPr>
          <p:nvPr/>
        </p:nvGrpSpPr>
        <p:grpSpPr bwMode="auto">
          <a:xfrm>
            <a:off x="5897563" y="1700213"/>
            <a:ext cx="2555875" cy="1830387"/>
            <a:chOff x="3060" y="1128"/>
            <a:chExt cx="1016" cy="691"/>
          </a:xfrm>
        </p:grpSpPr>
        <p:graphicFrame>
          <p:nvGraphicFramePr>
            <p:cNvPr id="107520" name="Object 1024"/>
            <p:cNvGraphicFramePr>
              <a:graphicFrameLocks noChangeAspect="1"/>
            </p:cNvGraphicFramePr>
            <p:nvPr/>
          </p:nvGraphicFramePr>
          <p:xfrm>
            <a:off x="3060" y="1128"/>
            <a:ext cx="290" cy="241"/>
          </p:xfrm>
          <a:graphic>
            <a:graphicData uri="http://schemas.openxmlformats.org/presentationml/2006/ole">
              <p:oleObj spid="_x0000_s107520" name="Clip" r:id="rId3" imgW="1305000" imgH="1085760" progId="MS_ClipArt_Gallery.2">
                <p:embed/>
              </p:oleObj>
            </a:graphicData>
          </a:graphic>
        </p:graphicFrame>
        <p:graphicFrame>
          <p:nvGraphicFramePr>
            <p:cNvPr id="107521" name="Object 1025"/>
            <p:cNvGraphicFramePr>
              <a:graphicFrameLocks noChangeAspect="1"/>
            </p:cNvGraphicFramePr>
            <p:nvPr/>
          </p:nvGraphicFramePr>
          <p:xfrm>
            <a:off x="3376" y="1217"/>
            <a:ext cx="195" cy="140"/>
          </p:xfrm>
          <a:graphic>
            <a:graphicData uri="http://schemas.openxmlformats.org/presentationml/2006/ole">
              <p:oleObj spid="_x0000_s107521" name="Clip" r:id="rId4" imgW="676440" imgH="485640" progId="MS_ClipArt_Gallery.2">
                <p:embed/>
              </p:oleObj>
            </a:graphicData>
          </a:graphic>
        </p:graphicFrame>
        <p:sp>
          <p:nvSpPr>
            <p:cNvPr id="23560" name="Line 1032"/>
            <p:cNvSpPr>
              <a:spLocks noChangeShapeType="1"/>
            </p:cNvSpPr>
            <p:nvPr/>
          </p:nvSpPr>
          <p:spPr bwMode="auto">
            <a:xfrm flipV="1">
              <a:off x="3343" y="1311"/>
              <a:ext cx="80" cy="2"/>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107522" name="Object 1026"/>
            <p:cNvGraphicFramePr>
              <a:graphicFrameLocks noChangeAspect="1"/>
            </p:cNvGraphicFramePr>
            <p:nvPr/>
          </p:nvGraphicFramePr>
          <p:xfrm>
            <a:off x="3060" y="1578"/>
            <a:ext cx="290" cy="241"/>
          </p:xfrm>
          <a:graphic>
            <a:graphicData uri="http://schemas.openxmlformats.org/presentationml/2006/ole">
              <p:oleObj spid="_x0000_s107522" name="Clip" r:id="rId5" imgW="1305000" imgH="1085760" progId="MS_ClipArt_Gallery.2">
                <p:embed/>
              </p:oleObj>
            </a:graphicData>
          </a:graphic>
        </p:graphicFrame>
        <p:graphicFrame>
          <p:nvGraphicFramePr>
            <p:cNvPr id="107523" name="Object 1027"/>
            <p:cNvGraphicFramePr>
              <a:graphicFrameLocks noChangeAspect="1"/>
            </p:cNvGraphicFramePr>
            <p:nvPr/>
          </p:nvGraphicFramePr>
          <p:xfrm>
            <a:off x="3376" y="1667"/>
            <a:ext cx="195" cy="140"/>
          </p:xfrm>
          <a:graphic>
            <a:graphicData uri="http://schemas.openxmlformats.org/presentationml/2006/ole">
              <p:oleObj spid="_x0000_s107523" name="Clip" r:id="rId6" imgW="676440" imgH="485640" progId="MS_ClipArt_Gallery.2">
                <p:embed/>
              </p:oleObj>
            </a:graphicData>
          </a:graphic>
        </p:graphicFrame>
        <p:sp>
          <p:nvSpPr>
            <p:cNvPr id="23563" name="Line 1035"/>
            <p:cNvSpPr>
              <a:spLocks noChangeShapeType="1"/>
            </p:cNvSpPr>
            <p:nvPr/>
          </p:nvSpPr>
          <p:spPr bwMode="auto">
            <a:xfrm flipV="1">
              <a:off x="3343" y="1761"/>
              <a:ext cx="80" cy="2"/>
            </a:xfrm>
            <a:prstGeom prst="line">
              <a:avLst/>
            </a:prstGeom>
            <a:noFill/>
            <a:ln w="38100">
              <a:solidFill>
                <a:srgbClr val="FF0000"/>
              </a:solidFill>
              <a:round/>
              <a:headEnd/>
              <a:tailEnd/>
            </a:ln>
            <a:effectLst/>
          </p:spPr>
          <p:txBody>
            <a:bodyPr wrap="none" anchor="ctr"/>
            <a:lstStyle/>
            <a:p>
              <a:endParaRPr lang="zh-TW" altLang="en-US"/>
            </a:p>
          </p:txBody>
        </p:sp>
        <p:grpSp>
          <p:nvGrpSpPr>
            <p:cNvPr id="23564" name="Group 1036"/>
            <p:cNvGrpSpPr>
              <a:grpSpLocks/>
            </p:cNvGrpSpPr>
            <p:nvPr/>
          </p:nvGrpSpPr>
          <p:grpSpPr bwMode="auto">
            <a:xfrm>
              <a:off x="3322" y="1417"/>
              <a:ext cx="49" cy="162"/>
              <a:chOff x="3842" y="406"/>
              <a:chExt cx="51" cy="167"/>
            </a:xfrm>
          </p:grpSpPr>
          <p:sp>
            <p:nvSpPr>
              <p:cNvPr id="23565" name="Oval 103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3566" name="Oval 103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3567" name="Oval 103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23571" name="Line 1043"/>
            <p:cNvSpPr>
              <a:spLocks noChangeShapeType="1"/>
            </p:cNvSpPr>
            <p:nvPr/>
          </p:nvSpPr>
          <p:spPr bwMode="auto">
            <a:xfrm>
              <a:off x="3536" y="1320"/>
              <a:ext cx="201" cy="200"/>
            </a:xfrm>
            <a:prstGeom prst="line">
              <a:avLst/>
            </a:prstGeom>
            <a:noFill/>
            <a:ln w="38100">
              <a:solidFill>
                <a:srgbClr val="FF0000"/>
              </a:solidFill>
              <a:round/>
              <a:headEnd/>
              <a:tailEnd/>
            </a:ln>
            <a:effectLst/>
          </p:spPr>
          <p:txBody>
            <a:bodyPr wrap="none" anchor="ctr"/>
            <a:lstStyle/>
            <a:p>
              <a:endParaRPr lang="zh-TW" altLang="en-US"/>
            </a:p>
          </p:txBody>
        </p:sp>
        <p:sp>
          <p:nvSpPr>
            <p:cNvPr id="23572" name="Line 1044"/>
            <p:cNvSpPr>
              <a:spLocks noChangeShapeType="1"/>
            </p:cNvSpPr>
            <p:nvPr/>
          </p:nvSpPr>
          <p:spPr bwMode="auto">
            <a:xfrm flipV="1">
              <a:off x="3544" y="1536"/>
              <a:ext cx="193" cy="249"/>
            </a:xfrm>
            <a:prstGeom prst="line">
              <a:avLst/>
            </a:prstGeom>
            <a:noFill/>
            <a:ln w="38100">
              <a:solidFill>
                <a:srgbClr val="FF0000"/>
              </a:solidFill>
              <a:round/>
              <a:headEnd/>
              <a:tailEnd/>
            </a:ln>
            <a:effectLst/>
          </p:spPr>
          <p:txBody>
            <a:bodyPr wrap="none" anchor="ctr"/>
            <a:lstStyle/>
            <a:p>
              <a:endParaRPr lang="zh-TW" altLang="en-US"/>
            </a:p>
          </p:txBody>
        </p:sp>
        <p:grpSp>
          <p:nvGrpSpPr>
            <p:cNvPr id="23574" name="Group 1046"/>
            <p:cNvGrpSpPr>
              <a:grpSpLocks/>
            </p:cNvGrpSpPr>
            <p:nvPr/>
          </p:nvGrpSpPr>
          <p:grpSpPr bwMode="auto">
            <a:xfrm>
              <a:off x="3727" y="1432"/>
              <a:ext cx="349" cy="176"/>
              <a:chOff x="3600" y="219"/>
              <a:chExt cx="360" cy="175"/>
            </a:xfrm>
          </p:grpSpPr>
          <p:sp>
            <p:nvSpPr>
              <p:cNvPr id="23575" name="Oval 104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3576" name="Line 104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3577" name="Line 104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3578" name="Rectangle 105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3579" name="Oval 105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3580" name="Group 1052"/>
              <p:cNvGrpSpPr>
                <a:grpSpLocks/>
              </p:cNvGrpSpPr>
              <p:nvPr/>
            </p:nvGrpSpPr>
            <p:grpSpPr bwMode="auto">
              <a:xfrm>
                <a:off x="3686" y="244"/>
                <a:ext cx="177" cy="66"/>
                <a:chOff x="2848" y="848"/>
                <a:chExt cx="140" cy="98"/>
              </a:xfrm>
            </p:grpSpPr>
            <p:sp>
              <p:nvSpPr>
                <p:cNvPr id="23581" name="Line 10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3582" name="Line 10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3583" name="Line 10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3584" name="Group 1056"/>
              <p:cNvGrpSpPr>
                <a:grpSpLocks/>
              </p:cNvGrpSpPr>
              <p:nvPr/>
            </p:nvGrpSpPr>
            <p:grpSpPr bwMode="auto">
              <a:xfrm flipV="1">
                <a:off x="3686" y="243"/>
                <a:ext cx="177" cy="66"/>
                <a:chOff x="2848" y="848"/>
                <a:chExt cx="140" cy="98"/>
              </a:xfrm>
            </p:grpSpPr>
            <p:sp>
              <p:nvSpPr>
                <p:cNvPr id="23585" name="Line 10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3586" name="Line 10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3587" name="Line 10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sp>
        <p:nvSpPr>
          <p:cNvPr id="23589" name="Rectangle 1061"/>
          <p:cNvSpPr>
            <a:spLocks noChangeArrowheads="1"/>
          </p:cNvSpPr>
          <p:nvPr/>
        </p:nvSpPr>
        <p:spPr bwMode="auto">
          <a:xfrm>
            <a:off x="247650" y="3817938"/>
            <a:ext cx="8502650" cy="230505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Char char="q"/>
            </a:pPr>
            <a:r>
              <a:rPr lang="en-US" altLang="zh-TW" u="sng">
                <a:solidFill>
                  <a:srgbClr val="FF0000"/>
                </a:solidFill>
                <a:latin typeface="Comic Sans MS" pitchFamily="66" charset="0"/>
                <a:ea typeface="新細明體" charset="-120"/>
              </a:rPr>
              <a:t>ADSL:</a:t>
            </a:r>
            <a:r>
              <a:rPr lang="en-US" altLang="zh-TW">
                <a:solidFill>
                  <a:srgbClr val="FF0000"/>
                </a:solidFill>
                <a:latin typeface="Comic Sans MS" pitchFamily="66" charset="0"/>
                <a:ea typeface="新細明體" charset="-120"/>
              </a:rPr>
              <a:t> asymmetric digital subscriber line</a:t>
            </a:r>
            <a:endParaRPr lang="en-US" altLang="zh-TW">
              <a:latin typeface="Comic Sans MS" pitchFamily="66" charset="0"/>
              <a:ea typeface="新細明體" charset="-120"/>
            </a:endParaRP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up to 1 Mbps upstream (today typically &lt; 256 kbps)</a:t>
            </a: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up to 8 Mbps downstream (today typically &lt; 1 Mbps)</a:t>
            </a:r>
          </a:p>
          <a:p>
            <a:pPr marL="742950" lvl="1" indent="-285750">
              <a:spcBef>
                <a:spcPct val="20000"/>
              </a:spcBef>
              <a:buClr>
                <a:schemeClr val="accent2"/>
              </a:buClr>
              <a:buSzPct val="75000"/>
              <a:buFont typeface="ZapfDingbats" pitchFamily="82" charset="2"/>
              <a:buChar char="m"/>
            </a:pPr>
            <a:r>
              <a:rPr lang="en-US" altLang="zh-TW">
                <a:latin typeface="Comic Sans MS" pitchFamily="66" charset="0"/>
                <a:ea typeface="新細明體" charset="-120"/>
              </a:rPr>
              <a:t>FDM: 50 kHz - 1 MHz for downstream</a:t>
            </a:r>
          </a:p>
          <a:p>
            <a:pPr marL="742950" lvl="1" indent="-285750">
              <a:spcBef>
                <a:spcPct val="20000"/>
              </a:spcBef>
              <a:buClr>
                <a:schemeClr val="accent2"/>
              </a:buClr>
              <a:buSzPct val="75000"/>
              <a:buFont typeface="ZapfDingbats" pitchFamily="82" charset="2"/>
              <a:buNone/>
            </a:pPr>
            <a:r>
              <a:rPr lang="en-US" altLang="zh-TW" sz="2000">
                <a:solidFill>
                  <a:schemeClr val="accent2"/>
                </a:solidFill>
                <a:latin typeface="Comic Sans MS" pitchFamily="66" charset="0"/>
                <a:ea typeface="新細明體" charset="-120"/>
              </a:rPr>
              <a:t>               </a:t>
            </a:r>
            <a:r>
              <a:rPr lang="en-US" altLang="zh-TW" sz="2000">
                <a:latin typeface="Comic Sans MS" pitchFamily="66" charset="0"/>
                <a:ea typeface="新細明體" charset="-120"/>
              </a:rPr>
              <a:t>4 kHz - 50 kHz for upstream</a:t>
            </a:r>
          </a:p>
          <a:p>
            <a:pPr marL="742950" lvl="1" indent="-285750">
              <a:spcBef>
                <a:spcPct val="20000"/>
              </a:spcBef>
              <a:buClr>
                <a:schemeClr val="accent2"/>
              </a:buClr>
              <a:buSzPct val="75000"/>
              <a:buFont typeface="ZapfDingbats" pitchFamily="82" charset="2"/>
              <a:buNone/>
            </a:pPr>
            <a:r>
              <a:rPr lang="en-US" altLang="zh-TW" sz="2000">
                <a:latin typeface="Comic Sans MS" pitchFamily="66" charset="0"/>
                <a:ea typeface="新細明體" charset="-120"/>
              </a:rPr>
              <a:t>               0 kHz - 4 kHz for ordinary telephone</a:t>
            </a:r>
            <a:endParaRPr lang="en-US" altLang="zh-TW" sz="2000">
              <a:solidFill>
                <a:schemeClr val="accent2"/>
              </a:solidFill>
              <a:latin typeface="Comic Sans MS" pitchFamily="66" charset="0"/>
              <a:ea typeface="新細明體"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3B252E33-562A-4C0C-AD34-1E3325F129B2}" type="slidenum">
              <a:rPr lang="en-US" altLang="zh-TW"/>
              <a:pPr/>
              <a:t>3</a:t>
            </a:fld>
            <a:endParaRPr lang="en-US" altLang="zh-TW"/>
          </a:p>
        </p:txBody>
      </p:sp>
      <p:sp>
        <p:nvSpPr>
          <p:cNvPr id="62466" name="Rectangle 1026"/>
          <p:cNvSpPr>
            <a:spLocks noGrp="1" noChangeArrowheads="1"/>
          </p:cNvSpPr>
          <p:nvPr>
            <p:ph type="title"/>
          </p:nvPr>
        </p:nvSpPr>
        <p:spPr/>
        <p:txBody>
          <a:bodyPr/>
          <a:lstStyle/>
          <a:p>
            <a:r>
              <a:rPr lang="en-US" altLang="zh-TW">
                <a:ea typeface="新細明體" charset="-120"/>
              </a:rPr>
              <a:t>Chapter 1: roadmap</a:t>
            </a:r>
          </a:p>
        </p:txBody>
      </p:sp>
      <p:sp>
        <p:nvSpPr>
          <p:cNvPr id="62467" name="Rectangle 1027"/>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rgbClr val="FF0000"/>
                </a:solidFill>
                <a:ea typeface="新細明體" charset="-120"/>
              </a:rPr>
              <a:t>1.1 What </a:t>
            </a:r>
            <a:r>
              <a:rPr lang="en-US" altLang="zh-TW" sz="2800" i="1">
                <a:solidFill>
                  <a:srgbClr val="FF0000"/>
                </a:solidFill>
                <a:ea typeface="新細明體" charset="-120"/>
              </a:rPr>
              <a:t>is</a:t>
            </a:r>
            <a:r>
              <a:rPr lang="en-US" altLang="zh-TW" sz="2800">
                <a:solidFill>
                  <a:srgbClr val="FF0000"/>
                </a:solidFill>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Internet structure and ISPs</a:t>
            </a:r>
          </a:p>
          <a:p>
            <a:pPr lvl="1">
              <a:buFont typeface="ZapfDingbats" pitchFamily="82" charset="2"/>
              <a:buNone/>
            </a:pPr>
            <a:r>
              <a:rPr lang="en-US" altLang="zh-TW" sz="2800">
                <a:solidFill>
                  <a:schemeClr val="accent2"/>
                </a:solidFill>
                <a:ea typeface="新細明體" charset="-120"/>
              </a:rPr>
              <a:t>1.6</a:t>
            </a:r>
            <a:r>
              <a:rPr lang="en-US" altLang="zh-TW" sz="2800">
                <a:ea typeface="新細明體" charset="-120"/>
              </a:rPr>
              <a:t> 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6"/>
          <p:cNvSpPr>
            <a:spLocks noGrp="1"/>
          </p:cNvSpPr>
          <p:nvPr>
            <p:ph type="sldNum" sz="quarter" idx="12"/>
          </p:nvPr>
        </p:nvSpPr>
        <p:spPr/>
        <p:txBody>
          <a:bodyPr/>
          <a:lstStyle/>
          <a:p>
            <a:r>
              <a:rPr lang="en-US" altLang="zh-TW"/>
              <a:t>1-</a:t>
            </a:r>
            <a:fld id="{F5507C48-45D1-4E64-A5E0-55E35B094774}" type="slidenum">
              <a:rPr lang="en-US" altLang="zh-TW"/>
              <a:pPr/>
              <a:t>30</a:t>
            </a:fld>
            <a:endParaRPr lang="en-US" altLang="zh-TW"/>
          </a:p>
        </p:txBody>
      </p:sp>
      <p:sp>
        <p:nvSpPr>
          <p:cNvPr id="24578"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Residential access: cable modems</a:t>
            </a:r>
            <a:endParaRPr lang="en-US" altLang="zh-TW">
              <a:ea typeface="新細明體" charset="-120"/>
            </a:endParaRPr>
          </a:p>
        </p:txBody>
      </p:sp>
      <p:sp>
        <p:nvSpPr>
          <p:cNvPr id="24579" name="Rectangle 3"/>
          <p:cNvSpPr>
            <a:spLocks noGrp="1" noChangeArrowheads="1"/>
          </p:cNvSpPr>
          <p:nvPr>
            <p:ph type="body" sz="half" idx="1"/>
          </p:nvPr>
        </p:nvSpPr>
        <p:spPr>
          <a:xfrm>
            <a:off x="533400" y="1697038"/>
            <a:ext cx="7337425" cy="3976687"/>
          </a:xfrm>
        </p:spPr>
        <p:txBody>
          <a:bodyPr/>
          <a:lstStyle/>
          <a:p>
            <a:r>
              <a:rPr lang="en-US" altLang="zh-TW" sz="2400">
                <a:solidFill>
                  <a:srgbClr val="FF0000"/>
                </a:solidFill>
                <a:ea typeface="新細明體" charset="-120"/>
              </a:rPr>
              <a:t>HFC: hybrid fiber coaxial cable</a:t>
            </a:r>
            <a:endParaRPr lang="en-US" altLang="zh-TW" sz="2400">
              <a:ea typeface="新細明體" charset="-120"/>
            </a:endParaRPr>
          </a:p>
          <a:p>
            <a:pPr lvl="1"/>
            <a:r>
              <a:rPr lang="en-US" altLang="zh-TW">
                <a:ea typeface="新細明體" charset="-120"/>
              </a:rPr>
              <a:t>asymmetric: up to 30Mbps downstream, 2 Mbps upstream</a:t>
            </a:r>
          </a:p>
          <a:p>
            <a:r>
              <a:rPr lang="en-US" altLang="zh-TW" sz="2400">
                <a:solidFill>
                  <a:srgbClr val="FF0000"/>
                </a:solidFill>
                <a:ea typeface="新細明體" charset="-120"/>
              </a:rPr>
              <a:t>network</a:t>
            </a:r>
            <a:r>
              <a:rPr lang="en-US" altLang="zh-TW" sz="2400">
                <a:ea typeface="新細明體" charset="-120"/>
              </a:rPr>
              <a:t> of cable and fiber attaches homes to ISP router</a:t>
            </a:r>
          </a:p>
          <a:p>
            <a:pPr lvl="1"/>
            <a:r>
              <a:rPr lang="en-US" altLang="zh-TW">
                <a:ea typeface="新細明體" charset="-120"/>
              </a:rPr>
              <a:t>shared access to router among home</a:t>
            </a:r>
          </a:p>
          <a:p>
            <a:pPr lvl="1"/>
            <a:r>
              <a:rPr lang="en-US" altLang="zh-TW">
                <a:ea typeface="新細明體" charset="-120"/>
              </a:rPr>
              <a:t>issues: congestion, dimensioning</a:t>
            </a:r>
            <a:r>
              <a:rPr lang="en-US" altLang="zh-TW" sz="2000">
                <a:ea typeface="新細明體" charset="-120"/>
              </a:rPr>
              <a:t> </a:t>
            </a:r>
          </a:p>
          <a:p>
            <a:r>
              <a:rPr lang="en-US" altLang="zh-TW" sz="2400">
                <a:ea typeface="新細明體" charset="-120"/>
              </a:rPr>
              <a:t>deployment: available via cable companies, e.g., MediaOne</a:t>
            </a:r>
            <a:endParaRPr lang="en-US" altLang="zh-TW" sz="2400">
              <a:solidFill>
                <a:schemeClr val="accent2"/>
              </a:solidFill>
              <a:ea typeface="新細明體"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3D163586-86DC-40BC-AB81-5895721E0E95}" type="slidenum">
              <a:rPr lang="en-US" altLang="zh-TW"/>
              <a:pPr/>
              <a:t>31</a:t>
            </a:fld>
            <a:endParaRPr lang="en-US" altLang="zh-TW"/>
          </a:p>
        </p:txBody>
      </p:sp>
      <p:sp>
        <p:nvSpPr>
          <p:cNvPr id="57346"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Residential access: cable modems</a:t>
            </a:r>
            <a:endParaRPr lang="en-US" altLang="zh-TW">
              <a:ea typeface="新細明體" charset="-120"/>
            </a:endParaRPr>
          </a:p>
        </p:txBody>
      </p:sp>
      <p:pic>
        <p:nvPicPr>
          <p:cNvPr id="57349" name="Picture 5" descr="transport"/>
          <p:cNvPicPr>
            <a:picLocks noChangeAspect="1" noChangeArrowheads="1"/>
          </p:cNvPicPr>
          <p:nvPr/>
        </p:nvPicPr>
        <p:blipFill>
          <a:blip r:embed="rId2" cstate="print"/>
          <a:srcRect/>
          <a:stretch>
            <a:fillRect/>
          </a:stretch>
        </p:blipFill>
        <p:spPr bwMode="auto">
          <a:xfrm>
            <a:off x="1189038" y="1246188"/>
            <a:ext cx="6465887" cy="4745037"/>
          </a:xfrm>
          <a:prstGeom prst="rect">
            <a:avLst/>
          </a:prstGeom>
          <a:noFill/>
        </p:spPr>
      </p:pic>
      <p:sp>
        <p:nvSpPr>
          <p:cNvPr id="57350" name="Text Box 6"/>
          <p:cNvSpPr txBox="1">
            <a:spLocks noChangeArrowheads="1"/>
          </p:cNvSpPr>
          <p:nvPr/>
        </p:nvSpPr>
        <p:spPr bwMode="auto">
          <a:xfrm>
            <a:off x="622300" y="6392863"/>
            <a:ext cx="4502150" cy="274637"/>
          </a:xfrm>
          <a:prstGeom prst="rect">
            <a:avLst/>
          </a:prstGeom>
          <a:noFill/>
          <a:ln w="9525">
            <a:noFill/>
            <a:miter lim="800000"/>
            <a:headEnd/>
            <a:tailEnd/>
          </a:ln>
          <a:effectLst/>
        </p:spPr>
        <p:txBody>
          <a:bodyPr wrap="none">
            <a:spAutoFit/>
          </a:bodyPr>
          <a:lstStyle/>
          <a:p>
            <a:r>
              <a:rPr lang="en-US" altLang="zh-TW" sz="1200">
                <a:latin typeface="Arial" charset="0"/>
                <a:ea typeface="新細明體" charset="-120"/>
              </a:rPr>
              <a:t>Diagram: http://www.cabledatacomnews.com/cmic/diagram.html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 name="頁尾版面配置區 3"/>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39" name="投影片編號版面配置區 4"/>
          <p:cNvSpPr>
            <a:spLocks noGrp="1"/>
          </p:cNvSpPr>
          <p:nvPr>
            <p:ph type="sldNum" sz="quarter" idx="12"/>
          </p:nvPr>
        </p:nvSpPr>
        <p:spPr/>
        <p:txBody>
          <a:bodyPr/>
          <a:lstStyle/>
          <a:p>
            <a:r>
              <a:rPr lang="en-US" altLang="zh-TW"/>
              <a:t>1-</a:t>
            </a:r>
            <a:fld id="{0A009C17-511C-44D1-9219-0010A756FB47}" type="slidenum">
              <a:rPr lang="en-US" altLang="zh-TW"/>
              <a:pPr/>
              <a:t>32</a:t>
            </a:fld>
            <a:endParaRPr lang="en-US" altLang="zh-TW"/>
          </a:p>
        </p:txBody>
      </p:sp>
      <p:sp>
        <p:nvSpPr>
          <p:cNvPr id="67586" name="Rectangle 2"/>
          <p:cNvSpPr>
            <a:spLocks noGrp="1" noChangeArrowheads="1"/>
          </p:cNvSpPr>
          <p:nvPr>
            <p:ph type="title"/>
          </p:nvPr>
        </p:nvSpPr>
        <p:spPr>
          <a:xfrm>
            <a:off x="419100" y="211138"/>
            <a:ext cx="8229600" cy="1143000"/>
          </a:xfrm>
        </p:spPr>
        <p:txBody>
          <a:bodyPr/>
          <a:lstStyle/>
          <a:p>
            <a:r>
              <a:rPr lang="en-US" altLang="zh-TW" sz="2800">
                <a:ea typeface="新細明體" charset="-120"/>
              </a:rPr>
              <a:t>Cable Network Architecture: Overview</a:t>
            </a:r>
          </a:p>
        </p:txBody>
      </p:sp>
      <p:pic>
        <p:nvPicPr>
          <p:cNvPr id="67587" name="Picture 3" descr="house_small"/>
          <p:cNvPicPr>
            <a:picLocks noChangeAspect="1" noChangeArrowheads="1"/>
          </p:cNvPicPr>
          <p:nvPr/>
        </p:nvPicPr>
        <p:blipFill>
          <a:blip r:embed="rId2" cstate="print"/>
          <a:srcRect/>
          <a:stretch>
            <a:fillRect/>
          </a:stretch>
        </p:blipFill>
        <p:spPr bwMode="auto">
          <a:xfrm>
            <a:off x="5416550" y="3873500"/>
            <a:ext cx="1019175" cy="279400"/>
          </a:xfrm>
          <a:prstGeom prst="rect">
            <a:avLst/>
          </a:prstGeom>
          <a:noFill/>
        </p:spPr>
      </p:pic>
      <p:pic>
        <p:nvPicPr>
          <p:cNvPr id="67588" name="Picture 4" descr="house_small"/>
          <p:cNvPicPr>
            <a:picLocks noChangeAspect="1" noChangeArrowheads="1"/>
          </p:cNvPicPr>
          <p:nvPr/>
        </p:nvPicPr>
        <p:blipFill>
          <a:blip r:embed="rId2" cstate="print"/>
          <a:srcRect/>
          <a:stretch>
            <a:fillRect/>
          </a:stretch>
        </p:blipFill>
        <p:spPr bwMode="auto">
          <a:xfrm>
            <a:off x="5916613" y="4308475"/>
            <a:ext cx="1019175" cy="279400"/>
          </a:xfrm>
          <a:prstGeom prst="rect">
            <a:avLst/>
          </a:prstGeom>
          <a:noFill/>
        </p:spPr>
      </p:pic>
      <p:pic>
        <p:nvPicPr>
          <p:cNvPr id="67589" name="Picture 5" descr="house_small"/>
          <p:cNvPicPr>
            <a:picLocks noChangeAspect="1" noChangeArrowheads="1"/>
          </p:cNvPicPr>
          <p:nvPr/>
        </p:nvPicPr>
        <p:blipFill>
          <a:blip r:embed="rId3" cstate="print"/>
          <a:srcRect/>
          <a:stretch>
            <a:fillRect/>
          </a:stretch>
        </p:blipFill>
        <p:spPr bwMode="auto">
          <a:xfrm>
            <a:off x="4097338" y="4064000"/>
            <a:ext cx="1000125" cy="274638"/>
          </a:xfrm>
          <a:prstGeom prst="rect">
            <a:avLst/>
          </a:prstGeom>
          <a:noFill/>
        </p:spPr>
      </p:pic>
      <p:grpSp>
        <p:nvGrpSpPr>
          <p:cNvPr id="67590" name="Group 6"/>
          <p:cNvGrpSpPr>
            <a:grpSpLocks/>
          </p:cNvGrpSpPr>
          <p:nvPr/>
        </p:nvGrpSpPr>
        <p:grpSpPr bwMode="auto">
          <a:xfrm>
            <a:off x="3916363" y="4227513"/>
            <a:ext cx="255587" cy="633412"/>
            <a:chOff x="2055" y="2297"/>
            <a:chExt cx="161" cy="399"/>
          </a:xfrm>
        </p:grpSpPr>
        <p:sp>
          <p:nvSpPr>
            <p:cNvPr id="67591"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592"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pic>
        <p:nvPicPr>
          <p:cNvPr id="67593" name="Picture 9" descr="house_small"/>
          <p:cNvPicPr>
            <a:picLocks noChangeAspect="1" noChangeArrowheads="1"/>
          </p:cNvPicPr>
          <p:nvPr/>
        </p:nvPicPr>
        <p:blipFill>
          <a:blip r:embed="rId3" cstate="print"/>
          <a:srcRect/>
          <a:stretch>
            <a:fillRect/>
          </a:stretch>
        </p:blipFill>
        <p:spPr bwMode="auto">
          <a:xfrm>
            <a:off x="7323138" y="4076700"/>
            <a:ext cx="1000125" cy="274638"/>
          </a:xfrm>
          <a:prstGeom prst="rect">
            <a:avLst/>
          </a:prstGeom>
          <a:noFill/>
        </p:spPr>
      </p:pic>
      <p:pic>
        <p:nvPicPr>
          <p:cNvPr id="67594" name="Picture 10" descr="house_small"/>
          <p:cNvPicPr>
            <a:picLocks noChangeAspect="1" noChangeArrowheads="1"/>
          </p:cNvPicPr>
          <p:nvPr/>
        </p:nvPicPr>
        <p:blipFill>
          <a:blip r:embed="rId3" cstate="print"/>
          <a:srcRect/>
          <a:stretch>
            <a:fillRect/>
          </a:stretch>
        </p:blipFill>
        <p:spPr bwMode="auto">
          <a:xfrm>
            <a:off x="4262438" y="5334000"/>
            <a:ext cx="1000125" cy="274638"/>
          </a:xfrm>
          <a:prstGeom prst="rect">
            <a:avLst/>
          </a:prstGeom>
          <a:noFill/>
        </p:spPr>
      </p:pic>
      <p:pic>
        <p:nvPicPr>
          <p:cNvPr id="67595" name="Picture 11" descr="house_small"/>
          <p:cNvPicPr>
            <a:picLocks noChangeAspect="1" noChangeArrowheads="1"/>
          </p:cNvPicPr>
          <p:nvPr/>
        </p:nvPicPr>
        <p:blipFill>
          <a:blip r:embed="rId2" cstate="print"/>
          <a:srcRect/>
          <a:stretch>
            <a:fillRect/>
          </a:stretch>
        </p:blipFill>
        <p:spPr bwMode="auto">
          <a:xfrm>
            <a:off x="5738813" y="5070475"/>
            <a:ext cx="1019175" cy="279400"/>
          </a:xfrm>
          <a:prstGeom prst="rect">
            <a:avLst/>
          </a:prstGeom>
          <a:noFill/>
        </p:spPr>
      </p:pic>
      <p:pic>
        <p:nvPicPr>
          <p:cNvPr id="67596" name="Picture 12" descr="house_small"/>
          <p:cNvPicPr>
            <a:picLocks noChangeAspect="1" noChangeArrowheads="1"/>
          </p:cNvPicPr>
          <p:nvPr/>
        </p:nvPicPr>
        <p:blipFill>
          <a:blip r:embed="rId3" cstate="print"/>
          <a:srcRect/>
          <a:stretch>
            <a:fillRect/>
          </a:stretch>
        </p:blipFill>
        <p:spPr bwMode="auto">
          <a:xfrm>
            <a:off x="6954838" y="5524500"/>
            <a:ext cx="1000125" cy="274638"/>
          </a:xfrm>
          <a:prstGeom prst="rect">
            <a:avLst/>
          </a:prstGeom>
          <a:noFill/>
        </p:spPr>
      </p:pic>
      <p:grpSp>
        <p:nvGrpSpPr>
          <p:cNvPr id="67597" name="Group 13"/>
          <p:cNvGrpSpPr>
            <a:grpSpLocks/>
          </p:cNvGrpSpPr>
          <p:nvPr/>
        </p:nvGrpSpPr>
        <p:grpSpPr bwMode="auto">
          <a:xfrm flipV="1">
            <a:off x="6770688" y="4906963"/>
            <a:ext cx="255587" cy="820737"/>
            <a:chOff x="2459" y="2251"/>
            <a:chExt cx="161" cy="517"/>
          </a:xfrm>
        </p:grpSpPr>
        <p:sp>
          <p:nvSpPr>
            <p:cNvPr id="67598"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599"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7600" name="Group 16"/>
          <p:cNvGrpSpPr>
            <a:grpSpLocks/>
          </p:cNvGrpSpPr>
          <p:nvPr/>
        </p:nvGrpSpPr>
        <p:grpSpPr bwMode="auto">
          <a:xfrm flipV="1">
            <a:off x="5529263" y="4887913"/>
            <a:ext cx="255587" cy="379412"/>
            <a:chOff x="2315" y="2599"/>
            <a:chExt cx="161" cy="239"/>
          </a:xfrm>
        </p:grpSpPr>
        <p:sp>
          <p:nvSpPr>
            <p:cNvPr id="67601"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602"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7603" name="Group 19"/>
          <p:cNvGrpSpPr>
            <a:grpSpLocks/>
          </p:cNvGrpSpPr>
          <p:nvPr/>
        </p:nvGrpSpPr>
        <p:grpSpPr bwMode="auto">
          <a:xfrm flipV="1">
            <a:off x="4094163" y="4900613"/>
            <a:ext cx="255587" cy="633412"/>
            <a:chOff x="2055" y="2297"/>
            <a:chExt cx="161" cy="399"/>
          </a:xfrm>
        </p:grpSpPr>
        <p:sp>
          <p:nvSpPr>
            <p:cNvPr id="67604"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605"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7606" name="Group 22"/>
          <p:cNvGrpSpPr>
            <a:grpSpLocks/>
          </p:cNvGrpSpPr>
          <p:nvPr/>
        </p:nvGrpSpPr>
        <p:grpSpPr bwMode="auto">
          <a:xfrm>
            <a:off x="7126288" y="4246563"/>
            <a:ext cx="255587" cy="630237"/>
            <a:chOff x="3561" y="2643"/>
            <a:chExt cx="161" cy="397"/>
          </a:xfrm>
        </p:grpSpPr>
        <p:sp>
          <p:nvSpPr>
            <p:cNvPr id="67607"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608"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7609" name="Group 25"/>
          <p:cNvGrpSpPr>
            <a:grpSpLocks/>
          </p:cNvGrpSpPr>
          <p:nvPr/>
        </p:nvGrpSpPr>
        <p:grpSpPr bwMode="auto">
          <a:xfrm>
            <a:off x="5757863" y="4468813"/>
            <a:ext cx="255587" cy="379412"/>
            <a:chOff x="2315" y="2599"/>
            <a:chExt cx="161" cy="239"/>
          </a:xfrm>
        </p:grpSpPr>
        <p:sp>
          <p:nvSpPr>
            <p:cNvPr id="67610"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611"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7612" name="Group 28"/>
          <p:cNvGrpSpPr>
            <a:grpSpLocks/>
          </p:cNvGrpSpPr>
          <p:nvPr/>
        </p:nvGrpSpPr>
        <p:grpSpPr bwMode="auto">
          <a:xfrm>
            <a:off x="5221288" y="4030663"/>
            <a:ext cx="255587" cy="820737"/>
            <a:chOff x="2459" y="2251"/>
            <a:chExt cx="161" cy="517"/>
          </a:xfrm>
        </p:grpSpPr>
        <p:sp>
          <p:nvSpPr>
            <p:cNvPr id="67613"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7614"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sp>
        <p:nvSpPr>
          <p:cNvPr id="67615"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zh-TW" altLang="en-US"/>
          </a:p>
        </p:txBody>
      </p:sp>
      <p:sp>
        <p:nvSpPr>
          <p:cNvPr id="67616"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home</a:t>
            </a:r>
          </a:p>
        </p:txBody>
      </p:sp>
      <p:pic>
        <p:nvPicPr>
          <p:cNvPr id="67617" name="Picture 33" descr="building2"/>
          <p:cNvPicPr>
            <a:picLocks noChangeAspect="1" noChangeArrowheads="1"/>
          </p:cNvPicPr>
          <p:nvPr/>
        </p:nvPicPr>
        <p:blipFill>
          <a:blip r:embed="rId4" cstate="print"/>
          <a:srcRect/>
          <a:stretch>
            <a:fillRect/>
          </a:stretch>
        </p:blipFill>
        <p:spPr bwMode="auto">
          <a:xfrm>
            <a:off x="1127125" y="4356100"/>
            <a:ext cx="1504950" cy="782638"/>
          </a:xfrm>
          <a:prstGeom prst="rect">
            <a:avLst/>
          </a:prstGeom>
          <a:noFill/>
        </p:spPr>
      </p:pic>
      <p:sp>
        <p:nvSpPr>
          <p:cNvPr id="67618"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cable headend</a:t>
            </a:r>
          </a:p>
        </p:txBody>
      </p:sp>
      <p:sp>
        <p:nvSpPr>
          <p:cNvPr id="67619" name="Text Box 35"/>
          <p:cNvSpPr txBox="1">
            <a:spLocks noChangeArrowheads="1"/>
          </p:cNvSpPr>
          <p:nvPr/>
        </p:nvSpPr>
        <p:spPr bwMode="auto">
          <a:xfrm>
            <a:off x="2146300" y="5711825"/>
            <a:ext cx="1933575" cy="581025"/>
          </a:xfrm>
          <a:prstGeom prst="rect">
            <a:avLst/>
          </a:prstGeom>
          <a:noFill/>
          <a:ln w="9525">
            <a:noFill/>
            <a:miter lim="800000"/>
            <a:headEnd/>
            <a:tailEnd/>
          </a:ln>
          <a:effectLst/>
        </p:spPr>
        <p:txBody>
          <a:bodyPr wrap="none">
            <a:spAutoFit/>
          </a:bodyPr>
          <a:lstStyle/>
          <a:p>
            <a:pPr algn="ctr" eaLnBrk="1" hangingPunct="1"/>
            <a:r>
              <a:rPr lang="en-US" altLang="zh-TW" sz="1600">
                <a:latin typeface="Arial" charset="0"/>
                <a:ea typeface="新細明體" charset="-120"/>
              </a:rPr>
              <a:t>cable distribution</a:t>
            </a:r>
          </a:p>
          <a:p>
            <a:pPr algn="ctr" eaLnBrk="1" hangingPunct="1"/>
            <a:r>
              <a:rPr lang="en-US" altLang="zh-TW" sz="1600">
                <a:latin typeface="Arial" charset="0"/>
                <a:ea typeface="新細明體" charset="-120"/>
              </a:rPr>
              <a:t>network (simplified)</a:t>
            </a:r>
          </a:p>
        </p:txBody>
      </p:sp>
      <p:sp>
        <p:nvSpPr>
          <p:cNvPr id="67620"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zh-TW" altLang="en-US"/>
          </a:p>
        </p:txBody>
      </p:sp>
      <p:sp>
        <p:nvSpPr>
          <p:cNvPr id="67621" name="Text Box 37"/>
          <p:cNvSpPr txBox="1">
            <a:spLocks noChangeArrowheads="1"/>
          </p:cNvSpPr>
          <p:nvPr/>
        </p:nvSpPr>
        <p:spPr bwMode="auto">
          <a:xfrm>
            <a:off x="4133850" y="3057525"/>
            <a:ext cx="4376738" cy="457200"/>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Typically 500 to 5,000 homes</a:t>
            </a:r>
            <a:endParaRPr lang="en-US" altLang="zh-TW">
              <a:ea typeface="新細明體" charset="-12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 name="頁尾版面配置區 3"/>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42" name="投影片編號版面配置區 4"/>
          <p:cNvSpPr>
            <a:spLocks noGrp="1"/>
          </p:cNvSpPr>
          <p:nvPr>
            <p:ph type="sldNum" sz="quarter" idx="12"/>
          </p:nvPr>
        </p:nvSpPr>
        <p:spPr/>
        <p:txBody>
          <a:bodyPr/>
          <a:lstStyle/>
          <a:p>
            <a:r>
              <a:rPr lang="en-US" altLang="zh-TW"/>
              <a:t>1-</a:t>
            </a:r>
            <a:fld id="{A094143A-2A66-4C8A-B9EB-28E60142F365}" type="slidenum">
              <a:rPr lang="en-US" altLang="zh-TW"/>
              <a:pPr/>
              <a:t>33</a:t>
            </a:fld>
            <a:endParaRPr lang="en-US" altLang="zh-TW"/>
          </a:p>
        </p:txBody>
      </p:sp>
      <p:sp>
        <p:nvSpPr>
          <p:cNvPr id="68610" name="Rectangle 2"/>
          <p:cNvSpPr>
            <a:spLocks noGrp="1" noChangeArrowheads="1"/>
          </p:cNvSpPr>
          <p:nvPr>
            <p:ph type="title"/>
          </p:nvPr>
        </p:nvSpPr>
        <p:spPr>
          <a:xfrm>
            <a:off x="419100" y="211138"/>
            <a:ext cx="8229600" cy="1143000"/>
          </a:xfrm>
        </p:spPr>
        <p:txBody>
          <a:bodyPr/>
          <a:lstStyle/>
          <a:p>
            <a:r>
              <a:rPr lang="en-US" altLang="zh-TW" sz="2800">
                <a:ea typeface="新細明體" charset="-120"/>
              </a:rPr>
              <a:t>Cable Network Architecture: Overview</a:t>
            </a:r>
          </a:p>
        </p:txBody>
      </p:sp>
      <p:pic>
        <p:nvPicPr>
          <p:cNvPr id="68611" name="Picture 3" descr="house_small"/>
          <p:cNvPicPr>
            <a:picLocks noChangeAspect="1" noChangeArrowheads="1"/>
          </p:cNvPicPr>
          <p:nvPr/>
        </p:nvPicPr>
        <p:blipFill>
          <a:blip r:embed="rId2" cstate="print"/>
          <a:srcRect/>
          <a:stretch>
            <a:fillRect/>
          </a:stretch>
        </p:blipFill>
        <p:spPr bwMode="auto">
          <a:xfrm>
            <a:off x="5416550" y="3873500"/>
            <a:ext cx="1019175" cy="279400"/>
          </a:xfrm>
          <a:prstGeom prst="rect">
            <a:avLst/>
          </a:prstGeom>
          <a:noFill/>
        </p:spPr>
      </p:pic>
      <p:pic>
        <p:nvPicPr>
          <p:cNvPr id="68612" name="Picture 4" descr="house_small"/>
          <p:cNvPicPr>
            <a:picLocks noChangeAspect="1" noChangeArrowheads="1"/>
          </p:cNvPicPr>
          <p:nvPr/>
        </p:nvPicPr>
        <p:blipFill>
          <a:blip r:embed="rId2" cstate="print"/>
          <a:srcRect/>
          <a:stretch>
            <a:fillRect/>
          </a:stretch>
        </p:blipFill>
        <p:spPr bwMode="auto">
          <a:xfrm>
            <a:off x="5916613" y="4308475"/>
            <a:ext cx="1019175" cy="279400"/>
          </a:xfrm>
          <a:prstGeom prst="rect">
            <a:avLst/>
          </a:prstGeom>
          <a:noFill/>
        </p:spPr>
      </p:pic>
      <p:pic>
        <p:nvPicPr>
          <p:cNvPr id="68613" name="Picture 5" descr="house_small"/>
          <p:cNvPicPr>
            <a:picLocks noChangeAspect="1" noChangeArrowheads="1"/>
          </p:cNvPicPr>
          <p:nvPr/>
        </p:nvPicPr>
        <p:blipFill>
          <a:blip r:embed="rId3" cstate="print"/>
          <a:srcRect/>
          <a:stretch>
            <a:fillRect/>
          </a:stretch>
        </p:blipFill>
        <p:spPr bwMode="auto">
          <a:xfrm>
            <a:off x="4097338" y="4064000"/>
            <a:ext cx="1000125" cy="274638"/>
          </a:xfrm>
          <a:prstGeom prst="rect">
            <a:avLst/>
          </a:prstGeom>
          <a:noFill/>
        </p:spPr>
      </p:pic>
      <p:grpSp>
        <p:nvGrpSpPr>
          <p:cNvPr id="68614" name="Group 6"/>
          <p:cNvGrpSpPr>
            <a:grpSpLocks/>
          </p:cNvGrpSpPr>
          <p:nvPr/>
        </p:nvGrpSpPr>
        <p:grpSpPr bwMode="auto">
          <a:xfrm>
            <a:off x="3916363" y="4227513"/>
            <a:ext cx="255587" cy="633412"/>
            <a:chOff x="2055" y="2297"/>
            <a:chExt cx="161" cy="399"/>
          </a:xfrm>
        </p:grpSpPr>
        <p:sp>
          <p:nvSpPr>
            <p:cNvPr id="68615"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16"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pic>
        <p:nvPicPr>
          <p:cNvPr id="68617" name="Picture 9" descr="house_small"/>
          <p:cNvPicPr>
            <a:picLocks noChangeAspect="1" noChangeArrowheads="1"/>
          </p:cNvPicPr>
          <p:nvPr/>
        </p:nvPicPr>
        <p:blipFill>
          <a:blip r:embed="rId3" cstate="print"/>
          <a:srcRect/>
          <a:stretch>
            <a:fillRect/>
          </a:stretch>
        </p:blipFill>
        <p:spPr bwMode="auto">
          <a:xfrm>
            <a:off x="7323138" y="4076700"/>
            <a:ext cx="1000125" cy="274638"/>
          </a:xfrm>
          <a:prstGeom prst="rect">
            <a:avLst/>
          </a:prstGeom>
          <a:noFill/>
        </p:spPr>
      </p:pic>
      <p:pic>
        <p:nvPicPr>
          <p:cNvPr id="68618" name="Picture 10" descr="house_small"/>
          <p:cNvPicPr>
            <a:picLocks noChangeAspect="1" noChangeArrowheads="1"/>
          </p:cNvPicPr>
          <p:nvPr/>
        </p:nvPicPr>
        <p:blipFill>
          <a:blip r:embed="rId3" cstate="print"/>
          <a:srcRect/>
          <a:stretch>
            <a:fillRect/>
          </a:stretch>
        </p:blipFill>
        <p:spPr bwMode="auto">
          <a:xfrm>
            <a:off x="4262438" y="5334000"/>
            <a:ext cx="1000125" cy="274638"/>
          </a:xfrm>
          <a:prstGeom prst="rect">
            <a:avLst/>
          </a:prstGeom>
          <a:noFill/>
        </p:spPr>
      </p:pic>
      <p:pic>
        <p:nvPicPr>
          <p:cNvPr id="68619" name="Picture 11" descr="house_small"/>
          <p:cNvPicPr>
            <a:picLocks noChangeAspect="1" noChangeArrowheads="1"/>
          </p:cNvPicPr>
          <p:nvPr/>
        </p:nvPicPr>
        <p:blipFill>
          <a:blip r:embed="rId2" cstate="print"/>
          <a:srcRect/>
          <a:stretch>
            <a:fillRect/>
          </a:stretch>
        </p:blipFill>
        <p:spPr bwMode="auto">
          <a:xfrm>
            <a:off x="5738813" y="5070475"/>
            <a:ext cx="1019175" cy="279400"/>
          </a:xfrm>
          <a:prstGeom prst="rect">
            <a:avLst/>
          </a:prstGeom>
          <a:noFill/>
        </p:spPr>
      </p:pic>
      <p:pic>
        <p:nvPicPr>
          <p:cNvPr id="68620" name="Picture 12" descr="house_small"/>
          <p:cNvPicPr>
            <a:picLocks noChangeAspect="1" noChangeArrowheads="1"/>
          </p:cNvPicPr>
          <p:nvPr/>
        </p:nvPicPr>
        <p:blipFill>
          <a:blip r:embed="rId3" cstate="print"/>
          <a:srcRect/>
          <a:stretch>
            <a:fillRect/>
          </a:stretch>
        </p:blipFill>
        <p:spPr bwMode="auto">
          <a:xfrm>
            <a:off x="6954838" y="5524500"/>
            <a:ext cx="1000125" cy="274638"/>
          </a:xfrm>
          <a:prstGeom prst="rect">
            <a:avLst/>
          </a:prstGeom>
          <a:noFill/>
        </p:spPr>
      </p:pic>
      <p:grpSp>
        <p:nvGrpSpPr>
          <p:cNvPr id="68621" name="Group 13"/>
          <p:cNvGrpSpPr>
            <a:grpSpLocks/>
          </p:cNvGrpSpPr>
          <p:nvPr/>
        </p:nvGrpSpPr>
        <p:grpSpPr bwMode="auto">
          <a:xfrm flipV="1">
            <a:off x="6770688" y="4906963"/>
            <a:ext cx="255587" cy="820737"/>
            <a:chOff x="2459" y="2251"/>
            <a:chExt cx="161" cy="517"/>
          </a:xfrm>
        </p:grpSpPr>
        <p:sp>
          <p:nvSpPr>
            <p:cNvPr id="68622"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23"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8624" name="Group 16"/>
          <p:cNvGrpSpPr>
            <a:grpSpLocks/>
          </p:cNvGrpSpPr>
          <p:nvPr/>
        </p:nvGrpSpPr>
        <p:grpSpPr bwMode="auto">
          <a:xfrm flipV="1">
            <a:off x="5529263" y="4887913"/>
            <a:ext cx="255587" cy="379412"/>
            <a:chOff x="2315" y="2599"/>
            <a:chExt cx="161" cy="239"/>
          </a:xfrm>
        </p:grpSpPr>
        <p:sp>
          <p:nvSpPr>
            <p:cNvPr id="68625"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26"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8627" name="Group 19"/>
          <p:cNvGrpSpPr>
            <a:grpSpLocks/>
          </p:cNvGrpSpPr>
          <p:nvPr/>
        </p:nvGrpSpPr>
        <p:grpSpPr bwMode="auto">
          <a:xfrm flipV="1">
            <a:off x="4094163" y="4900613"/>
            <a:ext cx="255587" cy="633412"/>
            <a:chOff x="2055" y="2297"/>
            <a:chExt cx="161" cy="399"/>
          </a:xfrm>
        </p:grpSpPr>
        <p:sp>
          <p:nvSpPr>
            <p:cNvPr id="68628"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29"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8630" name="Group 22"/>
          <p:cNvGrpSpPr>
            <a:grpSpLocks/>
          </p:cNvGrpSpPr>
          <p:nvPr/>
        </p:nvGrpSpPr>
        <p:grpSpPr bwMode="auto">
          <a:xfrm>
            <a:off x="7126288" y="4246563"/>
            <a:ext cx="255587" cy="630237"/>
            <a:chOff x="3561" y="2643"/>
            <a:chExt cx="161" cy="397"/>
          </a:xfrm>
        </p:grpSpPr>
        <p:sp>
          <p:nvSpPr>
            <p:cNvPr id="68631"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32"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8633" name="Group 25"/>
          <p:cNvGrpSpPr>
            <a:grpSpLocks/>
          </p:cNvGrpSpPr>
          <p:nvPr/>
        </p:nvGrpSpPr>
        <p:grpSpPr bwMode="auto">
          <a:xfrm>
            <a:off x="5757863" y="4468813"/>
            <a:ext cx="255587" cy="379412"/>
            <a:chOff x="2315" y="2599"/>
            <a:chExt cx="161" cy="239"/>
          </a:xfrm>
        </p:grpSpPr>
        <p:sp>
          <p:nvSpPr>
            <p:cNvPr id="68634"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35"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8636" name="Group 28"/>
          <p:cNvGrpSpPr>
            <a:grpSpLocks/>
          </p:cNvGrpSpPr>
          <p:nvPr/>
        </p:nvGrpSpPr>
        <p:grpSpPr bwMode="auto">
          <a:xfrm>
            <a:off x="5221288" y="4030663"/>
            <a:ext cx="255587" cy="820737"/>
            <a:chOff x="2459" y="2251"/>
            <a:chExt cx="161" cy="517"/>
          </a:xfrm>
        </p:grpSpPr>
        <p:sp>
          <p:nvSpPr>
            <p:cNvPr id="68637"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8638"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sp>
        <p:nvSpPr>
          <p:cNvPr id="68639"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zh-TW" altLang="en-US"/>
          </a:p>
        </p:txBody>
      </p:sp>
      <p:sp>
        <p:nvSpPr>
          <p:cNvPr id="68640"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home</a:t>
            </a:r>
          </a:p>
        </p:txBody>
      </p:sp>
      <p:pic>
        <p:nvPicPr>
          <p:cNvPr id="68641" name="Picture 33" descr="building2"/>
          <p:cNvPicPr>
            <a:picLocks noChangeAspect="1" noChangeArrowheads="1"/>
          </p:cNvPicPr>
          <p:nvPr/>
        </p:nvPicPr>
        <p:blipFill>
          <a:blip r:embed="rId4" cstate="print"/>
          <a:srcRect/>
          <a:stretch>
            <a:fillRect/>
          </a:stretch>
        </p:blipFill>
        <p:spPr bwMode="auto">
          <a:xfrm>
            <a:off x="1127125" y="4356100"/>
            <a:ext cx="1504950" cy="782638"/>
          </a:xfrm>
          <a:prstGeom prst="rect">
            <a:avLst/>
          </a:prstGeom>
          <a:noFill/>
        </p:spPr>
      </p:pic>
      <p:sp>
        <p:nvSpPr>
          <p:cNvPr id="68642"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cable headend</a:t>
            </a:r>
          </a:p>
        </p:txBody>
      </p:sp>
      <p:sp>
        <p:nvSpPr>
          <p:cNvPr id="68643" name="Text Box 35"/>
          <p:cNvSpPr txBox="1">
            <a:spLocks noChangeArrowheads="1"/>
          </p:cNvSpPr>
          <p:nvPr/>
        </p:nvSpPr>
        <p:spPr bwMode="auto">
          <a:xfrm>
            <a:off x="2146300" y="5711825"/>
            <a:ext cx="1933575" cy="581025"/>
          </a:xfrm>
          <a:prstGeom prst="rect">
            <a:avLst/>
          </a:prstGeom>
          <a:noFill/>
          <a:ln w="9525">
            <a:noFill/>
            <a:miter lim="800000"/>
            <a:headEnd/>
            <a:tailEnd/>
          </a:ln>
          <a:effectLst/>
        </p:spPr>
        <p:txBody>
          <a:bodyPr wrap="none">
            <a:spAutoFit/>
          </a:bodyPr>
          <a:lstStyle/>
          <a:p>
            <a:pPr algn="ctr" eaLnBrk="1" hangingPunct="1"/>
            <a:r>
              <a:rPr lang="en-US" altLang="zh-TW" sz="1600">
                <a:latin typeface="Arial" charset="0"/>
                <a:ea typeface="新細明體" charset="-120"/>
              </a:rPr>
              <a:t>cable distribution</a:t>
            </a:r>
          </a:p>
          <a:p>
            <a:pPr algn="ctr" eaLnBrk="1" hangingPunct="1"/>
            <a:r>
              <a:rPr lang="en-US" altLang="zh-TW" sz="1600">
                <a:latin typeface="Arial" charset="0"/>
                <a:ea typeface="新細明體" charset="-120"/>
              </a:rPr>
              <a:t>network (simplified)</a:t>
            </a:r>
          </a:p>
        </p:txBody>
      </p:sp>
      <p:sp>
        <p:nvSpPr>
          <p:cNvPr id="68644"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zh-TW" altLang="en-US"/>
          </a:p>
        </p:txBody>
      </p:sp>
      <p:grpSp>
        <p:nvGrpSpPr>
          <p:cNvPr id="68645" name="Group 37"/>
          <p:cNvGrpSpPr>
            <a:grpSpLocks/>
          </p:cNvGrpSpPr>
          <p:nvPr/>
        </p:nvGrpSpPr>
        <p:grpSpPr bwMode="auto">
          <a:xfrm>
            <a:off x="3429000" y="1181100"/>
            <a:ext cx="5232400" cy="2806700"/>
            <a:chOff x="2160" y="744"/>
            <a:chExt cx="3296" cy="1768"/>
          </a:xfrm>
        </p:grpSpPr>
        <p:sp>
          <p:nvSpPr>
            <p:cNvPr id="68646" name="Freeform 38"/>
            <p:cNvSpPr>
              <a:spLocks/>
            </p:cNvSpPr>
            <p:nvPr/>
          </p:nvSpPr>
          <p:spPr bwMode="auto">
            <a:xfrm>
              <a:off x="2544" y="2048"/>
              <a:ext cx="2432" cy="464"/>
            </a:xfrm>
            <a:custGeom>
              <a:avLst/>
              <a:gdLst/>
              <a:ahLst/>
              <a:cxnLst>
                <a:cxn ang="0">
                  <a:pos x="912" y="448"/>
                </a:cxn>
                <a:cxn ang="0">
                  <a:pos x="1496" y="464"/>
                </a:cxn>
                <a:cxn ang="0">
                  <a:pos x="2432" y="48"/>
                </a:cxn>
                <a:cxn ang="0">
                  <a:pos x="1784" y="176"/>
                </a:cxn>
                <a:cxn ang="0">
                  <a:pos x="864" y="208"/>
                </a:cxn>
                <a:cxn ang="0">
                  <a:pos x="0" y="0"/>
                </a:cxn>
              </a:cxnLst>
              <a:rect l="0" t="0" r="r" b="b"/>
              <a:pathLst>
                <a:path w="2432" h="464">
                  <a:moveTo>
                    <a:pt x="912" y="448"/>
                  </a:moveTo>
                  <a:lnTo>
                    <a:pt x="1496" y="464"/>
                  </a:lnTo>
                  <a:lnTo>
                    <a:pt x="2432" y="48"/>
                  </a:lnTo>
                  <a:lnTo>
                    <a:pt x="1784" y="176"/>
                  </a:lnTo>
                  <a:lnTo>
                    <a:pt x="864" y="208"/>
                  </a:lnTo>
                  <a:lnTo>
                    <a:pt x="0" y="0"/>
                  </a:lnTo>
                </a:path>
              </a:pathLst>
            </a:custGeom>
            <a:gradFill rotWithShape="1">
              <a:gsLst>
                <a:gs pos="0">
                  <a:schemeClr val="tx2"/>
                </a:gs>
                <a:gs pos="100000">
                  <a:schemeClr val="bg1"/>
                </a:gs>
              </a:gsLst>
              <a:lin ang="5400000" scaled="1"/>
            </a:gradFill>
            <a:ln w="9525">
              <a:solidFill>
                <a:schemeClr val="tx1"/>
              </a:solidFill>
              <a:round/>
              <a:headEnd/>
              <a:tailEnd/>
            </a:ln>
            <a:effectLst/>
          </p:spPr>
          <p:txBody>
            <a:bodyPr/>
            <a:lstStyle/>
            <a:p>
              <a:endParaRPr lang="zh-TW" altLang="en-US"/>
            </a:p>
          </p:txBody>
        </p:sp>
        <p:sp>
          <p:nvSpPr>
            <p:cNvPr id="68647" name="Oval 39"/>
            <p:cNvSpPr>
              <a:spLocks noChangeArrowheads="1"/>
            </p:cNvSpPr>
            <p:nvPr/>
          </p:nvSpPr>
          <p:spPr bwMode="auto">
            <a:xfrm>
              <a:off x="2160" y="744"/>
              <a:ext cx="3296" cy="156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pic>
          <p:nvPicPr>
            <p:cNvPr id="68648" name="Picture 40" descr="house_2"/>
            <p:cNvPicPr>
              <a:picLocks noChangeAspect="1" noChangeArrowheads="1"/>
            </p:cNvPicPr>
            <p:nvPr/>
          </p:nvPicPr>
          <p:blipFill>
            <a:blip r:embed="rId5" cstate="print"/>
            <a:srcRect/>
            <a:stretch>
              <a:fillRect/>
            </a:stretch>
          </p:blipFill>
          <p:spPr bwMode="auto">
            <a:xfrm>
              <a:off x="2322" y="1044"/>
              <a:ext cx="2955" cy="1027"/>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8645"/>
                                        </p:tgtEl>
                                        <p:attrNameLst>
                                          <p:attrName>style.visibility</p:attrName>
                                        </p:attrNameLst>
                                      </p:cBhvr>
                                      <p:to>
                                        <p:strVal val="visible"/>
                                      </p:to>
                                    </p:set>
                                    <p:animEffect transition="in" filter="wipe(down)">
                                      <p:cBhvr>
                                        <p:cTn id="7" dur="1000"/>
                                        <p:tgtEl>
                                          <p:spTgt spid="68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頁尾版面配置區 3"/>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0" name="投影片編號版面配置區 4"/>
          <p:cNvSpPr>
            <a:spLocks noGrp="1"/>
          </p:cNvSpPr>
          <p:nvPr>
            <p:ph type="sldNum" sz="quarter" idx="12"/>
          </p:nvPr>
        </p:nvSpPr>
        <p:spPr/>
        <p:txBody>
          <a:bodyPr/>
          <a:lstStyle/>
          <a:p>
            <a:r>
              <a:rPr lang="en-US" altLang="zh-TW"/>
              <a:t>1-</a:t>
            </a:r>
            <a:fld id="{B860631E-CD43-4628-937F-0C506D336A2F}" type="slidenum">
              <a:rPr lang="en-US" altLang="zh-TW"/>
              <a:pPr/>
              <a:t>34</a:t>
            </a:fld>
            <a:endParaRPr lang="en-US" altLang="zh-TW"/>
          </a:p>
        </p:txBody>
      </p:sp>
      <p:sp>
        <p:nvSpPr>
          <p:cNvPr id="69634" name="Rectangle 2"/>
          <p:cNvSpPr>
            <a:spLocks noGrp="1" noChangeArrowheads="1"/>
          </p:cNvSpPr>
          <p:nvPr>
            <p:ph type="title"/>
          </p:nvPr>
        </p:nvSpPr>
        <p:spPr>
          <a:xfrm>
            <a:off x="419100" y="211138"/>
            <a:ext cx="8229600" cy="1143000"/>
          </a:xfrm>
        </p:spPr>
        <p:txBody>
          <a:bodyPr/>
          <a:lstStyle/>
          <a:p>
            <a:r>
              <a:rPr lang="en-US" altLang="zh-TW" sz="2800">
                <a:ea typeface="新細明體" charset="-120"/>
              </a:rPr>
              <a:t>Cable Network Architecture: Overview</a:t>
            </a:r>
          </a:p>
        </p:txBody>
      </p:sp>
      <p:pic>
        <p:nvPicPr>
          <p:cNvPr id="69635" name="Picture 3" descr="house_small"/>
          <p:cNvPicPr>
            <a:picLocks noChangeAspect="1" noChangeArrowheads="1"/>
          </p:cNvPicPr>
          <p:nvPr/>
        </p:nvPicPr>
        <p:blipFill>
          <a:blip r:embed="rId2" cstate="print"/>
          <a:srcRect/>
          <a:stretch>
            <a:fillRect/>
          </a:stretch>
        </p:blipFill>
        <p:spPr bwMode="auto">
          <a:xfrm>
            <a:off x="5416550" y="3873500"/>
            <a:ext cx="1019175" cy="279400"/>
          </a:xfrm>
          <a:prstGeom prst="rect">
            <a:avLst/>
          </a:prstGeom>
          <a:noFill/>
        </p:spPr>
      </p:pic>
      <p:pic>
        <p:nvPicPr>
          <p:cNvPr id="69636" name="Picture 4" descr="house_small"/>
          <p:cNvPicPr>
            <a:picLocks noChangeAspect="1" noChangeArrowheads="1"/>
          </p:cNvPicPr>
          <p:nvPr/>
        </p:nvPicPr>
        <p:blipFill>
          <a:blip r:embed="rId2" cstate="print"/>
          <a:srcRect/>
          <a:stretch>
            <a:fillRect/>
          </a:stretch>
        </p:blipFill>
        <p:spPr bwMode="auto">
          <a:xfrm>
            <a:off x="5916613" y="4308475"/>
            <a:ext cx="1019175" cy="279400"/>
          </a:xfrm>
          <a:prstGeom prst="rect">
            <a:avLst/>
          </a:prstGeom>
          <a:noFill/>
        </p:spPr>
      </p:pic>
      <p:pic>
        <p:nvPicPr>
          <p:cNvPr id="69637" name="Picture 5" descr="house_small"/>
          <p:cNvPicPr>
            <a:picLocks noChangeAspect="1" noChangeArrowheads="1"/>
          </p:cNvPicPr>
          <p:nvPr/>
        </p:nvPicPr>
        <p:blipFill>
          <a:blip r:embed="rId3" cstate="print"/>
          <a:srcRect/>
          <a:stretch>
            <a:fillRect/>
          </a:stretch>
        </p:blipFill>
        <p:spPr bwMode="auto">
          <a:xfrm>
            <a:off x="4097338" y="4064000"/>
            <a:ext cx="1000125" cy="274638"/>
          </a:xfrm>
          <a:prstGeom prst="rect">
            <a:avLst/>
          </a:prstGeom>
          <a:noFill/>
        </p:spPr>
      </p:pic>
      <p:grpSp>
        <p:nvGrpSpPr>
          <p:cNvPr id="69638" name="Group 6"/>
          <p:cNvGrpSpPr>
            <a:grpSpLocks/>
          </p:cNvGrpSpPr>
          <p:nvPr/>
        </p:nvGrpSpPr>
        <p:grpSpPr bwMode="auto">
          <a:xfrm>
            <a:off x="3916363" y="4227513"/>
            <a:ext cx="255587" cy="633412"/>
            <a:chOff x="2055" y="2297"/>
            <a:chExt cx="161" cy="399"/>
          </a:xfrm>
        </p:grpSpPr>
        <p:sp>
          <p:nvSpPr>
            <p:cNvPr id="69639"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40"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pic>
        <p:nvPicPr>
          <p:cNvPr id="69641" name="Picture 9" descr="house_small"/>
          <p:cNvPicPr>
            <a:picLocks noChangeAspect="1" noChangeArrowheads="1"/>
          </p:cNvPicPr>
          <p:nvPr/>
        </p:nvPicPr>
        <p:blipFill>
          <a:blip r:embed="rId3" cstate="print"/>
          <a:srcRect/>
          <a:stretch>
            <a:fillRect/>
          </a:stretch>
        </p:blipFill>
        <p:spPr bwMode="auto">
          <a:xfrm>
            <a:off x="7323138" y="4076700"/>
            <a:ext cx="1000125" cy="274638"/>
          </a:xfrm>
          <a:prstGeom prst="rect">
            <a:avLst/>
          </a:prstGeom>
          <a:noFill/>
        </p:spPr>
      </p:pic>
      <p:pic>
        <p:nvPicPr>
          <p:cNvPr id="69642" name="Picture 10" descr="house_small"/>
          <p:cNvPicPr>
            <a:picLocks noChangeAspect="1" noChangeArrowheads="1"/>
          </p:cNvPicPr>
          <p:nvPr/>
        </p:nvPicPr>
        <p:blipFill>
          <a:blip r:embed="rId3" cstate="print"/>
          <a:srcRect/>
          <a:stretch>
            <a:fillRect/>
          </a:stretch>
        </p:blipFill>
        <p:spPr bwMode="auto">
          <a:xfrm>
            <a:off x="4262438" y="5334000"/>
            <a:ext cx="1000125" cy="274638"/>
          </a:xfrm>
          <a:prstGeom prst="rect">
            <a:avLst/>
          </a:prstGeom>
          <a:noFill/>
        </p:spPr>
      </p:pic>
      <p:pic>
        <p:nvPicPr>
          <p:cNvPr id="69643" name="Picture 11" descr="house_small"/>
          <p:cNvPicPr>
            <a:picLocks noChangeAspect="1" noChangeArrowheads="1"/>
          </p:cNvPicPr>
          <p:nvPr/>
        </p:nvPicPr>
        <p:blipFill>
          <a:blip r:embed="rId2" cstate="print"/>
          <a:srcRect/>
          <a:stretch>
            <a:fillRect/>
          </a:stretch>
        </p:blipFill>
        <p:spPr bwMode="auto">
          <a:xfrm>
            <a:off x="5738813" y="5070475"/>
            <a:ext cx="1019175" cy="279400"/>
          </a:xfrm>
          <a:prstGeom prst="rect">
            <a:avLst/>
          </a:prstGeom>
          <a:noFill/>
        </p:spPr>
      </p:pic>
      <p:pic>
        <p:nvPicPr>
          <p:cNvPr id="69644" name="Picture 12" descr="house_small"/>
          <p:cNvPicPr>
            <a:picLocks noChangeAspect="1" noChangeArrowheads="1"/>
          </p:cNvPicPr>
          <p:nvPr/>
        </p:nvPicPr>
        <p:blipFill>
          <a:blip r:embed="rId3" cstate="print"/>
          <a:srcRect/>
          <a:stretch>
            <a:fillRect/>
          </a:stretch>
        </p:blipFill>
        <p:spPr bwMode="auto">
          <a:xfrm>
            <a:off x="6954838" y="5524500"/>
            <a:ext cx="1000125" cy="274638"/>
          </a:xfrm>
          <a:prstGeom prst="rect">
            <a:avLst/>
          </a:prstGeom>
          <a:noFill/>
        </p:spPr>
      </p:pic>
      <p:grpSp>
        <p:nvGrpSpPr>
          <p:cNvPr id="69645" name="Group 13"/>
          <p:cNvGrpSpPr>
            <a:grpSpLocks/>
          </p:cNvGrpSpPr>
          <p:nvPr/>
        </p:nvGrpSpPr>
        <p:grpSpPr bwMode="auto">
          <a:xfrm flipV="1">
            <a:off x="6770688" y="4906963"/>
            <a:ext cx="255587" cy="820737"/>
            <a:chOff x="2459" y="2251"/>
            <a:chExt cx="161" cy="517"/>
          </a:xfrm>
        </p:grpSpPr>
        <p:sp>
          <p:nvSpPr>
            <p:cNvPr id="69646"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47"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9648" name="Group 16"/>
          <p:cNvGrpSpPr>
            <a:grpSpLocks/>
          </p:cNvGrpSpPr>
          <p:nvPr/>
        </p:nvGrpSpPr>
        <p:grpSpPr bwMode="auto">
          <a:xfrm flipV="1">
            <a:off x="5529263" y="4887913"/>
            <a:ext cx="255587" cy="379412"/>
            <a:chOff x="2315" y="2599"/>
            <a:chExt cx="161" cy="239"/>
          </a:xfrm>
        </p:grpSpPr>
        <p:sp>
          <p:nvSpPr>
            <p:cNvPr id="69649"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50"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9651" name="Group 19"/>
          <p:cNvGrpSpPr>
            <a:grpSpLocks/>
          </p:cNvGrpSpPr>
          <p:nvPr/>
        </p:nvGrpSpPr>
        <p:grpSpPr bwMode="auto">
          <a:xfrm flipV="1">
            <a:off x="4094163" y="4900613"/>
            <a:ext cx="255587" cy="633412"/>
            <a:chOff x="2055" y="2297"/>
            <a:chExt cx="161" cy="399"/>
          </a:xfrm>
        </p:grpSpPr>
        <p:sp>
          <p:nvSpPr>
            <p:cNvPr id="69652"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53"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9654" name="Group 22"/>
          <p:cNvGrpSpPr>
            <a:grpSpLocks/>
          </p:cNvGrpSpPr>
          <p:nvPr/>
        </p:nvGrpSpPr>
        <p:grpSpPr bwMode="auto">
          <a:xfrm>
            <a:off x="7126288" y="4246563"/>
            <a:ext cx="255587" cy="630237"/>
            <a:chOff x="3561" y="2643"/>
            <a:chExt cx="161" cy="397"/>
          </a:xfrm>
        </p:grpSpPr>
        <p:sp>
          <p:nvSpPr>
            <p:cNvPr id="69655"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56"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9657" name="Group 25"/>
          <p:cNvGrpSpPr>
            <a:grpSpLocks/>
          </p:cNvGrpSpPr>
          <p:nvPr/>
        </p:nvGrpSpPr>
        <p:grpSpPr bwMode="auto">
          <a:xfrm>
            <a:off x="5757863" y="4468813"/>
            <a:ext cx="255587" cy="379412"/>
            <a:chOff x="2315" y="2599"/>
            <a:chExt cx="161" cy="239"/>
          </a:xfrm>
        </p:grpSpPr>
        <p:sp>
          <p:nvSpPr>
            <p:cNvPr id="69658"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59"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69660" name="Group 28"/>
          <p:cNvGrpSpPr>
            <a:grpSpLocks/>
          </p:cNvGrpSpPr>
          <p:nvPr/>
        </p:nvGrpSpPr>
        <p:grpSpPr bwMode="auto">
          <a:xfrm>
            <a:off x="5221288" y="4030663"/>
            <a:ext cx="255587" cy="820737"/>
            <a:chOff x="2459" y="2251"/>
            <a:chExt cx="161" cy="517"/>
          </a:xfrm>
        </p:grpSpPr>
        <p:sp>
          <p:nvSpPr>
            <p:cNvPr id="69661"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62"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sp>
        <p:nvSpPr>
          <p:cNvPr id="69663"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zh-TW" altLang="en-US"/>
          </a:p>
        </p:txBody>
      </p:sp>
      <p:sp>
        <p:nvSpPr>
          <p:cNvPr id="69664"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home</a:t>
            </a:r>
          </a:p>
        </p:txBody>
      </p:sp>
      <p:pic>
        <p:nvPicPr>
          <p:cNvPr id="69665" name="Picture 33" descr="building2"/>
          <p:cNvPicPr>
            <a:picLocks noChangeAspect="1" noChangeArrowheads="1"/>
          </p:cNvPicPr>
          <p:nvPr/>
        </p:nvPicPr>
        <p:blipFill>
          <a:blip r:embed="rId4" cstate="print"/>
          <a:srcRect/>
          <a:stretch>
            <a:fillRect/>
          </a:stretch>
        </p:blipFill>
        <p:spPr bwMode="auto">
          <a:xfrm>
            <a:off x="1127125" y="4356100"/>
            <a:ext cx="1504950" cy="782638"/>
          </a:xfrm>
          <a:prstGeom prst="rect">
            <a:avLst/>
          </a:prstGeom>
          <a:noFill/>
        </p:spPr>
      </p:pic>
      <p:sp>
        <p:nvSpPr>
          <p:cNvPr id="69666"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cable headend</a:t>
            </a:r>
          </a:p>
        </p:txBody>
      </p:sp>
      <p:sp>
        <p:nvSpPr>
          <p:cNvPr id="69667" name="Text Box 35"/>
          <p:cNvSpPr txBox="1">
            <a:spLocks noChangeArrowheads="1"/>
          </p:cNvSpPr>
          <p:nvPr/>
        </p:nvSpPr>
        <p:spPr bwMode="auto">
          <a:xfrm>
            <a:off x="2257425" y="5711825"/>
            <a:ext cx="1706563" cy="581025"/>
          </a:xfrm>
          <a:prstGeom prst="rect">
            <a:avLst/>
          </a:prstGeom>
          <a:noFill/>
          <a:ln w="9525">
            <a:noFill/>
            <a:miter lim="800000"/>
            <a:headEnd/>
            <a:tailEnd/>
          </a:ln>
          <a:effectLst/>
        </p:spPr>
        <p:txBody>
          <a:bodyPr wrap="none">
            <a:spAutoFit/>
          </a:bodyPr>
          <a:lstStyle/>
          <a:p>
            <a:pPr algn="ctr" eaLnBrk="1" hangingPunct="1"/>
            <a:r>
              <a:rPr lang="en-US" altLang="zh-TW" sz="1600">
                <a:latin typeface="Arial" charset="0"/>
                <a:ea typeface="新細明體" charset="-120"/>
              </a:rPr>
              <a:t>cable distribution</a:t>
            </a:r>
          </a:p>
          <a:p>
            <a:pPr algn="ctr" eaLnBrk="1" hangingPunct="1"/>
            <a:r>
              <a:rPr lang="en-US" altLang="zh-TW" sz="1600">
                <a:latin typeface="Arial" charset="0"/>
                <a:ea typeface="新細明體" charset="-120"/>
              </a:rPr>
              <a:t>network</a:t>
            </a:r>
          </a:p>
        </p:txBody>
      </p:sp>
      <p:sp>
        <p:nvSpPr>
          <p:cNvPr id="69668"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zh-TW" altLang="en-US"/>
          </a:p>
        </p:txBody>
      </p:sp>
      <p:grpSp>
        <p:nvGrpSpPr>
          <p:cNvPr id="69669" name="Group 37"/>
          <p:cNvGrpSpPr>
            <a:grpSpLocks/>
          </p:cNvGrpSpPr>
          <p:nvPr/>
        </p:nvGrpSpPr>
        <p:grpSpPr bwMode="auto">
          <a:xfrm>
            <a:off x="304800" y="1520825"/>
            <a:ext cx="2552700" cy="2873375"/>
            <a:chOff x="192" y="958"/>
            <a:chExt cx="1608" cy="1810"/>
          </a:xfrm>
        </p:grpSpPr>
        <p:sp>
          <p:nvSpPr>
            <p:cNvPr id="69670" name="Freeform 38"/>
            <p:cNvSpPr>
              <a:spLocks/>
            </p:cNvSpPr>
            <p:nvPr/>
          </p:nvSpPr>
          <p:spPr bwMode="auto">
            <a:xfrm>
              <a:off x="336" y="1856"/>
              <a:ext cx="1432" cy="912"/>
            </a:xfrm>
            <a:custGeom>
              <a:avLst/>
              <a:gdLst/>
              <a:ahLst/>
              <a:cxnLst>
                <a:cxn ang="0">
                  <a:pos x="544" y="912"/>
                </a:cxn>
                <a:cxn ang="0">
                  <a:pos x="0" y="224"/>
                </a:cxn>
                <a:cxn ang="0">
                  <a:pos x="288" y="400"/>
                </a:cxn>
                <a:cxn ang="0">
                  <a:pos x="672" y="512"/>
                </a:cxn>
                <a:cxn ang="0">
                  <a:pos x="960" y="464"/>
                </a:cxn>
                <a:cxn ang="0">
                  <a:pos x="1176" y="336"/>
                </a:cxn>
                <a:cxn ang="0">
                  <a:pos x="1432" y="0"/>
                </a:cxn>
                <a:cxn ang="0">
                  <a:pos x="1016" y="896"/>
                </a:cxn>
                <a:cxn ang="0">
                  <a:pos x="544" y="912"/>
                </a:cxn>
              </a:cxnLst>
              <a:rect l="0" t="0" r="r" b="b"/>
              <a:pathLst>
                <a:path w="1432" h="912">
                  <a:moveTo>
                    <a:pt x="544" y="912"/>
                  </a:moveTo>
                  <a:lnTo>
                    <a:pt x="0" y="224"/>
                  </a:lnTo>
                  <a:lnTo>
                    <a:pt x="288" y="400"/>
                  </a:lnTo>
                  <a:lnTo>
                    <a:pt x="672" y="512"/>
                  </a:lnTo>
                  <a:lnTo>
                    <a:pt x="960" y="464"/>
                  </a:lnTo>
                  <a:lnTo>
                    <a:pt x="1176" y="336"/>
                  </a:lnTo>
                  <a:lnTo>
                    <a:pt x="1432" y="0"/>
                  </a:lnTo>
                  <a:lnTo>
                    <a:pt x="1016" y="896"/>
                  </a:lnTo>
                  <a:lnTo>
                    <a:pt x="544" y="912"/>
                  </a:lnTo>
                  <a:close/>
                </a:path>
              </a:pathLst>
            </a:custGeom>
            <a:gradFill rotWithShape="1">
              <a:gsLst>
                <a:gs pos="0">
                  <a:schemeClr val="tx1"/>
                </a:gs>
                <a:gs pos="100000">
                  <a:schemeClr val="bg1"/>
                </a:gs>
              </a:gsLst>
              <a:lin ang="5400000" scaled="1"/>
            </a:gradFill>
            <a:ln w="3175" cmpd="sng">
              <a:noFill/>
              <a:round/>
              <a:headEnd/>
              <a:tailEnd/>
            </a:ln>
            <a:effectLst/>
          </p:spPr>
          <p:txBody>
            <a:bodyPr/>
            <a:lstStyle/>
            <a:p>
              <a:endParaRPr lang="zh-TW" altLang="en-US"/>
            </a:p>
          </p:txBody>
        </p:sp>
        <p:sp>
          <p:nvSpPr>
            <p:cNvPr id="69671" name="Oval 39"/>
            <p:cNvSpPr>
              <a:spLocks noChangeArrowheads="1"/>
            </p:cNvSpPr>
            <p:nvPr/>
          </p:nvSpPr>
          <p:spPr bwMode="auto">
            <a:xfrm>
              <a:off x="192" y="968"/>
              <a:ext cx="1608" cy="139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grpSp>
          <p:nvGrpSpPr>
            <p:cNvPr id="69672" name="Group 40"/>
            <p:cNvGrpSpPr>
              <a:grpSpLocks/>
            </p:cNvGrpSpPr>
            <p:nvPr/>
          </p:nvGrpSpPr>
          <p:grpSpPr bwMode="auto">
            <a:xfrm>
              <a:off x="399" y="958"/>
              <a:ext cx="1215" cy="1341"/>
              <a:chOff x="351" y="918"/>
              <a:chExt cx="1215" cy="1341"/>
            </a:xfrm>
          </p:grpSpPr>
          <p:sp>
            <p:nvSpPr>
              <p:cNvPr id="69673" name="Rectangle 41"/>
              <p:cNvSpPr>
                <a:spLocks noChangeArrowheads="1"/>
              </p:cNvSpPr>
              <p:nvPr/>
            </p:nvSpPr>
            <p:spPr bwMode="auto">
              <a:xfrm rot="5400000" flipH="1">
                <a:off x="715" y="1845"/>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74" name="Rectangle 42"/>
              <p:cNvSpPr>
                <a:spLocks noChangeArrowheads="1"/>
              </p:cNvSpPr>
              <p:nvPr/>
            </p:nvSpPr>
            <p:spPr bwMode="auto">
              <a:xfrm rot="5400000" flipH="1">
                <a:off x="539" y="1541"/>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69675" name="Rectangle 43"/>
              <p:cNvSpPr>
                <a:spLocks noChangeArrowheads="1"/>
              </p:cNvSpPr>
              <p:nvPr/>
            </p:nvSpPr>
            <p:spPr bwMode="auto">
              <a:xfrm rot="5400000" flipH="1">
                <a:off x="1075" y="1533"/>
                <a:ext cx="31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pic>
            <p:nvPicPr>
              <p:cNvPr id="69676" name="Picture 44" descr="pedge_6600"/>
              <p:cNvPicPr>
                <a:picLocks noChangeAspect="1" noChangeArrowheads="1"/>
              </p:cNvPicPr>
              <p:nvPr/>
            </p:nvPicPr>
            <p:blipFill>
              <a:blip r:embed="rId5" cstate="print"/>
              <a:srcRect/>
              <a:stretch>
                <a:fillRect/>
              </a:stretch>
            </p:blipFill>
            <p:spPr bwMode="auto">
              <a:xfrm>
                <a:off x="351" y="1126"/>
                <a:ext cx="461" cy="437"/>
              </a:xfrm>
              <a:prstGeom prst="rect">
                <a:avLst/>
              </a:prstGeom>
              <a:noFill/>
            </p:spPr>
          </p:pic>
          <p:pic>
            <p:nvPicPr>
              <p:cNvPr id="69677" name="Picture 45" descr="pedge_6600"/>
              <p:cNvPicPr>
                <a:picLocks noChangeAspect="1" noChangeArrowheads="1"/>
              </p:cNvPicPr>
              <p:nvPr/>
            </p:nvPicPr>
            <p:blipFill>
              <a:blip r:embed="rId5" cstate="print"/>
              <a:srcRect/>
              <a:stretch>
                <a:fillRect/>
              </a:stretch>
            </p:blipFill>
            <p:spPr bwMode="auto">
              <a:xfrm>
                <a:off x="1055" y="1150"/>
                <a:ext cx="461" cy="437"/>
              </a:xfrm>
              <a:prstGeom prst="rect">
                <a:avLst/>
              </a:prstGeom>
              <a:noFill/>
            </p:spPr>
          </p:pic>
          <p:pic>
            <p:nvPicPr>
              <p:cNvPr id="69678" name="Picture 46" descr="pedge_6600"/>
              <p:cNvPicPr>
                <a:picLocks noChangeAspect="1" noChangeArrowheads="1"/>
              </p:cNvPicPr>
              <p:nvPr/>
            </p:nvPicPr>
            <p:blipFill>
              <a:blip r:embed="rId5" cstate="print"/>
              <a:srcRect/>
              <a:stretch>
                <a:fillRect/>
              </a:stretch>
            </p:blipFill>
            <p:spPr bwMode="auto">
              <a:xfrm>
                <a:off x="591" y="1822"/>
                <a:ext cx="461" cy="437"/>
              </a:xfrm>
              <a:prstGeom prst="rect">
                <a:avLst/>
              </a:prstGeom>
              <a:noFill/>
            </p:spPr>
          </p:pic>
          <p:sp>
            <p:nvSpPr>
              <p:cNvPr id="69679" name="Rectangle 47"/>
              <p:cNvSpPr>
                <a:spLocks noChangeArrowheads="1"/>
              </p:cNvSpPr>
              <p:nvPr/>
            </p:nvSpPr>
            <p:spPr bwMode="auto">
              <a:xfrm flipV="1">
                <a:off x="454" y="1685"/>
                <a:ext cx="1112" cy="27"/>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zh-TW" altLang="en-US"/>
              </a:p>
            </p:txBody>
          </p:sp>
          <p:sp>
            <p:nvSpPr>
              <p:cNvPr id="69680" name="Text Box 48"/>
              <p:cNvSpPr txBox="1">
                <a:spLocks noChangeArrowheads="1"/>
              </p:cNvSpPr>
              <p:nvPr/>
            </p:nvSpPr>
            <p:spPr bwMode="auto">
              <a:xfrm>
                <a:off x="710" y="918"/>
                <a:ext cx="622" cy="212"/>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server(s)</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9669"/>
                                        </p:tgtEl>
                                        <p:attrNameLst>
                                          <p:attrName>style.visibility</p:attrName>
                                        </p:attrNameLst>
                                      </p:cBhvr>
                                      <p:to>
                                        <p:strVal val="visible"/>
                                      </p:to>
                                    </p:set>
                                    <p:animEffect transition="in" filter="wipe(down)">
                                      <p:cBhvr>
                                        <p:cTn id="7" dur="1000"/>
                                        <p:tgtEl>
                                          <p:spTgt spid="69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 name="頁尾版面配置區 3"/>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2" name="投影片編號版面配置區 4"/>
          <p:cNvSpPr>
            <a:spLocks noGrp="1"/>
          </p:cNvSpPr>
          <p:nvPr>
            <p:ph type="sldNum" sz="quarter" idx="12"/>
          </p:nvPr>
        </p:nvSpPr>
        <p:spPr/>
        <p:txBody>
          <a:bodyPr/>
          <a:lstStyle/>
          <a:p>
            <a:r>
              <a:rPr lang="en-US" altLang="zh-TW"/>
              <a:t>1-</a:t>
            </a:r>
            <a:fld id="{89E2BE55-C4E0-40DD-836E-FBEA6B5C2116}" type="slidenum">
              <a:rPr lang="en-US" altLang="zh-TW"/>
              <a:pPr/>
              <a:t>35</a:t>
            </a:fld>
            <a:endParaRPr lang="en-US" altLang="zh-TW"/>
          </a:p>
        </p:txBody>
      </p:sp>
      <p:sp>
        <p:nvSpPr>
          <p:cNvPr id="70658" name="Rectangle 2"/>
          <p:cNvSpPr>
            <a:spLocks noGrp="1" noChangeArrowheads="1"/>
          </p:cNvSpPr>
          <p:nvPr>
            <p:ph type="title"/>
          </p:nvPr>
        </p:nvSpPr>
        <p:spPr>
          <a:xfrm>
            <a:off x="419100" y="211138"/>
            <a:ext cx="8229600" cy="1143000"/>
          </a:xfrm>
        </p:spPr>
        <p:txBody>
          <a:bodyPr/>
          <a:lstStyle/>
          <a:p>
            <a:r>
              <a:rPr lang="en-US" altLang="zh-TW" sz="2800">
                <a:ea typeface="新細明體" charset="-120"/>
              </a:rPr>
              <a:t>Cable Network Architecture: Overview</a:t>
            </a:r>
          </a:p>
        </p:txBody>
      </p:sp>
      <p:pic>
        <p:nvPicPr>
          <p:cNvPr id="70659" name="Picture 3" descr="house_small"/>
          <p:cNvPicPr>
            <a:picLocks noChangeAspect="1" noChangeArrowheads="1"/>
          </p:cNvPicPr>
          <p:nvPr/>
        </p:nvPicPr>
        <p:blipFill>
          <a:blip r:embed="rId2" cstate="print"/>
          <a:srcRect/>
          <a:stretch>
            <a:fillRect/>
          </a:stretch>
        </p:blipFill>
        <p:spPr bwMode="auto">
          <a:xfrm>
            <a:off x="5416550" y="3873500"/>
            <a:ext cx="1019175" cy="279400"/>
          </a:xfrm>
          <a:prstGeom prst="rect">
            <a:avLst/>
          </a:prstGeom>
          <a:noFill/>
        </p:spPr>
      </p:pic>
      <p:pic>
        <p:nvPicPr>
          <p:cNvPr id="70660" name="Picture 4" descr="house_small"/>
          <p:cNvPicPr>
            <a:picLocks noChangeAspect="1" noChangeArrowheads="1"/>
          </p:cNvPicPr>
          <p:nvPr/>
        </p:nvPicPr>
        <p:blipFill>
          <a:blip r:embed="rId2" cstate="print"/>
          <a:srcRect/>
          <a:stretch>
            <a:fillRect/>
          </a:stretch>
        </p:blipFill>
        <p:spPr bwMode="auto">
          <a:xfrm>
            <a:off x="5916613" y="4308475"/>
            <a:ext cx="1019175" cy="279400"/>
          </a:xfrm>
          <a:prstGeom prst="rect">
            <a:avLst/>
          </a:prstGeom>
          <a:noFill/>
        </p:spPr>
      </p:pic>
      <p:pic>
        <p:nvPicPr>
          <p:cNvPr id="70661" name="Picture 5" descr="house_small"/>
          <p:cNvPicPr>
            <a:picLocks noChangeAspect="1" noChangeArrowheads="1"/>
          </p:cNvPicPr>
          <p:nvPr/>
        </p:nvPicPr>
        <p:blipFill>
          <a:blip r:embed="rId3" cstate="print"/>
          <a:srcRect/>
          <a:stretch>
            <a:fillRect/>
          </a:stretch>
        </p:blipFill>
        <p:spPr bwMode="auto">
          <a:xfrm>
            <a:off x="4097338" y="4064000"/>
            <a:ext cx="1000125" cy="274638"/>
          </a:xfrm>
          <a:prstGeom prst="rect">
            <a:avLst/>
          </a:prstGeom>
          <a:noFill/>
        </p:spPr>
      </p:pic>
      <p:grpSp>
        <p:nvGrpSpPr>
          <p:cNvPr id="70662" name="Group 6"/>
          <p:cNvGrpSpPr>
            <a:grpSpLocks/>
          </p:cNvGrpSpPr>
          <p:nvPr/>
        </p:nvGrpSpPr>
        <p:grpSpPr bwMode="auto">
          <a:xfrm>
            <a:off x="3916363" y="4227513"/>
            <a:ext cx="255587" cy="633412"/>
            <a:chOff x="2055" y="2297"/>
            <a:chExt cx="161" cy="399"/>
          </a:xfrm>
        </p:grpSpPr>
        <p:sp>
          <p:nvSpPr>
            <p:cNvPr id="70663" name="Rectangle 7"/>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64" name="Rectangle 8"/>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pic>
        <p:nvPicPr>
          <p:cNvPr id="70665" name="Picture 9" descr="house_small"/>
          <p:cNvPicPr>
            <a:picLocks noChangeAspect="1" noChangeArrowheads="1"/>
          </p:cNvPicPr>
          <p:nvPr/>
        </p:nvPicPr>
        <p:blipFill>
          <a:blip r:embed="rId3" cstate="print"/>
          <a:srcRect/>
          <a:stretch>
            <a:fillRect/>
          </a:stretch>
        </p:blipFill>
        <p:spPr bwMode="auto">
          <a:xfrm>
            <a:off x="7323138" y="4076700"/>
            <a:ext cx="1000125" cy="274638"/>
          </a:xfrm>
          <a:prstGeom prst="rect">
            <a:avLst/>
          </a:prstGeom>
          <a:noFill/>
        </p:spPr>
      </p:pic>
      <p:pic>
        <p:nvPicPr>
          <p:cNvPr id="70666" name="Picture 10" descr="house_small"/>
          <p:cNvPicPr>
            <a:picLocks noChangeAspect="1" noChangeArrowheads="1"/>
          </p:cNvPicPr>
          <p:nvPr/>
        </p:nvPicPr>
        <p:blipFill>
          <a:blip r:embed="rId3" cstate="print"/>
          <a:srcRect/>
          <a:stretch>
            <a:fillRect/>
          </a:stretch>
        </p:blipFill>
        <p:spPr bwMode="auto">
          <a:xfrm>
            <a:off x="4262438" y="5334000"/>
            <a:ext cx="1000125" cy="274638"/>
          </a:xfrm>
          <a:prstGeom prst="rect">
            <a:avLst/>
          </a:prstGeom>
          <a:noFill/>
        </p:spPr>
      </p:pic>
      <p:pic>
        <p:nvPicPr>
          <p:cNvPr id="70667" name="Picture 11" descr="house_small"/>
          <p:cNvPicPr>
            <a:picLocks noChangeAspect="1" noChangeArrowheads="1"/>
          </p:cNvPicPr>
          <p:nvPr/>
        </p:nvPicPr>
        <p:blipFill>
          <a:blip r:embed="rId2" cstate="print"/>
          <a:srcRect/>
          <a:stretch>
            <a:fillRect/>
          </a:stretch>
        </p:blipFill>
        <p:spPr bwMode="auto">
          <a:xfrm>
            <a:off x="5738813" y="5070475"/>
            <a:ext cx="1019175" cy="279400"/>
          </a:xfrm>
          <a:prstGeom prst="rect">
            <a:avLst/>
          </a:prstGeom>
          <a:noFill/>
        </p:spPr>
      </p:pic>
      <p:pic>
        <p:nvPicPr>
          <p:cNvPr id="70668" name="Picture 12" descr="house_small"/>
          <p:cNvPicPr>
            <a:picLocks noChangeAspect="1" noChangeArrowheads="1"/>
          </p:cNvPicPr>
          <p:nvPr/>
        </p:nvPicPr>
        <p:blipFill>
          <a:blip r:embed="rId3" cstate="print"/>
          <a:srcRect/>
          <a:stretch>
            <a:fillRect/>
          </a:stretch>
        </p:blipFill>
        <p:spPr bwMode="auto">
          <a:xfrm>
            <a:off x="6954838" y="5524500"/>
            <a:ext cx="1000125" cy="274638"/>
          </a:xfrm>
          <a:prstGeom prst="rect">
            <a:avLst/>
          </a:prstGeom>
          <a:noFill/>
        </p:spPr>
      </p:pic>
      <p:grpSp>
        <p:nvGrpSpPr>
          <p:cNvPr id="70669" name="Group 13"/>
          <p:cNvGrpSpPr>
            <a:grpSpLocks/>
          </p:cNvGrpSpPr>
          <p:nvPr/>
        </p:nvGrpSpPr>
        <p:grpSpPr bwMode="auto">
          <a:xfrm flipV="1">
            <a:off x="6770688" y="4906963"/>
            <a:ext cx="255587" cy="820737"/>
            <a:chOff x="2459" y="2251"/>
            <a:chExt cx="161" cy="517"/>
          </a:xfrm>
        </p:grpSpPr>
        <p:sp>
          <p:nvSpPr>
            <p:cNvPr id="70670" name="Rectangle 14"/>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71" name="Rectangle 15"/>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70672" name="Group 16"/>
          <p:cNvGrpSpPr>
            <a:grpSpLocks/>
          </p:cNvGrpSpPr>
          <p:nvPr/>
        </p:nvGrpSpPr>
        <p:grpSpPr bwMode="auto">
          <a:xfrm flipV="1">
            <a:off x="5529263" y="4887913"/>
            <a:ext cx="255587" cy="379412"/>
            <a:chOff x="2315" y="2599"/>
            <a:chExt cx="161" cy="239"/>
          </a:xfrm>
        </p:grpSpPr>
        <p:sp>
          <p:nvSpPr>
            <p:cNvPr id="70673" name="Rectangle 17"/>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74" name="Rectangle 18"/>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70675" name="Group 19"/>
          <p:cNvGrpSpPr>
            <a:grpSpLocks/>
          </p:cNvGrpSpPr>
          <p:nvPr/>
        </p:nvGrpSpPr>
        <p:grpSpPr bwMode="auto">
          <a:xfrm flipV="1">
            <a:off x="4094163" y="4900613"/>
            <a:ext cx="255587" cy="633412"/>
            <a:chOff x="2055" y="2297"/>
            <a:chExt cx="161" cy="399"/>
          </a:xfrm>
        </p:grpSpPr>
        <p:sp>
          <p:nvSpPr>
            <p:cNvPr id="70676" name="Rectangle 20"/>
            <p:cNvSpPr>
              <a:spLocks noChangeArrowheads="1"/>
            </p:cNvSpPr>
            <p:nvPr/>
          </p:nvSpPr>
          <p:spPr bwMode="auto">
            <a:xfrm rot="-5400000">
              <a:off x="1870" y="2483"/>
              <a:ext cx="39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77" name="Rectangle 21"/>
            <p:cNvSpPr>
              <a:spLocks noChangeArrowheads="1"/>
            </p:cNvSpPr>
            <p:nvPr/>
          </p:nvSpPr>
          <p:spPr bwMode="auto">
            <a:xfrm>
              <a:off x="2056" y="2297"/>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70678" name="Group 22"/>
          <p:cNvGrpSpPr>
            <a:grpSpLocks/>
          </p:cNvGrpSpPr>
          <p:nvPr/>
        </p:nvGrpSpPr>
        <p:grpSpPr bwMode="auto">
          <a:xfrm>
            <a:off x="7126288" y="4246563"/>
            <a:ext cx="255587" cy="630237"/>
            <a:chOff x="3561" y="2643"/>
            <a:chExt cx="161" cy="397"/>
          </a:xfrm>
        </p:grpSpPr>
        <p:sp>
          <p:nvSpPr>
            <p:cNvPr id="70679" name="Rectangle 23"/>
            <p:cNvSpPr>
              <a:spLocks noChangeArrowheads="1"/>
            </p:cNvSpPr>
            <p:nvPr/>
          </p:nvSpPr>
          <p:spPr bwMode="auto">
            <a:xfrm rot="-5400000">
              <a:off x="3377" y="2828"/>
              <a:ext cx="39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80" name="Rectangle 24"/>
            <p:cNvSpPr>
              <a:spLocks noChangeArrowheads="1"/>
            </p:cNvSpPr>
            <p:nvPr/>
          </p:nvSpPr>
          <p:spPr bwMode="auto">
            <a:xfrm>
              <a:off x="3562" y="2643"/>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70681" name="Group 25"/>
          <p:cNvGrpSpPr>
            <a:grpSpLocks/>
          </p:cNvGrpSpPr>
          <p:nvPr/>
        </p:nvGrpSpPr>
        <p:grpSpPr bwMode="auto">
          <a:xfrm>
            <a:off x="5757863" y="4468813"/>
            <a:ext cx="255587" cy="379412"/>
            <a:chOff x="2315" y="2599"/>
            <a:chExt cx="161" cy="239"/>
          </a:xfrm>
        </p:grpSpPr>
        <p:sp>
          <p:nvSpPr>
            <p:cNvPr id="70682" name="Rectangle 26"/>
            <p:cNvSpPr>
              <a:spLocks noChangeArrowheads="1"/>
            </p:cNvSpPr>
            <p:nvPr/>
          </p:nvSpPr>
          <p:spPr bwMode="auto">
            <a:xfrm rot="-5400000">
              <a:off x="2210" y="2705"/>
              <a:ext cx="238"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83" name="Rectangle 27"/>
            <p:cNvSpPr>
              <a:spLocks noChangeArrowheads="1"/>
            </p:cNvSpPr>
            <p:nvPr/>
          </p:nvSpPr>
          <p:spPr bwMode="auto">
            <a:xfrm>
              <a:off x="2316" y="2599"/>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grpSp>
        <p:nvGrpSpPr>
          <p:cNvPr id="70684" name="Group 28"/>
          <p:cNvGrpSpPr>
            <a:grpSpLocks/>
          </p:cNvGrpSpPr>
          <p:nvPr/>
        </p:nvGrpSpPr>
        <p:grpSpPr bwMode="auto">
          <a:xfrm>
            <a:off x="5221288" y="4030663"/>
            <a:ext cx="255587" cy="820737"/>
            <a:chOff x="2459" y="2251"/>
            <a:chExt cx="161" cy="517"/>
          </a:xfrm>
        </p:grpSpPr>
        <p:sp>
          <p:nvSpPr>
            <p:cNvPr id="70685" name="Rectangle 29"/>
            <p:cNvSpPr>
              <a:spLocks noChangeArrowheads="1"/>
            </p:cNvSpPr>
            <p:nvPr/>
          </p:nvSpPr>
          <p:spPr bwMode="auto">
            <a:xfrm rot="-5400000">
              <a:off x="2215" y="2496"/>
              <a:ext cx="516"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sp>
          <p:nvSpPr>
            <p:cNvPr id="70686" name="Rectangle 30"/>
            <p:cNvSpPr>
              <a:spLocks noChangeArrowheads="1"/>
            </p:cNvSpPr>
            <p:nvPr/>
          </p:nvSpPr>
          <p:spPr bwMode="auto">
            <a:xfrm>
              <a:off x="2460" y="2251"/>
              <a:ext cx="160" cy="27"/>
            </a:xfrm>
            <a:prstGeom prst="rect">
              <a:avLst/>
            </a:prstGeom>
            <a:gradFill rotWithShape="1">
              <a:gsLst>
                <a:gs pos="0">
                  <a:schemeClr val="tx1"/>
                </a:gs>
                <a:gs pos="50000">
                  <a:schemeClr val="bg1"/>
                </a:gs>
                <a:gs pos="100000">
                  <a:schemeClr val="tx1"/>
                </a:gs>
              </a:gsLst>
              <a:lin ang="5400000" scaled="1"/>
            </a:gradFill>
            <a:ln w="6350">
              <a:solidFill>
                <a:schemeClr val="tx1"/>
              </a:solidFill>
              <a:miter lim="800000"/>
              <a:headEnd/>
              <a:tailEnd/>
            </a:ln>
            <a:effectLst/>
          </p:spPr>
          <p:txBody>
            <a:bodyPr wrap="none" anchor="ctr"/>
            <a:lstStyle/>
            <a:p>
              <a:endParaRPr lang="zh-TW" altLang="en-US"/>
            </a:p>
          </p:txBody>
        </p:sp>
      </p:grpSp>
      <p:sp>
        <p:nvSpPr>
          <p:cNvPr id="70687" name="Rectangle 31"/>
          <p:cNvSpPr>
            <a:spLocks noChangeArrowheads="1"/>
          </p:cNvSpPr>
          <p:nvPr/>
        </p:nvSpPr>
        <p:spPr bwMode="auto">
          <a:xfrm flipV="1">
            <a:off x="2613025" y="4846638"/>
            <a:ext cx="5092700" cy="42862"/>
          </a:xfrm>
          <a:prstGeom prst="rect">
            <a:avLst/>
          </a:prstGeom>
          <a:gradFill rotWithShape="1">
            <a:gsLst>
              <a:gs pos="0">
                <a:schemeClr val="tx1"/>
              </a:gs>
              <a:gs pos="50000">
                <a:schemeClr val="bg1"/>
              </a:gs>
              <a:gs pos="100000">
                <a:schemeClr val="tx1"/>
              </a:gs>
            </a:gsLst>
            <a:lin ang="5400000" scaled="1"/>
          </a:gradFill>
          <a:ln w="9525">
            <a:solidFill>
              <a:schemeClr val="tx1"/>
            </a:solidFill>
            <a:miter lim="800000"/>
            <a:headEnd/>
            <a:tailEnd/>
          </a:ln>
          <a:effectLst/>
        </p:spPr>
        <p:txBody>
          <a:bodyPr wrap="none" anchor="ctr"/>
          <a:lstStyle/>
          <a:p>
            <a:endParaRPr lang="zh-TW" altLang="en-US"/>
          </a:p>
        </p:txBody>
      </p:sp>
      <p:sp>
        <p:nvSpPr>
          <p:cNvPr id="70688" name="Text Box 32"/>
          <p:cNvSpPr txBox="1">
            <a:spLocks noChangeArrowheads="1"/>
          </p:cNvSpPr>
          <p:nvPr/>
        </p:nvSpPr>
        <p:spPr bwMode="auto">
          <a:xfrm>
            <a:off x="4416425" y="5584825"/>
            <a:ext cx="692150"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home</a:t>
            </a:r>
          </a:p>
        </p:txBody>
      </p:sp>
      <p:pic>
        <p:nvPicPr>
          <p:cNvPr id="70689" name="Picture 33" descr="building2"/>
          <p:cNvPicPr>
            <a:picLocks noChangeAspect="1" noChangeArrowheads="1"/>
          </p:cNvPicPr>
          <p:nvPr/>
        </p:nvPicPr>
        <p:blipFill>
          <a:blip r:embed="rId4" cstate="print"/>
          <a:srcRect/>
          <a:stretch>
            <a:fillRect/>
          </a:stretch>
        </p:blipFill>
        <p:spPr bwMode="auto">
          <a:xfrm>
            <a:off x="1127125" y="4356100"/>
            <a:ext cx="1504950" cy="782638"/>
          </a:xfrm>
          <a:prstGeom prst="rect">
            <a:avLst/>
          </a:prstGeom>
          <a:noFill/>
        </p:spPr>
      </p:pic>
      <p:sp>
        <p:nvSpPr>
          <p:cNvPr id="70690" name="Text Box 34"/>
          <p:cNvSpPr txBox="1">
            <a:spLocks noChangeArrowheads="1"/>
          </p:cNvSpPr>
          <p:nvPr/>
        </p:nvSpPr>
        <p:spPr bwMode="auto">
          <a:xfrm>
            <a:off x="1127125" y="5140325"/>
            <a:ext cx="1514475" cy="336550"/>
          </a:xfrm>
          <a:prstGeom prst="rect">
            <a:avLst/>
          </a:prstGeom>
          <a:noFill/>
          <a:ln w="9525">
            <a:noFill/>
            <a:miter lim="800000"/>
            <a:headEnd/>
            <a:tailEnd/>
          </a:ln>
          <a:effectLst/>
        </p:spPr>
        <p:txBody>
          <a:bodyPr wrap="none">
            <a:spAutoFit/>
          </a:bodyPr>
          <a:lstStyle/>
          <a:p>
            <a:pPr eaLnBrk="1" hangingPunct="1"/>
            <a:r>
              <a:rPr lang="en-US" altLang="zh-TW" sz="1600">
                <a:latin typeface="Arial" charset="0"/>
                <a:ea typeface="新細明體" charset="-120"/>
              </a:rPr>
              <a:t>cable headend</a:t>
            </a:r>
          </a:p>
        </p:txBody>
      </p:sp>
      <p:sp>
        <p:nvSpPr>
          <p:cNvPr id="70691" name="Text Box 35"/>
          <p:cNvSpPr txBox="1">
            <a:spLocks noChangeArrowheads="1"/>
          </p:cNvSpPr>
          <p:nvPr/>
        </p:nvSpPr>
        <p:spPr bwMode="auto">
          <a:xfrm>
            <a:off x="2257425" y="5711825"/>
            <a:ext cx="1706563" cy="581025"/>
          </a:xfrm>
          <a:prstGeom prst="rect">
            <a:avLst/>
          </a:prstGeom>
          <a:noFill/>
          <a:ln w="9525">
            <a:noFill/>
            <a:miter lim="800000"/>
            <a:headEnd/>
            <a:tailEnd/>
          </a:ln>
          <a:effectLst/>
        </p:spPr>
        <p:txBody>
          <a:bodyPr wrap="none">
            <a:spAutoFit/>
          </a:bodyPr>
          <a:lstStyle/>
          <a:p>
            <a:pPr algn="ctr" eaLnBrk="1" hangingPunct="1"/>
            <a:r>
              <a:rPr lang="en-US" altLang="zh-TW" sz="1600">
                <a:latin typeface="Arial" charset="0"/>
                <a:ea typeface="新細明體" charset="-120"/>
              </a:rPr>
              <a:t>cable distribution</a:t>
            </a:r>
          </a:p>
          <a:p>
            <a:pPr algn="ctr" eaLnBrk="1" hangingPunct="1"/>
            <a:r>
              <a:rPr lang="en-US" altLang="zh-TW" sz="1600">
                <a:latin typeface="Arial" charset="0"/>
                <a:ea typeface="新細明體" charset="-120"/>
              </a:rPr>
              <a:t>network</a:t>
            </a:r>
          </a:p>
        </p:txBody>
      </p:sp>
      <p:sp>
        <p:nvSpPr>
          <p:cNvPr id="70692" name="Line 36"/>
          <p:cNvSpPr>
            <a:spLocks noChangeShapeType="1"/>
          </p:cNvSpPr>
          <p:nvPr/>
        </p:nvSpPr>
        <p:spPr bwMode="auto">
          <a:xfrm flipV="1">
            <a:off x="3124200" y="4940300"/>
            <a:ext cx="406400" cy="762000"/>
          </a:xfrm>
          <a:prstGeom prst="line">
            <a:avLst/>
          </a:prstGeom>
          <a:noFill/>
          <a:ln w="9525">
            <a:solidFill>
              <a:schemeClr val="tx1"/>
            </a:solidFill>
            <a:round/>
            <a:headEnd/>
            <a:tailEnd type="triangle" w="med" len="med"/>
          </a:ln>
          <a:effectLst/>
        </p:spPr>
        <p:txBody>
          <a:bodyPr/>
          <a:lstStyle/>
          <a:p>
            <a:endParaRPr lang="zh-TW" altLang="en-US"/>
          </a:p>
        </p:txBody>
      </p:sp>
      <p:grpSp>
        <p:nvGrpSpPr>
          <p:cNvPr id="70693" name="Group 37"/>
          <p:cNvGrpSpPr>
            <a:grpSpLocks/>
          </p:cNvGrpSpPr>
          <p:nvPr/>
        </p:nvGrpSpPr>
        <p:grpSpPr bwMode="auto">
          <a:xfrm>
            <a:off x="4846638" y="1352550"/>
            <a:ext cx="2043112" cy="958850"/>
            <a:chOff x="2505" y="826"/>
            <a:chExt cx="1287" cy="604"/>
          </a:xfrm>
        </p:grpSpPr>
        <p:sp>
          <p:nvSpPr>
            <p:cNvPr id="70694" name="Line 38"/>
            <p:cNvSpPr>
              <a:spLocks noChangeShapeType="1"/>
            </p:cNvSpPr>
            <p:nvPr/>
          </p:nvSpPr>
          <p:spPr bwMode="auto">
            <a:xfrm flipH="1">
              <a:off x="2505" y="1115"/>
              <a:ext cx="128" cy="293"/>
            </a:xfrm>
            <a:prstGeom prst="line">
              <a:avLst/>
            </a:prstGeom>
            <a:noFill/>
            <a:ln w="9525">
              <a:solidFill>
                <a:schemeClr val="tx1"/>
              </a:solidFill>
              <a:round/>
              <a:headEnd/>
              <a:tailEnd type="triangle" w="med" len="med"/>
            </a:ln>
            <a:effectLst/>
          </p:spPr>
          <p:txBody>
            <a:bodyPr/>
            <a:lstStyle/>
            <a:p>
              <a:endParaRPr lang="zh-TW" altLang="en-US"/>
            </a:p>
          </p:txBody>
        </p:sp>
        <p:sp>
          <p:nvSpPr>
            <p:cNvPr id="70695" name="Freeform 39"/>
            <p:cNvSpPr>
              <a:spLocks/>
            </p:cNvSpPr>
            <p:nvPr/>
          </p:nvSpPr>
          <p:spPr bwMode="auto">
            <a:xfrm>
              <a:off x="2548" y="826"/>
              <a:ext cx="562" cy="266"/>
            </a:xfrm>
            <a:custGeom>
              <a:avLst/>
              <a:gdLst/>
              <a:ahLst/>
              <a:cxnLst>
                <a:cxn ang="0">
                  <a:pos x="4" y="264"/>
                </a:cxn>
                <a:cxn ang="0">
                  <a:pos x="52" y="6"/>
                </a:cxn>
                <a:cxn ang="0">
                  <a:pos x="108" y="266"/>
                </a:cxn>
                <a:cxn ang="0">
                  <a:pos x="174" y="0"/>
                </a:cxn>
                <a:cxn ang="0">
                  <a:pos x="228" y="264"/>
                </a:cxn>
                <a:cxn ang="0">
                  <a:pos x="288" y="8"/>
                </a:cxn>
                <a:cxn ang="0">
                  <a:pos x="354" y="266"/>
                </a:cxn>
                <a:cxn ang="0">
                  <a:pos x="402" y="8"/>
                </a:cxn>
                <a:cxn ang="0">
                  <a:pos x="464" y="264"/>
                </a:cxn>
                <a:cxn ang="0">
                  <a:pos x="506" y="6"/>
                </a:cxn>
                <a:cxn ang="0">
                  <a:pos x="556" y="266"/>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p:spPr>
          <p:txBody>
            <a:bodyPr/>
            <a:lstStyle/>
            <a:p>
              <a:endParaRPr lang="zh-TW" altLang="en-US"/>
            </a:p>
          </p:txBody>
        </p:sp>
        <p:sp>
          <p:nvSpPr>
            <p:cNvPr id="70696" name="Freeform 40"/>
            <p:cNvSpPr>
              <a:spLocks/>
            </p:cNvSpPr>
            <p:nvPr/>
          </p:nvSpPr>
          <p:spPr bwMode="auto">
            <a:xfrm>
              <a:off x="3523" y="830"/>
              <a:ext cx="269" cy="266"/>
            </a:xfrm>
            <a:custGeom>
              <a:avLst/>
              <a:gdLst/>
              <a:ahLst/>
              <a:cxnLst>
                <a:cxn ang="0">
                  <a:pos x="4" y="264"/>
                </a:cxn>
                <a:cxn ang="0">
                  <a:pos x="52" y="6"/>
                </a:cxn>
                <a:cxn ang="0">
                  <a:pos x="108" y="266"/>
                </a:cxn>
                <a:cxn ang="0">
                  <a:pos x="174" y="0"/>
                </a:cxn>
                <a:cxn ang="0">
                  <a:pos x="228" y="264"/>
                </a:cxn>
                <a:cxn ang="0">
                  <a:pos x="288" y="8"/>
                </a:cxn>
                <a:cxn ang="0">
                  <a:pos x="354" y="266"/>
                </a:cxn>
                <a:cxn ang="0">
                  <a:pos x="402" y="8"/>
                </a:cxn>
                <a:cxn ang="0">
                  <a:pos x="464" y="264"/>
                </a:cxn>
                <a:cxn ang="0">
                  <a:pos x="506" y="6"/>
                </a:cxn>
                <a:cxn ang="0">
                  <a:pos x="556" y="266"/>
                </a:cxn>
              </a:cxnLst>
              <a:rect l="0" t="0" r="r" b="b"/>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ffectLst/>
          </p:spPr>
          <p:txBody>
            <a:bodyPr/>
            <a:lstStyle/>
            <a:p>
              <a:endParaRPr lang="zh-TW" altLang="en-US"/>
            </a:p>
          </p:txBody>
        </p:sp>
        <p:sp>
          <p:nvSpPr>
            <p:cNvPr id="70697" name="Line 41"/>
            <p:cNvSpPr>
              <a:spLocks noChangeShapeType="1"/>
            </p:cNvSpPr>
            <p:nvPr/>
          </p:nvSpPr>
          <p:spPr bwMode="auto">
            <a:xfrm flipH="1">
              <a:off x="3433" y="1137"/>
              <a:ext cx="128" cy="293"/>
            </a:xfrm>
            <a:prstGeom prst="line">
              <a:avLst/>
            </a:prstGeom>
            <a:noFill/>
            <a:ln w="9525">
              <a:solidFill>
                <a:schemeClr val="tx1"/>
              </a:solidFill>
              <a:round/>
              <a:headEnd/>
              <a:tailEnd type="triangle" w="med" len="med"/>
            </a:ln>
            <a:effectLst/>
          </p:spPr>
          <p:txBody>
            <a:bodyPr/>
            <a:lstStyle/>
            <a:p>
              <a:endParaRPr lang="zh-TW" altLang="en-US"/>
            </a:p>
          </p:txBody>
        </p:sp>
      </p:grpSp>
      <p:grpSp>
        <p:nvGrpSpPr>
          <p:cNvPr id="70698" name="Group 42"/>
          <p:cNvGrpSpPr>
            <a:grpSpLocks/>
          </p:cNvGrpSpPr>
          <p:nvPr/>
        </p:nvGrpSpPr>
        <p:grpSpPr bwMode="auto">
          <a:xfrm>
            <a:off x="4137025" y="1509713"/>
            <a:ext cx="3021013" cy="2114550"/>
            <a:chOff x="2606" y="951"/>
            <a:chExt cx="1903" cy="1332"/>
          </a:xfrm>
        </p:grpSpPr>
        <p:sp>
          <p:nvSpPr>
            <p:cNvPr id="70699" name="Text Box 43"/>
            <p:cNvSpPr txBox="1">
              <a:spLocks noChangeArrowheads="1"/>
            </p:cNvSpPr>
            <p:nvPr/>
          </p:nvSpPr>
          <p:spPr bwMode="auto">
            <a:xfrm>
              <a:off x="3378" y="2071"/>
              <a:ext cx="655" cy="212"/>
            </a:xfrm>
            <a:prstGeom prst="rect">
              <a:avLst/>
            </a:prstGeom>
            <a:noFill/>
            <a:ln w="9525">
              <a:noFill/>
              <a:miter lim="800000"/>
              <a:headEnd/>
              <a:tailEnd/>
            </a:ln>
            <a:effectLst/>
          </p:spPr>
          <p:txBody>
            <a:bodyPr wrap="none">
              <a:spAutoFit/>
            </a:bodyPr>
            <a:lstStyle/>
            <a:p>
              <a:pPr algn="ctr" eaLnBrk="1" hangingPunct="1"/>
              <a:r>
                <a:rPr lang="en-US" altLang="zh-TW" sz="1600">
                  <a:latin typeface="Arial" charset="0"/>
                  <a:ea typeface="新細明體" charset="-120"/>
                </a:rPr>
                <a:t>Channels</a:t>
              </a:r>
            </a:p>
          </p:txBody>
        </p:sp>
        <p:sp>
          <p:nvSpPr>
            <p:cNvPr id="70700" name="Line 44"/>
            <p:cNvSpPr>
              <a:spLocks noChangeShapeType="1"/>
            </p:cNvSpPr>
            <p:nvPr/>
          </p:nvSpPr>
          <p:spPr bwMode="auto">
            <a:xfrm>
              <a:off x="2994" y="951"/>
              <a:ext cx="0" cy="978"/>
            </a:xfrm>
            <a:prstGeom prst="line">
              <a:avLst/>
            </a:prstGeom>
            <a:noFill/>
            <a:ln w="9525">
              <a:solidFill>
                <a:schemeClr val="tx1"/>
              </a:solidFill>
              <a:round/>
              <a:headEnd/>
              <a:tailEnd/>
            </a:ln>
            <a:effectLst/>
          </p:spPr>
          <p:txBody>
            <a:bodyPr/>
            <a:lstStyle/>
            <a:p>
              <a:endParaRPr lang="zh-TW" altLang="en-US"/>
            </a:p>
          </p:txBody>
        </p:sp>
        <p:sp>
          <p:nvSpPr>
            <p:cNvPr id="70701" name="Line 45"/>
            <p:cNvSpPr>
              <a:spLocks noChangeShapeType="1"/>
            </p:cNvSpPr>
            <p:nvPr/>
          </p:nvSpPr>
          <p:spPr bwMode="auto">
            <a:xfrm flipV="1">
              <a:off x="2988" y="1935"/>
              <a:ext cx="1464" cy="0"/>
            </a:xfrm>
            <a:prstGeom prst="line">
              <a:avLst/>
            </a:prstGeom>
            <a:noFill/>
            <a:ln w="9525">
              <a:solidFill>
                <a:schemeClr val="tx1"/>
              </a:solidFill>
              <a:round/>
              <a:headEnd/>
              <a:tailEnd/>
            </a:ln>
            <a:effectLst/>
          </p:spPr>
          <p:txBody>
            <a:bodyPr/>
            <a:lstStyle/>
            <a:p>
              <a:endParaRPr lang="zh-TW" altLang="en-US"/>
            </a:p>
          </p:txBody>
        </p:sp>
        <p:sp>
          <p:nvSpPr>
            <p:cNvPr id="70702" name="Text Box 46"/>
            <p:cNvSpPr txBox="1">
              <a:spLocks noChangeArrowheads="1"/>
            </p:cNvSpPr>
            <p:nvPr/>
          </p:nvSpPr>
          <p:spPr bwMode="auto">
            <a:xfrm>
              <a:off x="2978" y="1408"/>
              <a:ext cx="178" cy="538"/>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V</a:t>
              </a:r>
            </a:p>
            <a:p>
              <a:pPr algn="ctr" eaLnBrk="1" hangingPunct="1"/>
              <a:r>
                <a:rPr lang="en-US" altLang="zh-TW" sz="1000">
                  <a:latin typeface="Arial" charset="0"/>
                  <a:ea typeface="新細明體" charset="-120"/>
                </a:rPr>
                <a:t>I</a:t>
              </a: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E</a:t>
              </a:r>
            </a:p>
            <a:p>
              <a:pPr algn="ctr" eaLnBrk="1" hangingPunct="1"/>
              <a:r>
                <a:rPr lang="en-US" altLang="zh-TW" sz="1000">
                  <a:latin typeface="Arial" charset="0"/>
                  <a:ea typeface="新細明體" charset="-120"/>
                </a:rPr>
                <a:t>O</a:t>
              </a:r>
            </a:p>
          </p:txBody>
        </p:sp>
        <p:sp>
          <p:nvSpPr>
            <p:cNvPr id="70703" name="Line 47"/>
            <p:cNvSpPr>
              <a:spLocks noChangeShapeType="1"/>
            </p:cNvSpPr>
            <p:nvPr/>
          </p:nvSpPr>
          <p:spPr bwMode="auto">
            <a:xfrm>
              <a:off x="3150" y="1863"/>
              <a:ext cx="0" cy="144"/>
            </a:xfrm>
            <a:prstGeom prst="line">
              <a:avLst/>
            </a:prstGeom>
            <a:noFill/>
            <a:ln w="9525">
              <a:solidFill>
                <a:schemeClr val="tx1"/>
              </a:solidFill>
              <a:round/>
              <a:headEnd/>
              <a:tailEnd/>
            </a:ln>
            <a:effectLst/>
          </p:spPr>
          <p:txBody>
            <a:bodyPr/>
            <a:lstStyle/>
            <a:p>
              <a:endParaRPr lang="zh-TW" altLang="en-US"/>
            </a:p>
          </p:txBody>
        </p:sp>
        <p:sp>
          <p:nvSpPr>
            <p:cNvPr id="70704" name="Text Box 48"/>
            <p:cNvSpPr txBox="1">
              <a:spLocks noChangeArrowheads="1"/>
            </p:cNvSpPr>
            <p:nvPr/>
          </p:nvSpPr>
          <p:spPr bwMode="auto">
            <a:xfrm>
              <a:off x="3152" y="1408"/>
              <a:ext cx="178" cy="538"/>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V</a:t>
              </a:r>
            </a:p>
            <a:p>
              <a:pPr algn="ctr" eaLnBrk="1" hangingPunct="1"/>
              <a:r>
                <a:rPr lang="en-US" altLang="zh-TW" sz="1000">
                  <a:latin typeface="Arial" charset="0"/>
                  <a:ea typeface="新細明體" charset="-120"/>
                </a:rPr>
                <a:t>I</a:t>
              </a: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E</a:t>
              </a:r>
            </a:p>
            <a:p>
              <a:pPr algn="ctr" eaLnBrk="1" hangingPunct="1"/>
              <a:r>
                <a:rPr lang="en-US" altLang="zh-TW" sz="1000">
                  <a:latin typeface="Arial" charset="0"/>
                  <a:ea typeface="新細明體" charset="-120"/>
                </a:rPr>
                <a:t>O</a:t>
              </a:r>
            </a:p>
          </p:txBody>
        </p:sp>
        <p:sp>
          <p:nvSpPr>
            <p:cNvPr id="70705" name="Text Box 49"/>
            <p:cNvSpPr txBox="1">
              <a:spLocks noChangeArrowheads="1"/>
            </p:cNvSpPr>
            <p:nvPr/>
          </p:nvSpPr>
          <p:spPr bwMode="auto">
            <a:xfrm>
              <a:off x="3338" y="1408"/>
              <a:ext cx="178" cy="538"/>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V</a:t>
              </a:r>
            </a:p>
            <a:p>
              <a:pPr algn="ctr" eaLnBrk="1" hangingPunct="1"/>
              <a:r>
                <a:rPr lang="en-US" altLang="zh-TW" sz="1000">
                  <a:latin typeface="Arial" charset="0"/>
                  <a:ea typeface="新細明體" charset="-120"/>
                </a:rPr>
                <a:t>I</a:t>
              </a: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E</a:t>
              </a:r>
            </a:p>
            <a:p>
              <a:pPr algn="ctr" eaLnBrk="1" hangingPunct="1"/>
              <a:r>
                <a:rPr lang="en-US" altLang="zh-TW" sz="1000">
                  <a:latin typeface="Arial" charset="0"/>
                  <a:ea typeface="新細明體" charset="-120"/>
                </a:rPr>
                <a:t>O</a:t>
              </a:r>
            </a:p>
          </p:txBody>
        </p:sp>
        <p:sp>
          <p:nvSpPr>
            <p:cNvPr id="70706" name="Text Box 50"/>
            <p:cNvSpPr txBox="1">
              <a:spLocks noChangeArrowheads="1"/>
            </p:cNvSpPr>
            <p:nvPr/>
          </p:nvSpPr>
          <p:spPr bwMode="auto">
            <a:xfrm>
              <a:off x="3524" y="1408"/>
              <a:ext cx="178" cy="538"/>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V</a:t>
              </a:r>
            </a:p>
            <a:p>
              <a:pPr algn="ctr" eaLnBrk="1" hangingPunct="1"/>
              <a:r>
                <a:rPr lang="en-US" altLang="zh-TW" sz="1000">
                  <a:latin typeface="Arial" charset="0"/>
                  <a:ea typeface="新細明體" charset="-120"/>
                </a:rPr>
                <a:t>I</a:t>
              </a: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E</a:t>
              </a:r>
            </a:p>
            <a:p>
              <a:pPr algn="ctr" eaLnBrk="1" hangingPunct="1"/>
              <a:r>
                <a:rPr lang="en-US" altLang="zh-TW" sz="1000">
                  <a:latin typeface="Arial" charset="0"/>
                  <a:ea typeface="新細明體" charset="-120"/>
                </a:rPr>
                <a:t>O</a:t>
              </a:r>
            </a:p>
          </p:txBody>
        </p:sp>
        <p:sp>
          <p:nvSpPr>
            <p:cNvPr id="70707" name="Text Box 51"/>
            <p:cNvSpPr txBox="1">
              <a:spLocks noChangeArrowheads="1"/>
            </p:cNvSpPr>
            <p:nvPr/>
          </p:nvSpPr>
          <p:spPr bwMode="auto">
            <a:xfrm>
              <a:off x="3710" y="1408"/>
              <a:ext cx="178" cy="538"/>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V</a:t>
              </a:r>
            </a:p>
            <a:p>
              <a:pPr algn="ctr" eaLnBrk="1" hangingPunct="1"/>
              <a:r>
                <a:rPr lang="en-US" altLang="zh-TW" sz="1000">
                  <a:latin typeface="Arial" charset="0"/>
                  <a:ea typeface="新細明體" charset="-120"/>
                </a:rPr>
                <a:t>I</a:t>
              </a: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E</a:t>
              </a:r>
            </a:p>
            <a:p>
              <a:pPr algn="ctr" eaLnBrk="1" hangingPunct="1"/>
              <a:r>
                <a:rPr lang="en-US" altLang="zh-TW" sz="1000">
                  <a:latin typeface="Arial" charset="0"/>
                  <a:ea typeface="新細明體" charset="-120"/>
                </a:rPr>
                <a:t>O</a:t>
              </a:r>
            </a:p>
          </p:txBody>
        </p:sp>
        <p:sp>
          <p:nvSpPr>
            <p:cNvPr id="70708" name="Text Box 52"/>
            <p:cNvSpPr txBox="1">
              <a:spLocks noChangeArrowheads="1"/>
            </p:cNvSpPr>
            <p:nvPr/>
          </p:nvSpPr>
          <p:spPr bwMode="auto">
            <a:xfrm>
              <a:off x="3896" y="1408"/>
              <a:ext cx="178" cy="538"/>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V</a:t>
              </a:r>
            </a:p>
            <a:p>
              <a:pPr algn="ctr" eaLnBrk="1" hangingPunct="1"/>
              <a:r>
                <a:rPr lang="en-US" altLang="zh-TW" sz="1000">
                  <a:latin typeface="Arial" charset="0"/>
                  <a:ea typeface="新細明體" charset="-120"/>
                </a:rPr>
                <a:t>I</a:t>
              </a: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E</a:t>
              </a:r>
            </a:p>
            <a:p>
              <a:pPr algn="ctr" eaLnBrk="1" hangingPunct="1"/>
              <a:r>
                <a:rPr lang="en-US" altLang="zh-TW" sz="1000">
                  <a:latin typeface="Arial" charset="0"/>
                  <a:ea typeface="新細明體" charset="-120"/>
                </a:rPr>
                <a:t>O</a:t>
              </a:r>
            </a:p>
          </p:txBody>
        </p:sp>
        <p:sp>
          <p:nvSpPr>
            <p:cNvPr id="70709" name="Text Box 53"/>
            <p:cNvSpPr txBox="1">
              <a:spLocks noChangeArrowheads="1"/>
            </p:cNvSpPr>
            <p:nvPr/>
          </p:nvSpPr>
          <p:spPr bwMode="auto">
            <a:xfrm>
              <a:off x="4058" y="1402"/>
              <a:ext cx="174" cy="538"/>
            </a:xfrm>
            <a:prstGeom prst="rect">
              <a:avLst/>
            </a:prstGeom>
            <a:noFill/>
            <a:ln w="9525">
              <a:noFill/>
              <a:miter lim="800000"/>
              <a:headEnd/>
              <a:tailEnd/>
            </a:ln>
            <a:effectLst/>
          </p:spPr>
          <p:txBody>
            <a:bodyPr wrap="none">
              <a:spAutoFit/>
            </a:bodyPr>
            <a:lstStyle/>
            <a:p>
              <a:pPr algn="ctr" eaLnBrk="1" hangingPunct="1"/>
              <a:endParaRPr lang="zh-TW" altLang="en-US" sz="1000">
                <a:latin typeface="Arial" charset="0"/>
                <a:ea typeface="新細明體" charset="-120"/>
              </a:endParaRP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A</a:t>
              </a:r>
            </a:p>
            <a:p>
              <a:pPr algn="ctr" eaLnBrk="1" hangingPunct="1"/>
              <a:r>
                <a:rPr lang="en-US" altLang="zh-TW" sz="1000">
                  <a:latin typeface="Arial" charset="0"/>
                  <a:ea typeface="新細明體" charset="-120"/>
                </a:rPr>
                <a:t>T</a:t>
              </a:r>
            </a:p>
            <a:p>
              <a:pPr algn="ctr" eaLnBrk="1" hangingPunct="1"/>
              <a:r>
                <a:rPr lang="en-US" altLang="zh-TW" sz="1000">
                  <a:latin typeface="Arial" charset="0"/>
                  <a:ea typeface="新細明體" charset="-120"/>
                </a:rPr>
                <a:t>A</a:t>
              </a:r>
            </a:p>
          </p:txBody>
        </p:sp>
        <p:sp>
          <p:nvSpPr>
            <p:cNvPr id="70710" name="Text Box 54"/>
            <p:cNvSpPr txBox="1">
              <a:spLocks noChangeArrowheads="1"/>
            </p:cNvSpPr>
            <p:nvPr/>
          </p:nvSpPr>
          <p:spPr bwMode="auto">
            <a:xfrm>
              <a:off x="4202" y="1402"/>
              <a:ext cx="174" cy="538"/>
            </a:xfrm>
            <a:prstGeom prst="rect">
              <a:avLst/>
            </a:prstGeom>
            <a:noFill/>
            <a:ln w="9525">
              <a:noFill/>
              <a:miter lim="800000"/>
              <a:headEnd/>
              <a:tailEnd/>
            </a:ln>
            <a:effectLst/>
          </p:spPr>
          <p:txBody>
            <a:bodyPr wrap="none">
              <a:spAutoFit/>
            </a:bodyPr>
            <a:lstStyle/>
            <a:p>
              <a:pPr algn="ctr" eaLnBrk="1" hangingPunct="1"/>
              <a:endParaRPr lang="zh-TW" altLang="en-US" sz="1000">
                <a:latin typeface="Arial" charset="0"/>
                <a:ea typeface="新細明體" charset="-120"/>
              </a:endParaRPr>
            </a:p>
            <a:p>
              <a:pPr algn="ctr" eaLnBrk="1" hangingPunct="1"/>
              <a:r>
                <a:rPr lang="en-US" altLang="zh-TW" sz="1000">
                  <a:latin typeface="Arial" charset="0"/>
                  <a:ea typeface="新細明體" charset="-120"/>
                </a:rPr>
                <a:t>D</a:t>
              </a:r>
            </a:p>
            <a:p>
              <a:pPr algn="ctr" eaLnBrk="1" hangingPunct="1"/>
              <a:r>
                <a:rPr lang="en-US" altLang="zh-TW" sz="1000">
                  <a:latin typeface="Arial" charset="0"/>
                  <a:ea typeface="新細明體" charset="-120"/>
                </a:rPr>
                <a:t>A</a:t>
              </a:r>
            </a:p>
            <a:p>
              <a:pPr algn="ctr" eaLnBrk="1" hangingPunct="1"/>
              <a:r>
                <a:rPr lang="en-US" altLang="zh-TW" sz="1000">
                  <a:latin typeface="Arial" charset="0"/>
                  <a:ea typeface="新細明體" charset="-120"/>
                </a:rPr>
                <a:t>T</a:t>
              </a:r>
            </a:p>
            <a:p>
              <a:pPr algn="ctr" eaLnBrk="1" hangingPunct="1"/>
              <a:r>
                <a:rPr lang="en-US" altLang="zh-TW" sz="1000">
                  <a:latin typeface="Arial" charset="0"/>
                  <a:ea typeface="新細明體" charset="-120"/>
                </a:rPr>
                <a:t>A</a:t>
              </a:r>
            </a:p>
          </p:txBody>
        </p:sp>
        <p:sp>
          <p:nvSpPr>
            <p:cNvPr id="70711" name="Text Box 55"/>
            <p:cNvSpPr txBox="1">
              <a:spLocks noChangeArrowheads="1"/>
            </p:cNvSpPr>
            <p:nvPr/>
          </p:nvSpPr>
          <p:spPr bwMode="auto">
            <a:xfrm>
              <a:off x="4330" y="1114"/>
              <a:ext cx="178" cy="826"/>
            </a:xfrm>
            <a:prstGeom prst="rect">
              <a:avLst/>
            </a:prstGeom>
            <a:noFill/>
            <a:ln w="9525">
              <a:noFill/>
              <a:miter lim="800000"/>
              <a:headEnd/>
              <a:tailEnd/>
            </a:ln>
            <a:effectLst/>
          </p:spPr>
          <p:txBody>
            <a:bodyPr wrap="none">
              <a:spAutoFit/>
            </a:bodyPr>
            <a:lstStyle/>
            <a:p>
              <a:pPr algn="ctr" eaLnBrk="1" hangingPunct="1"/>
              <a:endParaRPr lang="zh-TW" altLang="en-US" sz="1000">
                <a:latin typeface="Arial" charset="0"/>
                <a:ea typeface="新細明體" charset="-120"/>
              </a:endParaRPr>
            </a:p>
            <a:p>
              <a:pPr algn="ctr" eaLnBrk="1" hangingPunct="1"/>
              <a:r>
                <a:rPr lang="en-US" altLang="zh-TW" sz="1000">
                  <a:latin typeface="Arial" charset="0"/>
                  <a:ea typeface="新細明體" charset="-120"/>
                </a:rPr>
                <a:t>C</a:t>
              </a:r>
            </a:p>
            <a:p>
              <a:pPr algn="ctr" eaLnBrk="1" hangingPunct="1"/>
              <a:r>
                <a:rPr lang="en-US" altLang="zh-TW" sz="1000">
                  <a:latin typeface="Arial" charset="0"/>
                  <a:ea typeface="新細明體" charset="-120"/>
                </a:rPr>
                <a:t>O</a:t>
              </a:r>
            </a:p>
            <a:p>
              <a:pPr algn="ctr" eaLnBrk="1" hangingPunct="1"/>
              <a:r>
                <a:rPr lang="en-US" altLang="zh-TW" sz="1000">
                  <a:latin typeface="Arial" charset="0"/>
                  <a:ea typeface="新細明體" charset="-120"/>
                </a:rPr>
                <a:t>N</a:t>
              </a:r>
            </a:p>
            <a:p>
              <a:pPr algn="ctr" eaLnBrk="1" hangingPunct="1"/>
              <a:r>
                <a:rPr lang="en-US" altLang="zh-TW" sz="1000">
                  <a:latin typeface="Arial" charset="0"/>
                  <a:ea typeface="新細明體" charset="-120"/>
                </a:rPr>
                <a:t>T</a:t>
              </a:r>
            </a:p>
            <a:p>
              <a:pPr algn="ctr" eaLnBrk="1" hangingPunct="1"/>
              <a:r>
                <a:rPr lang="en-US" altLang="zh-TW" sz="1000">
                  <a:latin typeface="Arial" charset="0"/>
                  <a:ea typeface="新細明體" charset="-120"/>
                </a:rPr>
                <a:t>R</a:t>
              </a:r>
            </a:p>
            <a:p>
              <a:pPr algn="ctr" eaLnBrk="1" hangingPunct="1"/>
              <a:r>
                <a:rPr lang="en-US" altLang="zh-TW" sz="1000">
                  <a:latin typeface="Arial" charset="0"/>
                  <a:ea typeface="新細明體" charset="-120"/>
                </a:rPr>
                <a:t>O</a:t>
              </a:r>
            </a:p>
            <a:p>
              <a:pPr algn="ctr" eaLnBrk="1" hangingPunct="1"/>
              <a:r>
                <a:rPr lang="en-US" altLang="zh-TW" sz="1000">
                  <a:latin typeface="Arial" charset="0"/>
                  <a:ea typeface="新細明體" charset="-120"/>
                </a:rPr>
                <a:t>L</a:t>
              </a:r>
            </a:p>
          </p:txBody>
        </p:sp>
        <p:sp>
          <p:nvSpPr>
            <p:cNvPr id="70712" name="Line 56"/>
            <p:cNvSpPr>
              <a:spLocks noChangeShapeType="1"/>
            </p:cNvSpPr>
            <p:nvPr/>
          </p:nvSpPr>
          <p:spPr bwMode="auto">
            <a:xfrm>
              <a:off x="3334" y="1863"/>
              <a:ext cx="0" cy="144"/>
            </a:xfrm>
            <a:prstGeom prst="line">
              <a:avLst/>
            </a:prstGeom>
            <a:noFill/>
            <a:ln w="9525">
              <a:solidFill>
                <a:schemeClr val="tx1"/>
              </a:solidFill>
              <a:round/>
              <a:headEnd/>
              <a:tailEnd/>
            </a:ln>
            <a:effectLst/>
          </p:spPr>
          <p:txBody>
            <a:bodyPr/>
            <a:lstStyle/>
            <a:p>
              <a:endParaRPr lang="zh-TW" altLang="en-US"/>
            </a:p>
          </p:txBody>
        </p:sp>
        <p:sp>
          <p:nvSpPr>
            <p:cNvPr id="70713" name="Line 57"/>
            <p:cNvSpPr>
              <a:spLocks noChangeShapeType="1"/>
            </p:cNvSpPr>
            <p:nvPr/>
          </p:nvSpPr>
          <p:spPr bwMode="auto">
            <a:xfrm>
              <a:off x="3514" y="1863"/>
              <a:ext cx="0" cy="144"/>
            </a:xfrm>
            <a:prstGeom prst="line">
              <a:avLst/>
            </a:prstGeom>
            <a:noFill/>
            <a:ln w="9525">
              <a:solidFill>
                <a:schemeClr val="tx1"/>
              </a:solidFill>
              <a:round/>
              <a:headEnd/>
              <a:tailEnd/>
            </a:ln>
            <a:effectLst/>
          </p:spPr>
          <p:txBody>
            <a:bodyPr/>
            <a:lstStyle/>
            <a:p>
              <a:endParaRPr lang="zh-TW" altLang="en-US"/>
            </a:p>
          </p:txBody>
        </p:sp>
        <p:sp>
          <p:nvSpPr>
            <p:cNvPr id="70714" name="Line 58"/>
            <p:cNvSpPr>
              <a:spLocks noChangeShapeType="1"/>
            </p:cNvSpPr>
            <p:nvPr/>
          </p:nvSpPr>
          <p:spPr bwMode="auto">
            <a:xfrm>
              <a:off x="3698" y="1863"/>
              <a:ext cx="0" cy="144"/>
            </a:xfrm>
            <a:prstGeom prst="line">
              <a:avLst/>
            </a:prstGeom>
            <a:noFill/>
            <a:ln w="9525">
              <a:solidFill>
                <a:schemeClr val="tx1"/>
              </a:solidFill>
              <a:round/>
              <a:headEnd/>
              <a:tailEnd/>
            </a:ln>
            <a:effectLst/>
          </p:spPr>
          <p:txBody>
            <a:bodyPr/>
            <a:lstStyle/>
            <a:p>
              <a:endParaRPr lang="zh-TW" altLang="en-US"/>
            </a:p>
          </p:txBody>
        </p:sp>
        <p:sp>
          <p:nvSpPr>
            <p:cNvPr id="70715" name="Line 59"/>
            <p:cNvSpPr>
              <a:spLocks noChangeShapeType="1"/>
            </p:cNvSpPr>
            <p:nvPr/>
          </p:nvSpPr>
          <p:spPr bwMode="auto">
            <a:xfrm>
              <a:off x="3886" y="1863"/>
              <a:ext cx="0" cy="144"/>
            </a:xfrm>
            <a:prstGeom prst="line">
              <a:avLst/>
            </a:prstGeom>
            <a:noFill/>
            <a:ln w="9525">
              <a:solidFill>
                <a:schemeClr val="tx1"/>
              </a:solidFill>
              <a:round/>
              <a:headEnd/>
              <a:tailEnd/>
            </a:ln>
            <a:effectLst/>
          </p:spPr>
          <p:txBody>
            <a:bodyPr/>
            <a:lstStyle/>
            <a:p>
              <a:endParaRPr lang="zh-TW" altLang="en-US"/>
            </a:p>
          </p:txBody>
        </p:sp>
        <p:sp>
          <p:nvSpPr>
            <p:cNvPr id="70716" name="Line 60"/>
            <p:cNvSpPr>
              <a:spLocks noChangeShapeType="1"/>
            </p:cNvSpPr>
            <p:nvPr/>
          </p:nvSpPr>
          <p:spPr bwMode="auto">
            <a:xfrm>
              <a:off x="4062" y="1871"/>
              <a:ext cx="0" cy="144"/>
            </a:xfrm>
            <a:prstGeom prst="line">
              <a:avLst/>
            </a:prstGeom>
            <a:noFill/>
            <a:ln w="9525">
              <a:solidFill>
                <a:schemeClr val="tx1"/>
              </a:solidFill>
              <a:round/>
              <a:headEnd/>
              <a:tailEnd/>
            </a:ln>
            <a:effectLst/>
          </p:spPr>
          <p:txBody>
            <a:bodyPr/>
            <a:lstStyle/>
            <a:p>
              <a:endParaRPr lang="zh-TW" altLang="en-US"/>
            </a:p>
          </p:txBody>
        </p:sp>
        <p:sp>
          <p:nvSpPr>
            <p:cNvPr id="70717" name="Line 61"/>
            <p:cNvSpPr>
              <a:spLocks noChangeShapeType="1"/>
            </p:cNvSpPr>
            <p:nvPr/>
          </p:nvSpPr>
          <p:spPr bwMode="auto">
            <a:xfrm>
              <a:off x="4218" y="1867"/>
              <a:ext cx="0" cy="144"/>
            </a:xfrm>
            <a:prstGeom prst="line">
              <a:avLst/>
            </a:prstGeom>
            <a:noFill/>
            <a:ln w="9525">
              <a:solidFill>
                <a:schemeClr val="tx1"/>
              </a:solidFill>
              <a:round/>
              <a:headEnd/>
              <a:tailEnd/>
            </a:ln>
            <a:effectLst/>
          </p:spPr>
          <p:txBody>
            <a:bodyPr/>
            <a:lstStyle/>
            <a:p>
              <a:endParaRPr lang="zh-TW" altLang="en-US"/>
            </a:p>
          </p:txBody>
        </p:sp>
        <p:sp>
          <p:nvSpPr>
            <p:cNvPr id="70718" name="Line 62"/>
            <p:cNvSpPr>
              <a:spLocks noChangeShapeType="1"/>
            </p:cNvSpPr>
            <p:nvPr/>
          </p:nvSpPr>
          <p:spPr bwMode="auto">
            <a:xfrm>
              <a:off x="4362" y="1859"/>
              <a:ext cx="0" cy="144"/>
            </a:xfrm>
            <a:prstGeom prst="line">
              <a:avLst/>
            </a:prstGeom>
            <a:noFill/>
            <a:ln w="9525">
              <a:solidFill>
                <a:schemeClr val="tx1"/>
              </a:solidFill>
              <a:round/>
              <a:headEnd/>
              <a:tailEnd/>
            </a:ln>
            <a:effectLst/>
          </p:spPr>
          <p:txBody>
            <a:bodyPr/>
            <a:lstStyle/>
            <a:p>
              <a:endParaRPr lang="zh-TW" altLang="en-US"/>
            </a:p>
          </p:txBody>
        </p:sp>
        <p:sp>
          <p:nvSpPr>
            <p:cNvPr id="70719" name="Text Box 63"/>
            <p:cNvSpPr txBox="1">
              <a:spLocks noChangeArrowheads="1"/>
            </p:cNvSpPr>
            <p:nvPr/>
          </p:nvSpPr>
          <p:spPr bwMode="auto">
            <a:xfrm>
              <a:off x="2985" y="1960"/>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1</a:t>
              </a:r>
            </a:p>
          </p:txBody>
        </p:sp>
        <p:sp>
          <p:nvSpPr>
            <p:cNvPr id="70720" name="Text Box 64"/>
            <p:cNvSpPr txBox="1">
              <a:spLocks noChangeArrowheads="1"/>
            </p:cNvSpPr>
            <p:nvPr/>
          </p:nvSpPr>
          <p:spPr bwMode="auto">
            <a:xfrm>
              <a:off x="3153" y="1960"/>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2</a:t>
              </a:r>
            </a:p>
          </p:txBody>
        </p:sp>
        <p:sp>
          <p:nvSpPr>
            <p:cNvPr id="70721" name="Text Box 65"/>
            <p:cNvSpPr txBox="1">
              <a:spLocks noChangeArrowheads="1"/>
            </p:cNvSpPr>
            <p:nvPr/>
          </p:nvSpPr>
          <p:spPr bwMode="auto">
            <a:xfrm>
              <a:off x="3345" y="1960"/>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3</a:t>
              </a:r>
            </a:p>
          </p:txBody>
        </p:sp>
        <p:sp>
          <p:nvSpPr>
            <p:cNvPr id="70722" name="Text Box 66"/>
            <p:cNvSpPr txBox="1">
              <a:spLocks noChangeArrowheads="1"/>
            </p:cNvSpPr>
            <p:nvPr/>
          </p:nvSpPr>
          <p:spPr bwMode="auto">
            <a:xfrm>
              <a:off x="3517" y="1960"/>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4</a:t>
              </a:r>
            </a:p>
          </p:txBody>
        </p:sp>
        <p:sp>
          <p:nvSpPr>
            <p:cNvPr id="70723" name="Text Box 67"/>
            <p:cNvSpPr txBox="1">
              <a:spLocks noChangeArrowheads="1"/>
            </p:cNvSpPr>
            <p:nvPr/>
          </p:nvSpPr>
          <p:spPr bwMode="auto">
            <a:xfrm>
              <a:off x="3705" y="1956"/>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5</a:t>
              </a:r>
            </a:p>
          </p:txBody>
        </p:sp>
        <p:sp>
          <p:nvSpPr>
            <p:cNvPr id="70724" name="Text Box 68"/>
            <p:cNvSpPr txBox="1">
              <a:spLocks noChangeArrowheads="1"/>
            </p:cNvSpPr>
            <p:nvPr/>
          </p:nvSpPr>
          <p:spPr bwMode="auto">
            <a:xfrm>
              <a:off x="3893" y="1956"/>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6</a:t>
              </a:r>
            </a:p>
          </p:txBody>
        </p:sp>
        <p:sp>
          <p:nvSpPr>
            <p:cNvPr id="70725" name="Text Box 69"/>
            <p:cNvSpPr txBox="1">
              <a:spLocks noChangeArrowheads="1"/>
            </p:cNvSpPr>
            <p:nvPr/>
          </p:nvSpPr>
          <p:spPr bwMode="auto">
            <a:xfrm>
              <a:off x="4057" y="1956"/>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7</a:t>
              </a:r>
            </a:p>
          </p:txBody>
        </p:sp>
        <p:sp>
          <p:nvSpPr>
            <p:cNvPr id="70726" name="Text Box 70"/>
            <p:cNvSpPr txBox="1">
              <a:spLocks noChangeArrowheads="1"/>
            </p:cNvSpPr>
            <p:nvPr/>
          </p:nvSpPr>
          <p:spPr bwMode="auto">
            <a:xfrm>
              <a:off x="4205" y="1956"/>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8</a:t>
              </a:r>
            </a:p>
          </p:txBody>
        </p:sp>
        <p:sp>
          <p:nvSpPr>
            <p:cNvPr id="70727" name="Text Box 71"/>
            <p:cNvSpPr txBox="1">
              <a:spLocks noChangeArrowheads="1"/>
            </p:cNvSpPr>
            <p:nvPr/>
          </p:nvSpPr>
          <p:spPr bwMode="auto">
            <a:xfrm>
              <a:off x="4349" y="1956"/>
              <a:ext cx="160" cy="154"/>
            </a:xfrm>
            <a:prstGeom prst="rect">
              <a:avLst/>
            </a:prstGeom>
            <a:noFill/>
            <a:ln w="9525">
              <a:noFill/>
              <a:miter lim="800000"/>
              <a:headEnd/>
              <a:tailEnd/>
            </a:ln>
            <a:effectLst/>
          </p:spPr>
          <p:txBody>
            <a:bodyPr wrap="none">
              <a:spAutoFit/>
            </a:bodyPr>
            <a:lstStyle/>
            <a:p>
              <a:pPr algn="ctr" eaLnBrk="1" hangingPunct="1"/>
              <a:r>
                <a:rPr lang="en-US" altLang="zh-TW" sz="1000">
                  <a:latin typeface="Arial" charset="0"/>
                  <a:ea typeface="新細明體" charset="-120"/>
                </a:rPr>
                <a:t>9</a:t>
              </a:r>
            </a:p>
          </p:txBody>
        </p:sp>
        <p:sp>
          <p:nvSpPr>
            <p:cNvPr id="70728" name="Freeform 72"/>
            <p:cNvSpPr>
              <a:spLocks/>
            </p:cNvSpPr>
            <p:nvPr/>
          </p:nvSpPr>
          <p:spPr bwMode="auto">
            <a:xfrm>
              <a:off x="2606" y="969"/>
              <a:ext cx="375" cy="969"/>
            </a:xfrm>
            <a:custGeom>
              <a:avLst/>
              <a:gdLst/>
              <a:ahLst/>
              <a:cxnLst>
                <a:cxn ang="0">
                  <a:pos x="375" y="0"/>
                </a:cxn>
                <a:cxn ang="0">
                  <a:pos x="0" y="485"/>
                </a:cxn>
                <a:cxn ang="0">
                  <a:pos x="375" y="969"/>
                </a:cxn>
                <a:cxn ang="0">
                  <a:pos x="375" y="0"/>
                </a:cxn>
              </a:cxnLst>
              <a:rect l="0" t="0" r="r" b="b"/>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w="3175" cmpd="sng">
              <a:noFill/>
              <a:round/>
              <a:headEnd/>
              <a:tailEnd/>
            </a:ln>
            <a:effectLst/>
          </p:spPr>
          <p:txBody>
            <a:bodyPr/>
            <a:lstStyle/>
            <a:p>
              <a:endParaRPr lang="zh-TW" altLang="en-US"/>
            </a:p>
          </p:txBody>
        </p:sp>
      </p:grpSp>
      <p:grpSp>
        <p:nvGrpSpPr>
          <p:cNvPr id="70729" name="Group 73"/>
          <p:cNvGrpSpPr>
            <a:grpSpLocks/>
          </p:cNvGrpSpPr>
          <p:nvPr/>
        </p:nvGrpSpPr>
        <p:grpSpPr bwMode="auto">
          <a:xfrm>
            <a:off x="2398713" y="2176463"/>
            <a:ext cx="1666875" cy="2062162"/>
            <a:chOff x="1511" y="1371"/>
            <a:chExt cx="1050" cy="1299"/>
          </a:xfrm>
        </p:grpSpPr>
        <p:grpSp>
          <p:nvGrpSpPr>
            <p:cNvPr id="70730" name="Group 74"/>
            <p:cNvGrpSpPr>
              <a:grpSpLocks/>
            </p:cNvGrpSpPr>
            <p:nvPr/>
          </p:nvGrpSpPr>
          <p:grpSpPr bwMode="auto">
            <a:xfrm>
              <a:off x="1511" y="1371"/>
              <a:ext cx="1050" cy="198"/>
              <a:chOff x="1614" y="1494"/>
              <a:chExt cx="1050" cy="198"/>
            </a:xfrm>
          </p:grpSpPr>
          <p:sp>
            <p:nvSpPr>
              <p:cNvPr id="70731" name="Rectangle 75"/>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70732" name="Freeform 76"/>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endParaRPr lang="zh-TW" altLang="en-US"/>
              </a:p>
            </p:txBody>
          </p:sp>
          <p:sp>
            <p:nvSpPr>
              <p:cNvPr id="70733" name="Oval 77"/>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0734" name="Line 78"/>
              <p:cNvSpPr>
                <a:spLocks noChangeShapeType="1"/>
              </p:cNvSpPr>
              <p:nvPr/>
            </p:nvSpPr>
            <p:spPr bwMode="auto">
              <a:xfrm>
                <a:off x="2526" y="1584"/>
                <a:ext cx="138" cy="0"/>
              </a:xfrm>
              <a:prstGeom prst="line">
                <a:avLst/>
              </a:prstGeom>
              <a:noFill/>
              <a:ln w="28575">
                <a:solidFill>
                  <a:schemeClr val="tx1"/>
                </a:solidFill>
                <a:round/>
                <a:headEnd/>
                <a:tailEnd/>
              </a:ln>
              <a:effectLst/>
            </p:spPr>
            <p:txBody>
              <a:bodyPr/>
              <a:lstStyle/>
              <a:p>
                <a:endParaRPr lang="zh-TW" altLang="en-US"/>
              </a:p>
            </p:txBody>
          </p:sp>
        </p:grpSp>
        <p:sp>
          <p:nvSpPr>
            <p:cNvPr id="70735" name="Freeform 79"/>
            <p:cNvSpPr>
              <a:spLocks/>
            </p:cNvSpPr>
            <p:nvPr/>
          </p:nvSpPr>
          <p:spPr bwMode="auto">
            <a:xfrm>
              <a:off x="1536" y="1563"/>
              <a:ext cx="1015" cy="1107"/>
            </a:xfrm>
            <a:custGeom>
              <a:avLst/>
              <a:gdLst/>
              <a:ahLst/>
              <a:cxnLst>
                <a:cxn ang="0">
                  <a:pos x="1015" y="1107"/>
                </a:cxn>
                <a:cxn ang="0">
                  <a:pos x="0" y="0"/>
                </a:cxn>
                <a:cxn ang="0">
                  <a:pos x="905" y="0"/>
                </a:cxn>
                <a:cxn ang="0">
                  <a:pos x="1015" y="1107"/>
                </a:cxn>
              </a:cxnLst>
              <a:rect l="0" t="0" r="r" b="b"/>
              <a:pathLst>
                <a:path w="1015" h="1107">
                  <a:moveTo>
                    <a:pt x="1015" y="1107"/>
                  </a:moveTo>
                  <a:lnTo>
                    <a:pt x="0" y="0"/>
                  </a:lnTo>
                  <a:lnTo>
                    <a:pt x="905" y="0"/>
                  </a:lnTo>
                  <a:lnTo>
                    <a:pt x="1015" y="1107"/>
                  </a:lnTo>
                  <a:close/>
                </a:path>
              </a:pathLst>
            </a:custGeom>
            <a:gradFill rotWithShape="1">
              <a:gsLst>
                <a:gs pos="0">
                  <a:schemeClr val="bg1"/>
                </a:gs>
                <a:gs pos="100000">
                  <a:schemeClr val="tx1"/>
                </a:gs>
              </a:gsLst>
              <a:lin ang="5400000" scaled="1"/>
            </a:gradFill>
            <a:ln w="9525">
              <a:noFill/>
              <a:round/>
              <a:headEnd/>
              <a:tailEnd/>
            </a:ln>
            <a:effectLst/>
          </p:spPr>
          <p:txBody>
            <a:bodyPr/>
            <a:lstStyle/>
            <a:p>
              <a:endParaRPr lang="zh-TW" altLang="en-US"/>
            </a:p>
          </p:txBody>
        </p:sp>
      </p:grpSp>
      <p:sp>
        <p:nvSpPr>
          <p:cNvPr id="70737" name="Text Box 81"/>
          <p:cNvSpPr txBox="1">
            <a:spLocks noChangeArrowheads="1"/>
          </p:cNvSpPr>
          <p:nvPr/>
        </p:nvSpPr>
        <p:spPr bwMode="auto">
          <a:xfrm>
            <a:off x="1947863" y="1360488"/>
            <a:ext cx="950912" cy="457200"/>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FDM:</a:t>
            </a:r>
            <a:endParaRPr lang="en-US" altLang="zh-TW">
              <a:ea typeface="新細明體"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0729"/>
                                        </p:tgtEl>
                                        <p:attrNameLst>
                                          <p:attrName>style.visibility</p:attrName>
                                        </p:attrNameLst>
                                      </p:cBhvr>
                                      <p:to>
                                        <p:strVal val="visible"/>
                                      </p:to>
                                    </p:set>
                                    <p:animEffect transition="in" filter="dissolve">
                                      <p:cBhvr>
                                        <p:cTn id="7" dur="500"/>
                                        <p:tgtEl>
                                          <p:spTgt spid="707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0698"/>
                                        </p:tgtEl>
                                        <p:attrNameLst>
                                          <p:attrName>style.visibility</p:attrName>
                                        </p:attrNameLst>
                                      </p:cBhvr>
                                      <p:to>
                                        <p:strVal val="visible"/>
                                      </p:to>
                                    </p:set>
                                    <p:animEffect transition="in" filter="dissolve">
                                      <p:cBhvr>
                                        <p:cTn id="12" dur="500"/>
                                        <p:tgtEl>
                                          <p:spTgt spid="7069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0693"/>
                                        </p:tgtEl>
                                        <p:attrNameLst>
                                          <p:attrName>style.visibility</p:attrName>
                                        </p:attrNameLst>
                                      </p:cBhvr>
                                      <p:to>
                                        <p:strVal val="visible"/>
                                      </p:to>
                                    </p:set>
                                    <p:animEffect transition="in" filter="dissolve">
                                      <p:cBhvr>
                                        <p:cTn id="17" dur="500"/>
                                        <p:tgtEl>
                                          <p:spTgt spid="70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7" name="投影片編號版面配置區 6"/>
          <p:cNvSpPr>
            <a:spLocks noGrp="1"/>
          </p:cNvSpPr>
          <p:nvPr>
            <p:ph type="sldNum" sz="quarter" idx="12"/>
          </p:nvPr>
        </p:nvSpPr>
        <p:spPr/>
        <p:txBody>
          <a:bodyPr/>
          <a:lstStyle/>
          <a:p>
            <a:r>
              <a:rPr lang="en-US" altLang="zh-TW"/>
              <a:t>1-</a:t>
            </a:r>
            <a:fld id="{23C759CF-1CC4-491F-93EF-71EC052A89A0}" type="slidenum">
              <a:rPr lang="en-US" altLang="zh-TW"/>
              <a:pPr/>
              <a:t>36</a:t>
            </a:fld>
            <a:endParaRPr lang="en-US" altLang="zh-TW"/>
          </a:p>
        </p:txBody>
      </p:sp>
      <p:sp>
        <p:nvSpPr>
          <p:cNvPr id="25602"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Company access: local area networks</a:t>
            </a:r>
            <a:endParaRPr lang="en-US" altLang="zh-TW">
              <a:ea typeface="新細明體" charset="-120"/>
            </a:endParaRPr>
          </a:p>
        </p:txBody>
      </p:sp>
      <p:sp>
        <p:nvSpPr>
          <p:cNvPr id="25603" name="Rectangle 3"/>
          <p:cNvSpPr>
            <a:spLocks noGrp="1" noChangeArrowheads="1"/>
          </p:cNvSpPr>
          <p:nvPr>
            <p:ph type="body" sz="half" idx="1"/>
          </p:nvPr>
        </p:nvSpPr>
        <p:spPr>
          <a:xfrm>
            <a:off x="533400" y="1371600"/>
            <a:ext cx="4883150" cy="5029200"/>
          </a:xfrm>
        </p:spPr>
        <p:txBody>
          <a:bodyPr/>
          <a:lstStyle/>
          <a:p>
            <a:r>
              <a:rPr lang="en-US" altLang="zh-TW" sz="2400">
                <a:ea typeface="新細明體" charset="-120"/>
              </a:rPr>
              <a:t>company/university </a:t>
            </a:r>
            <a:r>
              <a:rPr lang="en-US" altLang="zh-TW" sz="2400">
                <a:solidFill>
                  <a:srgbClr val="FF0000"/>
                </a:solidFill>
                <a:ea typeface="新細明體" charset="-120"/>
              </a:rPr>
              <a:t>local area network</a:t>
            </a:r>
            <a:r>
              <a:rPr lang="en-US" altLang="zh-TW" sz="2400">
                <a:ea typeface="新細明體" charset="-120"/>
              </a:rPr>
              <a:t> (LAN) connects end system to edge router</a:t>
            </a:r>
            <a:endParaRPr lang="en-US" altLang="zh-TW" sz="2400">
              <a:solidFill>
                <a:srgbClr val="FF0000"/>
              </a:solidFill>
              <a:ea typeface="新細明體" charset="-120"/>
            </a:endParaRPr>
          </a:p>
          <a:p>
            <a:r>
              <a:rPr lang="en-US" altLang="zh-TW" sz="2400">
                <a:solidFill>
                  <a:srgbClr val="FF0000"/>
                </a:solidFill>
                <a:ea typeface="新細明體" charset="-120"/>
              </a:rPr>
              <a:t>Ethernet:</a:t>
            </a:r>
            <a:r>
              <a:rPr lang="en-US" altLang="zh-TW" sz="2400">
                <a:ea typeface="新細明體" charset="-120"/>
              </a:rPr>
              <a:t> </a:t>
            </a:r>
          </a:p>
          <a:p>
            <a:pPr lvl="1"/>
            <a:r>
              <a:rPr lang="en-US" altLang="zh-TW">
                <a:ea typeface="新細明體" charset="-120"/>
              </a:rPr>
              <a:t>shared or dedicated link connects end system and router</a:t>
            </a:r>
          </a:p>
          <a:p>
            <a:pPr lvl="1"/>
            <a:r>
              <a:rPr lang="en-US" altLang="zh-TW">
                <a:ea typeface="新細明體" charset="-120"/>
              </a:rPr>
              <a:t>10 Mbs, 100Mbps, Gigabit Ethernet</a:t>
            </a:r>
            <a:endParaRPr lang="en-US" altLang="zh-TW" sz="2000">
              <a:ea typeface="新細明體" charset="-120"/>
            </a:endParaRPr>
          </a:p>
          <a:p>
            <a:r>
              <a:rPr lang="en-US" altLang="zh-TW" sz="2400">
                <a:solidFill>
                  <a:srgbClr val="FF0000"/>
                </a:solidFill>
                <a:ea typeface="新細明體" charset="-120"/>
              </a:rPr>
              <a:t>deployment:</a:t>
            </a:r>
            <a:r>
              <a:rPr lang="en-US" altLang="zh-TW" sz="2400">
                <a:ea typeface="新細明體" charset="-120"/>
              </a:rPr>
              <a:t> institutions, home LANs happening now</a:t>
            </a:r>
            <a:endParaRPr lang="en-US" altLang="zh-TW" sz="2000">
              <a:ea typeface="新細明體" charset="-120"/>
            </a:endParaRPr>
          </a:p>
          <a:p>
            <a:r>
              <a:rPr lang="en-US" altLang="zh-TW" sz="2400">
                <a:ea typeface="新細明體" charset="-120"/>
              </a:rPr>
              <a:t>LANs:  chapter 5</a:t>
            </a:r>
          </a:p>
        </p:txBody>
      </p:sp>
      <p:grpSp>
        <p:nvGrpSpPr>
          <p:cNvPr id="25719" name="Group 119"/>
          <p:cNvGrpSpPr>
            <a:grpSpLocks/>
          </p:cNvGrpSpPr>
          <p:nvPr/>
        </p:nvGrpSpPr>
        <p:grpSpPr bwMode="auto">
          <a:xfrm>
            <a:off x="5416550" y="2427288"/>
            <a:ext cx="2798763" cy="2351087"/>
            <a:chOff x="3328" y="2249"/>
            <a:chExt cx="1355" cy="1013"/>
          </a:xfrm>
        </p:grpSpPr>
        <p:graphicFrame>
          <p:nvGraphicFramePr>
            <p:cNvPr id="25605" name="Object 5"/>
            <p:cNvGraphicFramePr>
              <a:graphicFrameLocks noChangeAspect="1"/>
            </p:cNvGraphicFramePr>
            <p:nvPr/>
          </p:nvGraphicFramePr>
          <p:xfrm>
            <a:off x="3328" y="2249"/>
            <a:ext cx="290" cy="250"/>
          </p:xfrm>
          <a:graphic>
            <a:graphicData uri="http://schemas.openxmlformats.org/presentationml/2006/ole">
              <p:oleObj spid="_x0000_s25605" name="Clip" r:id="rId3" imgW="1305000" imgH="1085760" progId="MS_ClipArt_Gallery.2">
                <p:embed/>
              </p:oleObj>
            </a:graphicData>
          </a:graphic>
        </p:graphicFrame>
        <p:sp>
          <p:nvSpPr>
            <p:cNvPr id="25606" name="Line 6"/>
            <p:cNvSpPr>
              <a:spLocks noChangeShapeType="1"/>
            </p:cNvSpPr>
            <p:nvPr/>
          </p:nvSpPr>
          <p:spPr bwMode="auto">
            <a:xfrm flipV="1">
              <a:off x="3612" y="2435"/>
              <a:ext cx="50" cy="5"/>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25607" name="Object 7"/>
            <p:cNvGraphicFramePr>
              <a:graphicFrameLocks noChangeAspect="1"/>
            </p:cNvGraphicFramePr>
            <p:nvPr/>
          </p:nvGraphicFramePr>
          <p:xfrm>
            <a:off x="3328" y="2698"/>
            <a:ext cx="290" cy="250"/>
          </p:xfrm>
          <a:graphic>
            <a:graphicData uri="http://schemas.openxmlformats.org/presentationml/2006/ole">
              <p:oleObj spid="_x0000_s25607" name="Clip" r:id="rId4" imgW="1305000" imgH="1085760" progId="MS_ClipArt_Gallery.2">
                <p:embed/>
              </p:oleObj>
            </a:graphicData>
          </a:graphic>
        </p:graphicFrame>
        <p:sp>
          <p:nvSpPr>
            <p:cNvPr id="25608" name="Line 8"/>
            <p:cNvSpPr>
              <a:spLocks noChangeShapeType="1"/>
            </p:cNvSpPr>
            <p:nvPr/>
          </p:nvSpPr>
          <p:spPr bwMode="auto">
            <a:xfrm flipV="1">
              <a:off x="3612" y="2888"/>
              <a:ext cx="50" cy="2"/>
            </a:xfrm>
            <a:prstGeom prst="line">
              <a:avLst/>
            </a:prstGeom>
            <a:noFill/>
            <a:ln w="38100">
              <a:solidFill>
                <a:srgbClr val="FF0000"/>
              </a:solidFill>
              <a:round/>
              <a:headEnd/>
              <a:tailEnd/>
            </a:ln>
            <a:effectLst/>
          </p:spPr>
          <p:txBody>
            <a:bodyPr wrap="none" anchor="ctr"/>
            <a:lstStyle/>
            <a:p>
              <a:endParaRPr lang="zh-TW" altLang="en-US"/>
            </a:p>
          </p:txBody>
        </p:sp>
        <p:grpSp>
          <p:nvGrpSpPr>
            <p:cNvPr id="25609" name="Group 9"/>
            <p:cNvGrpSpPr>
              <a:grpSpLocks/>
            </p:cNvGrpSpPr>
            <p:nvPr/>
          </p:nvGrpSpPr>
          <p:grpSpPr bwMode="auto">
            <a:xfrm>
              <a:off x="3415" y="2507"/>
              <a:ext cx="50" cy="168"/>
              <a:chOff x="3842" y="406"/>
              <a:chExt cx="51" cy="167"/>
            </a:xfrm>
          </p:grpSpPr>
          <p:sp>
            <p:nvSpPr>
              <p:cNvPr id="25610" name="Oval 10"/>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5611" name="Oval 11"/>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25612" name="Oval 12"/>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25613" name="Line 13"/>
            <p:cNvSpPr>
              <a:spLocks noChangeShapeType="1"/>
            </p:cNvSpPr>
            <p:nvPr/>
          </p:nvSpPr>
          <p:spPr bwMode="auto">
            <a:xfrm>
              <a:off x="3658" y="2433"/>
              <a:ext cx="0" cy="454"/>
            </a:xfrm>
            <a:prstGeom prst="line">
              <a:avLst/>
            </a:prstGeom>
            <a:noFill/>
            <a:ln w="38100">
              <a:solidFill>
                <a:srgbClr val="FF0000"/>
              </a:solidFill>
              <a:round/>
              <a:headEnd/>
              <a:tailEnd/>
            </a:ln>
            <a:effectLst/>
          </p:spPr>
          <p:txBody>
            <a:bodyPr wrap="none" anchor="ctr"/>
            <a:lstStyle/>
            <a:p>
              <a:endParaRPr lang="zh-TW" altLang="en-US"/>
            </a:p>
          </p:txBody>
        </p:sp>
        <p:graphicFrame>
          <p:nvGraphicFramePr>
            <p:cNvPr id="25614" name="Object 14"/>
            <p:cNvGraphicFramePr>
              <a:graphicFrameLocks noChangeAspect="1"/>
            </p:cNvGraphicFramePr>
            <p:nvPr/>
          </p:nvGraphicFramePr>
          <p:xfrm>
            <a:off x="3933" y="3012"/>
            <a:ext cx="291" cy="250"/>
          </p:xfrm>
          <a:graphic>
            <a:graphicData uri="http://schemas.openxmlformats.org/presentationml/2006/ole">
              <p:oleObj spid="_x0000_s25614" name="Clip" r:id="rId5" imgW="1305000" imgH="1085760" progId="MS_ClipArt_Gallery.2">
                <p:embed/>
              </p:oleObj>
            </a:graphicData>
          </a:graphic>
        </p:graphicFrame>
        <p:graphicFrame>
          <p:nvGraphicFramePr>
            <p:cNvPr id="25615" name="Object 15"/>
            <p:cNvGraphicFramePr>
              <a:graphicFrameLocks noChangeAspect="1"/>
            </p:cNvGraphicFramePr>
            <p:nvPr/>
          </p:nvGraphicFramePr>
          <p:xfrm>
            <a:off x="3505" y="3003"/>
            <a:ext cx="289" cy="250"/>
          </p:xfrm>
          <a:graphic>
            <a:graphicData uri="http://schemas.openxmlformats.org/presentationml/2006/ole">
              <p:oleObj spid="_x0000_s25615" name="Clip" r:id="rId6" imgW="1305000" imgH="1085760" progId="MS_ClipArt_Gallery.2">
                <p:embed/>
              </p:oleObj>
            </a:graphicData>
          </a:graphic>
        </p:graphicFrame>
        <p:sp>
          <p:nvSpPr>
            <p:cNvPr id="25616" name="Line 16"/>
            <p:cNvSpPr>
              <a:spLocks noChangeShapeType="1"/>
            </p:cNvSpPr>
            <p:nvPr/>
          </p:nvSpPr>
          <p:spPr bwMode="auto">
            <a:xfrm rot="-5400000">
              <a:off x="4088" y="2993"/>
              <a:ext cx="46" cy="1"/>
            </a:xfrm>
            <a:prstGeom prst="line">
              <a:avLst/>
            </a:prstGeom>
            <a:noFill/>
            <a:ln w="38100">
              <a:solidFill>
                <a:srgbClr val="FF0000"/>
              </a:solidFill>
              <a:round/>
              <a:headEnd/>
              <a:tailEnd/>
            </a:ln>
            <a:effectLst/>
          </p:spPr>
          <p:txBody>
            <a:bodyPr wrap="none" anchor="ctr"/>
            <a:lstStyle/>
            <a:p>
              <a:endParaRPr lang="zh-TW" altLang="en-US"/>
            </a:p>
          </p:txBody>
        </p:sp>
        <p:sp>
          <p:nvSpPr>
            <p:cNvPr id="25617" name="Line 17"/>
            <p:cNvSpPr>
              <a:spLocks noChangeShapeType="1"/>
            </p:cNvSpPr>
            <p:nvPr/>
          </p:nvSpPr>
          <p:spPr bwMode="auto">
            <a:xfrm rot="5400000" flipH="1">
              <a:off x="3651" y="2987"/>
              <a:ext cx="48" cy="0"/>
            </a:xfrm>
            <a:prstGeom prst="line">
              <a:avLst/>
            </a:prstGeom>
            <a:noFill/>
            <a:ln w="38100">
              <a:solidFill>
                <a:srgbClr val="FF0000"/>
              </a:solidFill>
              <a:round/>
              <a:headEnd/>
              <a:tailEnd/>
            </a:ln>
            <a:effectLst/>
          </p:spPr>
          <p:txBody>
            <a:bodyPr wrap="none" anchor="ctr"/>
            <a:lstStyle/>
            <a:p>
              <a:endParaRPr lang="zh-TW" altLang="en-US"/>
            </a:p>
          </p:txBody>
        </p:sp>
        <p:sp>
          <p:nvSpPr>
            <p:cNvPr id="25618" name="Line 18"/>
            <p:cNvSpPr>
              <a:spLocks noChangeShapeType="1"/>
            </p:cNvSpPr>
            <p:nvPr/>
          </p:nvSpPr>
          <p:spPr bwMode="auto">
            <a:xfrm rot="16200000" flipV="1">
              <a:off x="3895" y="2748"/>
              <a:ext cx="0" cy="437"/>
            </a:xfrm>
            <a:prstGeom prst="line">
              <a:avLst/>
            </a:prstGeom>
            <a:noFill/>
            <a:ln w="38100">
              <a:solidFill>
                <a:srgbClr val="FF0000"/>
              </a:solidFill>
              <a:round/>
              <a:headEnd/>
              <a:tailEnd/>
            </a:ln>
            <a:effectLst/>
          </p:spPr>
          <p:txBody>
            <a:bodyPr wrap="none" anchor="ctr"/>
            <a:lstStyle/>
            <a:p>
              <a:endParaRPr lang="zh-TW" altLang="en-US"/>
            </a:p>
          </p:txBody>
        </p:sp>
        <p:sp>
          <p:nvSpPr>
            <p:cNvPr id="25619" name="Line 19"/>
            <p:cNvSpPr>
              <a:spLocks noChangeShapeType="1"/>
            </p:cNvSpPr>
            <p:nvPr/>
          </p:nvSpPr>
          <p:spPr bwMode="auto">
            <a:xfrm>
              <a:off x="3656" y="2681"/>
              <a:ext cx="71" cy="3"/>
            </a:xfrm>
            <a:prstGeom prst="line">
              <a:avLst/>
            </a:prstGeom>
            <a:noFill/>
            <a:ln w="38100">
              <a:solidFill>
                <a:srgbClr val="FF0000"/>
              </a:solidFill>
              <a:round/>
              <a:headEnd/>
              <a:tailEnd/>
            </a:ln>
            <a:effectLst/>
          </p:spPr>
          <p:txBody>
            <a:bodyPr wrap="none" anchor="ctr"/>
            <a:lstStyle/>
            <a:p>
              <a:endParaRPr lang="zh-TW" altLang="en-US"/>
            </a:p>
          </p:txBody>
        </p:sp>
        <p:grpSp>
          <p:nvGrpSpPr>
            <p:cNvPr id="25628" name="Group 28"/>
            <p:cNvGrpSpPr>
              <a:grpSpLocks/>
            </p:cNvGrpSpPr>
            <p:nvPr/>
          </p:nvGrpSpPr>
          <p:grpSpPr bwMode="auto">
            <a:xfrm>
              <a:off x="4343" y="2819"/>
              <a:ext cx="145" cy="309"/>
              <a:chOff x="4180" y="783"/>
              <a:chExt cx="150" cy="307"/>
            </a:xfrm>
          </p:grpSpPr>
          <p:sp>
            <p:nvSpPr>
              <p:cNvPr id="25629" name="AutoShape 29"/>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25630" name="Rectangle 30"/>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25631" name="Rectangle 3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5632" name="AutoShape 3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5633" name="Line 33"/>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25634" name="Line 34"/>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25635" name="Rectangle 3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25636" name="Rectangle 36"/>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25637" name="Group 37"/>
            <p:cNvGrpSpPr>
              <a:grpSpLocks/>
            </p:cNvGrpSpPr>
            <p:nvPr/>
          </p:nvGrpSpPr>
          <p:grpSpPr bwMode="auto">
            <a:xfrm>
              <a:off x="4538" y="2819"/>
              <a:ext cx="145" cy="309"/>
              <a:chOff x="4180" y="783"/>
              <a:chExt cx="150" cy="307"/>
            </a:xfrm>
          </p:grpSpPr>
          <p:sp>
            <p:nvSpPr>
              <p:cNvPr id="25638" name="AutoShape 3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25639" name="Rectangle 3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25640" name="Rectangle 4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5641" name="AutoShape 4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25642" name="Line 4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25643" name="Line 4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25644" name="Rectangle 4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25645" name="Rectangle 4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25646" name="Line 46"/>
            <p:cNvSpPr>
              <a:spLocks noChangeShapeType="1"/>
            </p:cNvSpPr>
            <p:nvPr/>
          </p:nvSpPr>
          <p:spPr bwMode="auto">
            <a:xfrm rot="-5400000">
              <a:off x="4349" y="2441"/>
              <a:ext cx="0" cy="546"/>
            </a:xfrm>
            <a:prstGeom prst="line">
              <a:avLst/>
            </a:prstGeom>
            <a:noFill/>
            <a:ln w="38100">
              <a:solidFill>
                <a:srgbClr val="FF0000"/>
              </a:solidFill>
              <a:round/>
              <a:headEnd/>
              <a:tailEnd/>
            </a:ln>
            <a:effectLst/>
          </p:spPr>
          <p:txBody>
            <a:bodyPr wrap="none" anchor="ctr"/>
            <a:lstStyle/>
            <a:p>
              <a:endParaRPr lang="zh-TW" altLang="en-US"/>
            </a:p>
          </p:txBody>
        </p:sp>
        <p:sp>
          <p:nvSpPr>
            <p:cNvPr id="25648" name="Line 48"/>
            <p:cNvSpPr>
              <a:spLocks noChangeShapeType="1"/>
            </p:cNvSpPr>
            <p:nvPr/>
          </p:nvSpPr>
          <p:spPr bwMode="auto">
            <a:xfrm rot="-5400000">
              <a:off x="4385" y="2768"/>
              <a:ext cx="122" cy="0"/>
            </a:xfrm>
            <a:prstGeom prst="line">
              <a:avLst/>
            </a:prstGeom>
            <a:noFill/>
            <a:ln w="38100">
              <a:solidFill>
                <a:srgbClr val="FF0000"/>
              </a:solidFill>
              <a:round/>
              <a:headEnd/>
              <a:tailEnd/>
            </a:ln>
            <a:effectLst/>
          </p:spPr>
          <p:txBody>
            <a:bodyPr wrap="none" anchor="ctr"/>
            <a:lstStyle/>
            <a:p>
              <a:endParaRPr lang="zh-TW" altLang="en-US"/>
            </a:p>
          </p:txBody>
        </p:sp>
        <p:grpSp>
          <p:nvGrpSpPr>
            <p:cNvPr id="25678" name="Group 78"/>
            <p:cNvGrpSpPr>
              <a:grpSpLocks/>
            </p:cNvGrpSpPr>
            <p:nvPr/>
          </p:nvGrpSpPr>
          <p:grpSpPr bwMode="auto">
            <a:xfrm>
              <a:off x="3727" y="2621"/>
              <a:ext cx="349" cy="176"/>
              <a:chOff x="3600" y="219"/>
              <a:chExt cx="360" cy="175"/>
            </a:xfrm>
          </p:grpSpPr>
          <p:sp>
            <p:nvSpPr>
              <p:cNvPr id="25679"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5680"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5681"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5682"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5683"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5684" name="Group 84"/>
              <p:cNvGrpSpPr>
                <a:grpSpLocks/>
              </p:cNvGrpSpPr>
              <p:nvPr/>
            </p:nvGrpSpPr>
            <p:grpSpPr bwMode="auto">
              <a:xfrm>
                <a:off x="3686" y="244"/>
                <a:ext cx="177" cy="66"/>
                <a:chOff x="2848" y="848"/>
                <a:chExt cx="140" cy="98"/>
              </a:xfrm>
            </p:grpSpPr>
            <p:sp>
              <p:nvSpPr>
                <p:cNvPr id="25685"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5686"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5687"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5688" name="Group 88"/>
              <p:cNvGrpSpPr>
                <a:grpSpLocks/>
              </p:cNvGrpSpPr>
              <p:nvPr/>
            </p:nvGrpSpPr>
            <p:grpSpPr bwMode="auto">
              <a:xfrm flipV="1">
                <a:off x="3686" y="243"/>
                <a:ext cx="177" cy="66"/>
                <a:chOff x="2848" y="848"/>
                <a:chExt cx="140" cy="98"/>
              </a:xfrm>
            </p:grpSpPr>
            <p:sp>
              <p:nvSpPr>
                <p:cNvPr id="25689"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5690"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5691"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25692" name="Line 92"/>
            <p:cNvSpPr>
              <a:spLocks noChangeShapeType="1"/>
            </p:cNvSpPr>
            <p:nvPr/>
          </p:nvSpPr>
          <p:spPr bwMode="auto">
            <a:xfrm>
              <a:off x="3901" y="2791"/>
              <a:ext cx="1" cy="172"/>
            </a:xfrm>
            <a:prstGeom prst="line">
              <a:avLst/>
            </a:prstGeom>
            <a:noFill/>
            <a:ln w="38100">
              <a:solidFill>
                <a:srgbClr val="FF0000"/>
              </a:solidFill>
              <a:round/>
              <a:headEnd/>
              <a:tailEnd/>
            </a:ln>
            <a:effectLst/>
          </p:spPr>
          <p:txBody>
            <a:bodyPr wrap="none" anchor="ctr"/>
            <a:lstStyle/>
            <a:p>
              <a:endParaRPr lang="zh-TW" altLang="en-US"/>
            </a:p>
          </p:txBody>
        </p:sp>
        <p:sp>
          <p:nvSpPr>
            <p:cNvPr id="25718" name="Line 118"/>
            <p:cNvSpPr>
              <a:spLocks noChangeShapeType="1"/>
            </p:cNvSpPr>
            <p:nvPr/>
          </p:nvSpPr>
          <p:spPr bwMode="auto">
            <a:xfrm rot="-5400000">
              <a:off x="4559" y="2768"/>
              <a:ext cx="122" cy="0"/>
            </a:xfrm>
            <a:prstGeom prst="line">
              <a:avLst/>
            </a:prstGeom>
            <a:noFill/>
            <a:ln w="38100">
              <a:solidFill>
                <a:srgbClr val="FF0000"/>
              </a:solidFill>
              <a:round/>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40" name="投影片編號版面配置區 6"/>
          <p:cNvSpPr>
            <a:spLocks noGrp="1"/>
          </p:cNvSpPr>
          <p:nvPr>
            <p:ph type="sldNum" sz="quarter" idx="12"/>
          </p:nvPr>
        </p:nvSpPr>
        <p:spPr/>
        <p:txBody>
          <a:bodyPr/>
          <a:lstStyle/>
          <a:p>
            <a:r>
              <a:rPr lang="en-US" altLang="zh-TW"/>
              <a:t>1-</a:t>
            </a:r>
            <a:fld id="{2DBDC359-718C-4F3E-94F8-96D73588BD95}" type="slidenum">
              <a:rPr lang="en-US" altLang="zh-TW"/>
              <a:pPr/>
              <a:t>37</a:t>
            </a:fld>
            <a:endParaRPr lang="en-US" altLang="zh-TW"/>
          </a:p>
        </p:txBody>
      </p:sp>
      <p:sp>
        <p:nvSpPr>
          <p:cNvPr id="26626"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Wireless access networks</a:t>
            </a:r>
            <a:endParaRPr lang="en-US" altLang="zh-TW">
              <a:ea typeface="新細明體" charset="-120"/>
            </a:endParaRPr>
          </a:p>
        </p:txBody>
      </p:sp>
      <p:sp>
        <p:nvSpPr>
          <p:cNvPr id="26627" name="Rectangle 3"/>
          <p:cNvSpPr>
            <a:spLocks noGrp="1" noChangeArrowheads="1"/>
          </p:cNvSpPr>
          <p:nvPr>
            <p:ph type="body" sz="half" idx="1"/>
          </p:nvPr>
        </p:nvSpPr>
        <p:spPr>
          <a:xfrm>
            <a:off x="423863" y="1322388"/>
            <a:ext cx="5006975" cy="4876800"/>
          </a:xfrm>
        </p:spPr>
        <p:txBody>
          <a:bodyPr/>
          <a:lstStyle/>
          <a:p>
            <a:pPr>
              <a:lnSpc>
                <a:spcPct val="90000"/>
              </a:lnSpc>
            </a:pPr>
            <a:r>
              <a:rPr lang="en-US" altLang="zh-TW" sz="2400">
                <a:ea typeface="新細明體" charset="-120"/>
              </a:rPr>
              <a:t>shared </a:t>
            </a:r>
            <a:r>
              <a:rPr lang="en-US" altLang="zh-TW" sz="2400" i="1">
                <a:ea typeface="新細明體" charset="-120"/>
              </a:rPr>
              <a:t>wireless</a:t>
            </a:r>
            <a:r>
              <a:rPr lang="en-US" altLang="zh-TW" sz="2400">
                <a:ea typeface="新細明體" charset="-120"/>
              </a:rPr>
              <a:t> access network connects end system to router</a:t>
            </a:r>
          </a:p>
          <a:p>
            <a:pPr lvl="1">
              <a:lnSpc>
                <a:spcPct val="90000"/>
              </a:lnSpc>
            </a:pPr>
            <a:r>
              <a:rPr lang="en-US" altLang="zh-TW" sz="2000">
                <a:ea typeface="新細明體" charset="-120"/>
              </a:rPr>
              <a:t>via base station also known as “access point”</a:t>
            </a:r>
          </a:p>
          <a:p>
            <a:pPr>
              <a:lnSpc>
                <a:spcPct val="90000"/>
              </a:lnSpc>
            </a:pPr>
            <a:r>
              <a:rPr lang="en-US" altLang="zh-TW" sz="2400">
                <a:solidFill>
                  <a:srgbClr val="FF0000"/>
                </a:solidFill>
                <a:ea typeface="新細明體" charset="-120"/>
              </a:rPr>
              <a:t>wireless LANs:</a:t>
            </a:r>
            <a:endParaRPr lang="en-US" altLang="zh-TW" sz="2400">
              <a:ea typeface="新細明體" charset="-120"/>
            </a:endParaRPr>
          </a:p>
          <a:p>
            <a:pPr lvl="1">
              <a:lnSpc>
                <a:spcPct val="90000"/>
              </a:lnSpc>
            </a:pPr>
            <a:r>
              <a:rPr lang="en-US" altLang="zh-TW" sz="2000">
                <a:ea typeface="新細明體" charset="-120"/>
              </a:rPr>
              <a:t>802.11b (WiFi): 11 Mbps</a:t>
            </a:r>
          </a:p>
          <a:p>
            <a:pPr lvl="1">
              <a:lnSpc>
                <a:spcPct val="90000"/>
              </a:lnSpc>
            </a:pPr>
            <a:r>
              <a:rPr lang="en-US" altLang="zh-TW" sz="2000">
                <a:ea typeface="新細明體" charset="-120"/>
              </a:rPr>
              <a:t>802.11g: 54 Mbps</a:t>
            </a:r>
          </a:p>
          <a:p>
            <a:pPr lvl="1">
              <a:lnSpc>
                <a:spcPct val="90000"/>
              </a:lnSpc>
            </a:pPr>
            <a:r>
              <a:rPr lang="en-US" altLang="zh-TW" sz="2000">
                <a:ea typeface="新細明體" charset="-120"/>
              </a:rPr>
              <a:t>802.11n: 108 Mbps</a:t>
            </a:r>
          </a:p>
          <a:p>
            <a:pPr>
              <a:lnSpc>
                <a:spcPct val="90000"/>
              </a:lnSpc>
            </a:pPr>
            <a:r>
              <a:rPr lang="en-US" altLang="zh-TW" sz="2400">
                <a:solidFill>
                  <a:srgbClr val="FF0000"/>
                </a:solidFill>
                <a:ea typeface="新細明體" charset="-120"/>
              </a:rPr>
              <a:t>wider-area wireless access</a:t>
            </a:r>
            <a:endParaRPr lang="en-US" altLang="zh-TW" sz="2400">
              <a:ea typeface="新細明體" charset="-120"/>
            </a:endParaRPr>
          </a:p>
          <a:p>
            <a:pPr lvl="1">
              <a:lnSpc>
                <a:spcPct val="90000"/>
              </a:lnSpc>
            </a:pPr>
            <a:r>
              <a:rPr lang="en-US" altLang="zh-TW" sz="2000">
                <a:ea typeface="新細明體" charset="-120"/>
              </a:rPr>
              <a:t>provided by telcom operator</a:t>
            </a:r>
          </a:p>
          <a:p>
            <a:pPr lvl="1">
              <a:lnSpc>
                <a:spcPct val="90000"/>
              </a:lnSpc>
            </a:pPr>
            <a:r>
              <a:rPr lang="en-US" altLang="zh-TW" sz="2000">
                <a:ea typeface="新細明體" charset="-120"/>
              </a:rPr>
              <a:t>3G ~ 384 kbps</a:t>
            </a:r>
          </a:p>
          <a:p>
            <a:pPr lvl="2">
              <a:lnSpc>
                <a:spcPct val="90000"/>
              </a:lnSpc>
            </a:pPr>
            <a:r>
              <a:rPr lang="en-US" altLang="zh-TW">
                <a:ea typeface="新細明體" charset="-120"/>
              </a:rPr>
              <a:t>Will it happen??</a:t>
            </a:r>
            <a:endParaRPr lang="en-US" altLang="zh-TW" sz="1800">
              <a:ea typeface="新細明體" charset="-120"/>
            </a:endParaRPr>
          </a:p>
          <a:p>
            <a:pPr lvl="1">
              <a:lnSpc>
                <a:spcPct val="90000"/>
              </a:lnSpc>
            </a:pPr>
            <a:r>
              <a:rPr lang="en-US" altLang="zh-TW" sz="2000">
                <a:ea typeface="新細明體" charset="-120"/>
              </a:rPr>
              <a:t>4G</a:t>
            </a:r>
          </a:p>
          <a:p>
            <a:pPr lvl="1">
              <a:lnSpc>
                <a:spcPct val="90000"/>
              </a:lnSpc>
            </a:pPr>
            <a:r>
              <a:rPr lang="en-US" altLang="zh-TW" sz="2000">
                <a:ea typeface="新細明體" charset="-120"/>
              </a:rPr>
              <a:t>WAP/GPRS in Europe</a:t>
            </a:r>
          </a:p>
          <a:p>
            <a:pPr lvl="1">
              <a:lnSpc>
                <a:spcPct val="90000"/>
              </a:lnSpc>
            </a:pPr>
            <a:r>
              <a:rPr lang="en-US" altLang="zh-TW" sz="2000">
                <a:ea typeface="新細明體" charset="-120"/>
              </a:rPr>
              <a:t>802.16a/e (WiMax):</a:t>
            </a:r>
            <a:endParaRPr lang="zh-TW" altLang="en-US" sz="2000">
              <a:ea typeface="新細明體" charset="-120"/>
            </a:endParaRPr>
          </a:p>
          <a:p>
            <a:pPr lvl="1">
              <a:lnSpc>
                <a:spcPct val="90000"/>
              </a:lnSpc>
              <a:buFont typeface="ZapfDingbats" pitchFamily="82" charset="2"/>
              <a:buNone/>
            </a:pPr>
            <a:endParaRPr lang="zh-TW" altLang="en-US" sz="2000">
              <a:ea typeface="新細明體" charset="-120"/>
            </a:endParaRPr>
          </a:p>
        </p:txBody>
      </p:sp>
      <p:grpSp>
        <p:nvGrpSpPr>
          <p:cNvPr id="26692" name="Group 68"/>
          <p:cNvGrpSpPr>
            <a:grpSpLocks/>
          </p:cNvGrpSpPr>
          <p:nvPr/>
        </p:nvGrpSpPr>
        <p:grpSpPr bwMode="auto">
          <a:xfrm>
            <a:off x="5410200" y="1743075"/>
            <a:ext cx="3282950" cy="3946525"/>
            <a:chOff x="3433" y="1169"/>
            <a:chExt cx="2068" cy="2486"/>
          </a:xfrm>
        </p:grpSpPr>
        <p:grpSp>
          <p:nvGrpSpPr>
            <p:cNvPr id="26688" name="Group 64"/>
            <p:cNvGrpSpPr>
              <a:grpSpLocks/>
            </p:cNvGrpSpPr>
            <p:nvPr/>
          </p:nvGrpSpPr>
          <p:grpSpPr bwMode="auto">
            <a:xfrm>
              <a:off x="3944" y="2621"/>
              <a:ext cx="392" cy="500"/>
              <a:chOff x="3908" y="2375"/>
              <a:chExt cx="392" cy="500"/>
            </a:xfrm>
          </p:grpSpPr>
          <p:graphicFrame>
            <p:nvGraphicFramePr>
              <p:cNvPr id="26631" name="Object 7"/>
              <p:cNvGraphicFramePr>
                <a:graphicFrameLocks noChangeAspect="1"/>
              </p:cNvGraphicFramePr>
              <p:nvPr/>
            </p:nvGraphicFramePr>
            <p:xfrm>
              <a:off x="3908" y="2375"/>
              <a:ext cx="366" cy="441"/>
            </p:xfrm>
            <a:graphic>
              <a:graphicData uri="http://schemas.openxmlformats.org/presentationml/2006/ole">
                <p:oleObj spid="_x0000_s26631" name="Clip" r:id="rId3" imgW="819000" imgH="847800" progId="MS_ClipArt_Gallery.2">
                  <p:embed/>
                </p:oleObj>
              </a:graphicData>
            </a:graphic>
          </p:graphicFrame>
          <p:graphicFrame>
            <p:nvGraphicFramePr>
              <p:cNvPr id="26632" name="Object 8"/>
              <p:cNvGraphicFramePr>
                <a:graphicFrameLocks noChangeAspect="1"/>
              </p:cNvGraphicFramePr>
              <p:nvPr/>
            </p:nvGraphicFramePr>
            <p:xfrm>
              <a:off x="3966" y="2506"/>
              <a:ext cx="334" cy="369"/>
            </p:xfrm>
            <a:graphic>
              <a:graphicData uri="http://schemas.openxmlformats.org/presentationml/2006/ole">
                <p:oleObj spid="_x0000_s26632" name="Clip" r:id="rId4" imgW="1266840" imgH="1200240" progId="MS_ClipArt_Gallery.2">
                  <p:embed/>
                </p:oleObj>
              </a:graphicData>
            </a:graphic>
          </p:graphicFrame>
        </p:grpSp>
        <p:grpSp>
          <p:nvGrpSpPr>
            <p:cNvPr id="26633" name="Group 9"/>
            <p:cNvGrpSpPr>
              <a:grpSpLocks/>
            </p:cNvGrpSpPr>
            <p:nvPr/>
          </p:nvGrpSpPr>
          <p:grpSpPr bwMode="auto">
            <a:xfrm>
              <a:off x="4672" y="2567"/>
              <a:ext cx="392" cy="500"/>
              <a:chOff x="2870" y="1518"/>
              <a:chExt cx="292" cy="320"/>
            </a:xfrm>
          </p:grpSpPr>
          <p:graphicFrame>
            <p:nvGraphicFramePr>
              <p:cNvPr id="26634" name="Object 10"/>
              <p:cNvGraphicFramePr>
                <a:graphicFrameLocks noChangeAspect="1"/>
              </p:cNvGraphicFramePr>
              <p:nvPr/>
            </p:nvGraphicFramePr>
            <p:xfrm>
              <a:off x="2870" y="1518"/>
              <a:ext cx="272" cy="282"/>
            </p:xfrm>
            <a:graphic>
              <a:graphicData uri="http://schemas.openxmlformats.org/presentationml/2006/ole">
                <p:oleObj spid="_x0000_s26634" name="Clip" r:id="rId5" imgW="819000" imgH="847800" progId="MS_ClipArt_Gallery.2">
                  <p:embed/>
                </p:oleObj>
              </a:graphicData>
            </a:graphic>
          </p:graphicFrame>
          <p:graphicFrame>
            <p:nvGraphicFramePr>
              <p:cNvPr id="26635" name="Object 11"/>
              <p:cNvGraphicFramePr>
                <a:graphicFrameLocks noChangeAspect="1"/>
              </p:cNvGraphicFramePr>
              <p:nvPr/>
            </p:nvGraphicFramePr>
            <p:xfrm>
              <a:off x="2913" y="1602"/>
              <a:ext cx="249" cy="236"/>
            </p:xfrm>
            <a:graphic>
              <a:graphicData uri="http://schemas.openxmlformats.org/presentationml/2006/ole">
                <p:oleObj spid="_x0000_s26635" name="Clip" r:id="rId6" imgW="1266840" imgH="1200240" progId="MS_ClipArt_Gallery.2">
                  <p:embed/>
                </p:oleObj>
              </a:graphicData>
            </a:graphic>
          </p:graphicFrame>
        </p:grpSp>
        <p:grpSp>
          <p:nvGrpSpPr>
            <p:cNvPr id="26636" name="Group 12"/>
            <p:cNvGrpSpPr>
              <a:grpSpLocks/>
            </p:cNvGrpSpPr>
            <p:nvPr/>
          </p:nvGrpSpPr>
          <p:grpSpPr bwMode="auto">
            <a:xfrm>
              <a:off x="4092" y="1837"/>
              <a:ext cx="366" cy="442"/>
              <a:chOff x="4733" y="2082"/>
              <a:chExt cx="272" cy="282"/>
            </a:xfrm>
          </p:grpSpPr>
          <p:graphicFrame>
            <p:nvGraphicFramePr>
              <p:cNvPr id="26637" name="Object 13"/>
              <p:cNvGraphicFramePr>
                <a:graphicFrameLocks noChangeAspect="1"/>
              </p:cNvGraphicFramePr>
              <p:nvPr/>
            </p:nvGraphicFramePr>
            <p:xfrm>
              <a:off x="4733" y="2082"/>
              <a:ext cx="272" cy="282"/>
            </p:xfrm>
            <a:graphic>
              <a:graphicData uri="http://schemas.openxmlformats.org/presentationml/2006/ole">
                <p:oleObj spid="_x0000_s26637" name="Clip" r:id="rId7" imgW="819000" imgH="847800" progId="MS_ClipArt_Gallery.2">
                  <p:embed/>
                </p:oleObj>
              </a:graphicData>
            </a:graphic>
          </p:graphicFrame>
          <p:sp>
            <p:nvSpPr>
              <p:cNvPr id="26638" name="Rectangle 14"/>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grpSp>
          <p:nvGrpSpPr>
            <p:cNvPr id="26650" name="Group 26"/>
            <p:cNvGrpSpPr>
              <a:grpSpLocks/>
            </p:cNvGrpSpPr>
            <p:nvPr/>
          </p:nvGrpSpPr>
          <p:grpSpPr bwMode="auto">
            <a:xfrm>
              <a:off x="4113" y="1453"/>
              <a:ext cx="483" cy="273"/>
              <a:chOff x="3600" y="219"/>
              <a:chExt cx="360" cy="175"/>
            </a:xfrm>
          </p:grpSpPr>
          <p:sp>
            <p:nvSpPr>
              <p:cNvPr id="26651" name="Oval 2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26652" name="Line 2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6653" name="Line 2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26654" name="Rectangle 3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26655" name="Oval 3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26656" name="Group 32"/>
              <p:cNvGrpSpPr>
                <a:grpSpLocks/>
              </p:cNvGrpSpPr>
              <p:nvPr/>
            </p:nvGrpSpPr>
            <p:grpSpPr bwMode="auto">
              <a:xfrm>
                <a:off x="3686" y="244"/>
                <a:ext cx="177" cy="66"/>
                <a:chOff x="2848" y="848"/>
                <a:chExt cx="140" cy="98"/>
              </a:xfrm>
            </p:grpSpPr>
            <p:sp>
              <p:nvSpPr>
                <p:cNvPr id="26657" name="Line 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6658" name="Line 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6659" name="Line 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26660" name="Group 36"/>
              <p:cNvGrpSpPr>
                <a:grpSpLocks/>
              </p:cNvGrpSpPr>
              <p:nvPr/>
            </p:nvGrpSpPr>
            <p:grpSpPr bwMode="auto">
              <a:xfrm flipV="1">
                <a:off x="3686" y="243"/>
                <a:ext cx="177" cy="66"/>
                <a:chOff x="2848" y="848"/>
                <a:chExt cx="140" cy="98"/>
              </a:xfrm>
            </p:grpSpPr>
            <p:sp>
              <p:nvSpPr>
                <p:cNvPr id="26661" name="Line 3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26662" name="Line 3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26663" name="Line 3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26679" name="Line 55"/>
            <p:cNvSpPr>
              <a:spLocks noChangeShapeType="1"/>
            </p:cNvSpPr>
            <p:nvPr/>
          </p:nvSpPr>
          <p:spPr bwMode="auto">
            <a:xfrm flipV="1">
              <a:off x="4363" y="1721"/>
              <a:ext cx="0" cy="270"/>
            </a:xfrm>
            <a:prstGeom prst="line">
              <a:avLst/>
            </a:prstGeom>
            <a:noFill/>
            <a:ln w="9525">
              <a:solidFill>
                <a:schemeClr val="tx1"/>
              </a:solidFill>
              <a:round/>
              <a:headEnd/>
              <a:tailEnd/>
            </a:ln>
            <a:effectLst/>
          </p:spPr>
          <p:txBody>
            <a:bodyPr wrap="none" anchor="ctr"/>
            <a:lstStyle/>
            <a:p>
              <a:endParaRPr lang="zh-TW" altLang="en-US"/>
            </a:p>
          </p:txBody>
        </p:sp>
        <p:grpSp>
          <p:nvGrpSpPr>
            <p:cNvPr id="26680" name="Group 56"/>
            <p:cNvGrpSpPr>
              <a:grpSpLocks/>
            </p:cNvGrpSpPr>
            <p:nvPr/>
          </p:nvGrpSpPr>
          <p:grpSpPr bwMode="auto">
            <a:xfrm>
              <a:off x="4826" y="1557"/>
              <a:ext cx="392" cy="500"/>
              <a:chOff x="2870" y="1518"/>
              <a:chExt cx="292" cy="320"/>
            </a:xfrm>
          </p:grpSpPr>
          <p:graphicFrame>
            <p:nvGraphicFramePr>
              <p:cNvPr id="26681" name="Object 57"/>
              <p:cNvGraphicFramePr>
                <a:graphicFrameLocks noChangeAspect="1"/>
              </p:cNvGraphicFramePr>
              <p:nvPr/>
            </p:nvGraphicFramePr>
            <p:xfrm>
              <a:off x="2870" y="1518"/>
              <a:ext cx="272" cy="282"/>
            </p:xfrm>
            <a:graphic>
              <a:graphicData uri="http://schemas.openxmlformats.org/presentationml/2006/ole">
                <p:oleObj spid="_x0000_s26681" name="Clip" r:id="rId8" imgW="819000" imgH="847800" progId="MS_ClipArt_Gallery.2">
                  <p:embed/>
                </p:oleObj>
              </a:graphicData>
            </a:graphic>
          </p:graphicFrame>
          <p:graphicFrame>
            <p:nvGraphicFramePr>
              <p:cNvPr id="26682" name="Object 58"/>
              <p:cNvGraphicFramePr>
                <a:graphicFrameLocks noChangeAspect="1"/>
              </p:cNvGraphicFramePr>
              <p:nvPr/>
            </p:nvGraphicFramePr>
            <p:xfrm>
              <a:off x="2913" y="1602"/>
              <a:ext cx="249" cy="236"/>
            </p:xfrm>
            <a:graphic>
              <a:graphicData uri="http://schemas.openxmlformats.org/presentationml/2006/ole">
                <p:oleObj spid="_x0000_s26682" name="Clip" r:id="rId9" imgW="1266840" imgH="1200240" progId="MS_ClipArt_Gallery.2">
                  <p:embed/>
                </p:oleObj>
              </a:graphicData>
            </a:graphic>
          </p:graphicFrame>
        </p:grpSp>
        <p:grpSp>
          <p:nvGrpSpPr>
            <p:cNvPr id="26683" name="Group 59"/>
            <p:cNvGrpSpPr>
              <a:grpSpLocks/>
            </p:cNvGrpSpPr>
            <p:nvPr/>
          </p:nvGrpSpPr>
          <p:grpSpPr bwMode="auto">
            <a:xfrm>
              <a:off x="5109" y="2226"/>
              <a:ext cx="392" cy="500"/>
              <a:chOff x="2870" y="1518"/>
              <a:chExt cx="292" cy="320"/>
            </a:xfrm>
          </p:grpSpPr>
          <p:graphicFrame>
            <p:nvGraphicFramePr>
              <p:cNvPr id="26684" name="Object 60"/>
              <p:cNvGraphicFramePr>
                <a:graphicFrameLocks noChangeAspect="1"/>
              </p:cNvGraphicFramePr>
              <p:nvPr/>
            </p:nvGraphicFramePr>
            <p:xfrm>
              <a:off x="2870" y="1518"/>
              <a:ext cx="272" cy="282"/>
            </p:xfrm>
            <a:graphic>
              <a:graphicData uri="http://schemas.openxmlformats.org/presentationml/2006/ole">
                <p:oleObj spid="_x0000_s26684" name="Clip" r:id="rId10" imgW="819000" imgH="847800" progId="MS_ClipArt_Gallery.2">
                  <p:embed/>
                </p:oleObj>
              </a:graphicData>
            </a:graphic>
          </p:graphicFrame>
          <p:graphicFrame>
            <p:nvGraphicFramePr>
              <p:cNvPr id="26685" name="Object 61"/>
              <p:cNvGraphicFramePr>
                <a:graphicFrameLocks noChangeAspect="1"/>
              </p:cNvGraphicFramePr>
              <p:nvPr/>
            </p:nvGraphicFramePr>
            <p:xfrm>
              <a:off x="2913" y="1602"/>
              <a:ext cx="249" cy="236"/>
            </p:xfrm>
            <a:graphic>
              <a:graphicData uri="http://schemas.openxmlformats.org/presentationml/2006/ole">
                <p:oleObj spid="_x0000_s26685" name="Clip" r:id="rId11" imgW="1266840" imgH="1200240" progId="MS_ClipArt_Gallery.2">
                  <p:embed/>
                </p:oleObj>
              </a:graphicData>
            </a:graphic>
          </p:graphicFrame>
        </p:grpSp>
        <p:sp>
          <p:nvSpPr>
            <p:cNvPr id="26687" name="Text Box 63"/>
            <p:cNvSpPr txBox="1">
              <a:spLocks noChangeArrowheads="1"/>
            </p:cNvSpPr>
            <p:nvPr/>
          </p:nvSpPr>
          <p:spPr bwMode="auto">
            <a:xfrm>
              <a:off x="3446" y="1865"/>
              <a:ext cx="743" cy="518"/>
            </a:xfrm>
            <a:prstGeom prst="rect">
              <a:avLst/>
            </a:prstGeom>
            <a:noFill/>
            <a:ln w="9525">
              <a:noFill/>
              <a:miter lim="800000"/>
              <a:headEnd/>
              <a:tailEnd/>
            </a:ln>
            <a:effectLst/>
          </p:spPr>
          <p:txBody>
            <a:bodyPr wrap="none">
              <a:spAutoFit/>
            </a:bodyPr>
            <a:lstStyle/>
            <a:p>
              <a:pPr algn="r"/>
              <a:r>
                <a:rPr lang="en-US" altLang="zh-TW">
                  <a:latin typeface="Comic Sans MS" pitchFamily="66" charset="0"/>
                  <a:ea typeface="新細明體" charset="-120"/>
                </a:rPr>
                <a:t>base</a:t>
              </a:r>
            </a:p>
            <a:p>
              <a:pPr algn="r"/>
              <a:r>
                <a:rPr lang="en-US" altLang="zh-TW">
                  <a:latin typeface="Comic Sans MS" pitchFamily="66" charset="0"/>
                  <a:ea typeface="新細明體" charset="-120"/>
                </a:rPr>
                <a:t>station</a:t>
              </a:r>
              <a:endParaRPr lang="en-US" altLang="zh-TW">
                <a:ea typeface="新細明體" charset="-120"/>
              </a:endParaRPr>
            </a:p>
          </p:txBody>
        </p:sp>
        <p:sp>
          <p:nvSpPr>
            <p:cNvPr id="26689" name="Text Box 65"/>
            <p:cNvSpPr txBox="1">
              <a:spLocks noChangeArrowheads="1"/>
            </p:cNvSpPr>
            <p:nvPr/>
          </p:nvSpPr>
          <p:spPr bwMode="auto">
            <a:xfrm>
              <a:off x="4709" y="3137"/>
              <a:ext cx="692" cy="518"/>
            </a:xfrm>
            <a:prstGeom prst="rect">
              <a:avLst/>
            </a:prstGeom>
            <a:noFill/>
            <a:ln w="9525">
              <a:noFill/>
              <a:miter lim="800000"/>
              <a:headEnd/>
              <a:tailEnd/>
            </a:ln>
            <a:effectLst/>
          </p:spPr>
          <p:txBody>
            <a:bodyPr wrap="none">
              <a:spAutoFit/>
            </a:bodyPr>
            <a:lstStyle/>
            <a:p>
              <a:pPr algn="r"/>
              <a:r>
                <a:rPr lang="en-US" altLang="zh-TW">
                  <a:latin typeface="Comic Sans MS" pitchFamily="66" charset="0"/>
                  <a:ea typeface="新細明體" charset="-120"/>
                </a:rPr>
                <a:t>mobile</a:t>
              </a:r>
            </a:p>
            <a:p>
              <a:pPr algn="r"/>
              <a:r>
                <a:rPr lang="en-US" altLang="zh-TW">
                  <a:latin typeface="Comic Sans MS" pitchFamily="66" charset="0"/>
                  <a:ea typeface="新細明體" charset="-120"/>
                </a:rPr>
                <a:t>hosts</a:t>
              </a:r>
              <a:endParaRPr lang="en-US" altLang="zh-TW">
                <a:ea typeface="新細明體" charset="-120"/>
              </a:endParaRPr>
            </a:p>
          </p:txBody>
        </p:sp>
        <p:sp>
          <p:nvSpPr>
            <p:cNvPr id="26690" name="Line 66"/>
            <p:cNvSpPr>
              <a:spLocks noChangeShapeType="1"/>
            </p:cNvSpPr>
            <p:nvPr/>
          </p:nvSpPr>
          <p:spPr bwMode="auto">
            <a:xfrm flipV="1">
              <a:off x="4327" y="1169"/>
              <a:ext cx="0" cy="270"/>
            </a:xfrm>
            <a:prstGeom prst="line">
              <a:avLst/>
            </a:prstGeom>
            <a:noFill/>
            <a:ln w="9525">
              <a:solidFill>
                <a:schemeClr val="tx1"/>
              </a:solidFill>
              <a:round/>
              <a:headEnd/>
              <a:tailEnd/>
            </a:ln>
            <a:effectLst/>
          </p:spPr>
          <p:txBody>
            <a:bodyPr wrap="none" anchor="ctr"/>
            <a:lstStyle/>
            <a:p>
              <a:endParaRPr lang="zh-TW" altLang="en-US"/>
            </a:p>
          </p:txBody>
        </p:sp>
        <p:sp>
          <p:nvSpPr>
            <p:cNvPr id="26691" name="Text Box 67"/>
            <p:cNvSpPr txBox="1">
              <a:spLocks noChangeArrowheads="1"/>
            </p:cNvSpPr>
            <p:nvPr/>
          </p:nvSpPr>
          <p:spPr bwMode="auto">
            <a:xfrm>
              <a:off x="3433" y="1433"/>
              <a:ext cx="696" cy="288"/>
            </a:xfrm>
            <a:prstGeom prst="rect">
              <a:avLst/>
            </a:prstGeom>
            <a:noFill/>
            <a:ln w="9525">
              <a:noFill/>
              <a:miter lim="800000"/>
              <a:headEnd/>
              <a:tailEnd/>
            </a:ln>
            <a:effectLst/>
          </p:spPr>
          <p:txBody>
            <a:bodyPr wrap="none">
              <a:spAutoFit/>
            </a:bodyPr>
            <a:lstStyle/>
            <a:p>
              <a:pPr algn="r"/>
              <a:r>
                <a:rPr lang="en-US" altLang="zh-TW">
                  <a:latin typeface="Comic Sans MS" pitchFamily="66" charset="0"/>
                  <a:ea typeface="新細明體" charset="-120"/>
                </a:rPr>
                <a:t>router</a:t>
              </a:r>
              <a:endParaRPr lang="en-US" altLang="zh-TW">
                <a:ea typeface="新細明體" charset="-12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47" name="投影片編號版面配置區 6"/>
          <p:cNvSpPr>
            <a:spLocks noGrp="1"/>
          </p:cNvSpPr>
          <p:nvPr>
            <p:ph type="sldNum" sz="quarter" idx="12"/>
          </p:nvPr>
        </p:nvSpPr>
        <p:spPr/>
        <p:txBody>
          <a:bodyPr/>
          <a:lstStyle/>
          <a:p>
            <a:r>
              <a:rPr lang="en-US" altLang="zh-TW"/>
              <a:t>1-</a:t>
            </a:r>
            <a:fld id="{5890B5A3-F4D8-450B-833A-C19119915E7B}" type="slidenum">
              <a:rPr lang="en-US" altLang="zh-TW"/>
              <a:pPr/>
              <a:t>38</a:t>
            </a:fld>
            <a:endParaRPr lang="en-US" altLang="zh-TW"/>
          </a:p>
        </p:txBody>
      </p:sp>
      <p:sp>
        <p:nvSpPr>
          <p:cNvPr id="59394" name="Rectangle 2"/>
          <p:cNvSpPr>
            <a:spLocks noGrp="1" noChangeArrowheads="1"/>
          </p:cNvSpPr>
          <p:nvPr>
            <p:ph type="title"/>
          </p:nvPr>
        </p:nvSpPr>
        <p:spPr>
          <a:xfrm>
            <a:off x="276225" y="187325"/>
            <a:ext cx="8382000" cy="1143000"/>
          </a:xfrm>
        </p:spPr>
        <p:txBody>
          <a:bodyPr/>
          <a:lstStyle/>
          <a:p>
            <a:r>
              <a:rPr lang="en-US" altLang="zh-TW" sz="3200">
                <a:ea typeface="新細明體" charset="-120"/>
              </a:rPr>
              <a:t>Home networks</a:t>
            </a:r>
            <a:endParaRPr lang="en-US" altLang="zh-TW">
              <a:ea typeface="新細明體" charset="-120"/>
            </a:endParaRPr>
          </a:p>
        </p:txBody>
      </p:sp>
      <p:sp>
        <p:nvSpPr>
          <p:cNvPr id="59395" name="Rectangle 3"/>
          <p:cNvSpPr>
            <a:spLocks noGrp="1" noChangeArrowheads="1"/>
          </p:cNvSpPr>
          <p:nvPr>
            <p:ph type="body" sz="half" idx="1"/>
          </p:nvPr>
        </p:nvSpPr>
        <p:spPr>
          <a:xfrm>
            <a:off x="438150" y="1266825"/>
            <a:ext cx="7770813" cy="4876800"/>
          </a:xfrm>
        </p:spPr>
        <p:txBody>
          <a:bodyPr/>
          <a:lstStyle/>
          <a:p>
            <a:pPr>
              <a:buFont typeface="Wingdings" pitchFamily="2" charset="2"/>
              <a:buNone/>
            </a:pPr>
            <a:r>
              <a:rPr lang="en-US" altLang="zh-TW" sz="2400">
                <a:solidFill>
                  <a:srgbClr val="FF0000"/>
                </a:solidFill>
                <a:ea typeface="新細明體" charset="-120"/>
              </a:rPr>
              <a:t>Typical home network components: </a:t>
            </a:r>
          </a:p>
          <a:p>
            <a:r>
              <a:rPr lang="en-US" altLang="zh-TW" sz="2400">
                <a:ea typeface="新細明體" charset="-120"/>
              </a:rPr>
              <a:t>ADSL or cable modem</a:t>
            </a:r>
          </a:p>
          <a:p>
            <a:r>
              <a:rPr lang="en-US" altLang="zh-TW" sz="2400">
                <a:ea typeface="新細明體" charset="-120"/>
              </a:rPr>
              <a:t>router/firewall/NAT</a:t>
            </a:r>
          </a:p>
          <a:p>
            <a:r>
              <a:rPr lang="en-US" altLang="zh-TW" sz="2400">
                <a:ea typeface="新細明體" charset="-120"/>
              </a:rPr>
              <a:t>Ethernet</a:t>
            </a:r>
          </a:p>
          <a:p>
            <a:r>
              <a:rPr lang="en-US" altLang="zh-TW" sz="2400">
                <a:ea typeface="新細明體" charset="-120"/>
              </a:rPr>
              <a:t>wireless access</a:t>
            </a:r>
          </a:p>
          <a:p>
            <a:pPr>
              <a:buFont typeface="Wingdings" pitchFamily="2" charset="2"/>
              <a:buNone/>
            </a:pPr>
            <a:r>
              <a:rPr lang="en-US" altLang="zh-TW" sz="2400">
                <a:ea typeface="新細明體" charset="-120"/>
              </a:rPr>
              <a:t>    point</a:t>
            </a:r>
          </a:p>
        </p:txBody>
      </p:sp>
      <p:grpSp>
        <p:nvGrpSpPr>
          <p:cNvPr id="59570" name="Group 178"/>
          <p:cNvGrpSpPr>
            <a:grpSpLocks/>
          </p:cNvGrpSpPr>
          <p:nvPr/>
        </p:nvGrpSpPr>
        <p:grpSpPr bwMode="auto">
          <a:xfrm>
            <a:off x="1870075" y="3222625"/>
            <a:ext cx="6848475" cy="3111500"/>
            <a:chOff x="1178" y="2030"/>
            <a:chExt cx="4314" cy="1960"/>
          </a:xfrm>
        </p:grpSpPr>
        <p:grpSp>
          <p:nvGrpSpPr>
            <p:cNvPr id="59397" name="Group 5"/>
            <p:cNvGrpSpPr>
              <a:grpSpLocks/>
            </p:cNvGrpSpPr>
            <p:nvPr/>
          </p:nvGrpSpPr>
          <p:grpSpPr bwMode="auto">
            <a:xfrm>
              <a:off x="4254" y="2124"/>
              <a:ext cx="392" cy="500"/>
              <a:chOff x="3908" y="2375"/>
              <a:chExt cx="392" cy="500"/>
            </a:xfrm>
          </p:grpSpPr>
          <p:graphicFrame>
            <p:nvGraphicFramePr>
              <p:cNvPr id="59398" name="Object 6"/>
              <p:cNvGraphicFramePr>
                <a:graphicFrameLocks noChangeAspect="1"/>
              </p:cNvGraphicFramePr>
              <p:nvPr/>
            </p:nvGraphicFramePr>
            <p:xfrm>
              <a:off x="3908" y="2375"/>
              <a:ext cx="366" cy="441"/>
            </p:xfrm>
            <a:graphic>
              <a:graphicData uri="http://schemas.openxmlformats.org/presentationml/2006/ole">
                <p:oleObj spid="_x0000_s59398" name="Clip" r:id="rId3" imgW="819000" imgH="847800" progId="MS_ClipArt_Gallery.2">
                  <p:embed/>
                </p:oleObj>
              </a:graphicData>
            </a:graphic>
          </p:graphicFrame>
          <p:graphicFrame>
            <p:nvGraphicFramePr>
              <p:cNvPr id="59399" name="Object 7"/>
              <p:cNvGraphicFramePr>
                <a:graphicFrameLocks noChangeAspect="1"/>
              </p:cNvGraphicFramePr>
              <p:nvPr/>
            </p:nvGraphicFramePr>
            <p:xfrm>
              <a:off x="3966" y="2506"/>
              <a:ext cx="334" cy="369"/>
            </p:xfrm>
            <a:graphic>
              <a:graphicData uri="http://schemas.openxmlformats.org/presentationml/2006/ole">
                <p:oleObj spid="_x0000_s59399" name="Clip" r:id="rId4" imgW="1266840" imgH="1200240" progId="MS_ClipArt_Gallery.2">
                  <p:embed/>
                </p:oleObj>
              </a:graphicData>
            </a:graphic>
          </p:graphicFrame>
        </p:grpSp>
        <p:grpSp>
          <p:nvGrpSpPr>
            <p:cNvPr id="59400" name="Group 8"/>
            <p:cNvGrpSpPr>
              <a:grpSpLocks/>
            </p:cNvGrpSpPr>
            <p:nvPr/>
          </p:nvGrpSpPr>
          <p:grpSpPr bwMode="auto">
            <a:xfrm>
              <a:off x="4284" y="2728"/>
              <a:ext cx="392" cy="500"/>
              <a:chOff x="2870" y="1518"/>
              <a:chExt cx="292" cy="320"/>
            </a:xfrm>
          </p:grpSpPr>
          <p:graphicFrame>
            <p:nvGraphicFramePr>
              <p:cNvPr id="59401" name="Object 9"/>
              <p:cNvGraphicFramePr>
                <a:graphicFrameLocks noChangeAspect="1"/>
              </p:cNvGraphicFramePr>
              <p:nvPr/>
            </p:nvGraphicFramePr>
            <p:xfrm>
              <a:off x="2870" y="1518"/>
              <a:ext cx="272" cy="282"/>
            </p:xfrm>
            <a:graphic>
              <a:graphicData uri="http://schemas.openxmlformats.org/presentationml/2006/ole">
                <p:oleObj spid="_x0000_s59401" name="Clip" r:id="rId5" imgW="819000" imgH="847800" progId="MS_ClipArt_Gallery.2">
                  <p:embed/>
                </p:oleObj>
              </a:graphicData>
            </a:graphic>
          </p:graphicFrame>
          <p:graphicFrame>
            <p:nvGraphicFramePr>
              <p:cNvPr id="59402" name="Object 10"/>
              <p:cNvGraphicFramePr>
                <a:graphicFrameLocks noChangeAspect="1"/>
              </p:cNvGraphicFramePr>
              <p:nvPr/>
            </p:nvGraphicFramePr>
            <p:xfrm>
              <a:off x="2913" y="1602"/>
              <a:ext cx="249" cy="236"/>
            </p:xfrm>
            <a:graphic>
              <a:graphicData uri="http://schemas.openxmlformats.org/presentationml/2006/ole">
                <p:oleObj spid="_x0000_s59402" name="Clip" r:id="rId6" imgW="1266840" imgH="1200240" progId="MS_ClipArt_Gallery.2">
                  <p:embed/>
                </p:oleObj>
              </a:graphicData>
            </a:graphic>
          </p:graphicFrame>
        </p:grpSp>
        <p:grpSp>
          <p:nvGrpSpPr>
            <p:cNvPr id="59403" name="Group 11"/>
            <p:cNvGrpSpPr>
              <a:grpSpLocks/>
            </p:cNvGrpSpPr>
            <p:nvPr/>
          </p:nvGrpSpPr>
          <p:grpSpPr bwMode="auto">
            <a:xfrm>
              <a:off x="3848" y="2480"/>
              <a:ext cx="340" cy="399"/>
              <a:chOff x="4733" y="2082"/>
              <a:chExt cx="272" cy="282"/>
            </a:xfrm>
          </p:grpSpPr>
          <p:graphicFrame>
            <p:nvGraphicFramePr>
              <p:cNvPr id="59404" name="Object 12"/>
              <p:cNvGraphicFramePr>
                <a:graphicFrameLocks noChangeAspect="1"/>
              </p:cNvGraphicFramePr>
              <p:nvPr/>
            </p:nvGraphicFramePr>
            <p:xfrm>
              <a:off x="4733" y="2082"/>
              <a:ext cx="272" cy="282"/>
            </p:xfrm>
            <a:graphic>
              <a:graphicData uri="http://schemas.openxmlformats.org/presentationml/2006/ole">
                <p:oleObj spid="_x0000_s59404" name="Clip" r:id="rId7" imgW="819000" imgH="847800" progId="MS_ClipArt_Gallery.2">
                  <p:embed/>
                </p:oleObj>
              </a:graphicData>
            </a:graphic>
          </p:graphicFrame>
          <p:sp>
            <p:nvSpPr>
              <p:cNvPr id="59405" name="Rectangle 1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59427" name="Text Box 35"/>
            <p:cNvSpPr txBox="1">
              <a:spLocks noChangeArrowheads="1"/>
            </p:cNvSpPr>
            <p:nvPr/>
          </p:nvSpPr>
          <p:spPr bwMode="auto">
            <a:xfrm>
              <a:off x="4081" y="3234"/>
              <a:ext cx="723" cy="634"/>
            </a:xfrm>
            <a:prstGeom prst="rect">
              <a:avLst/>
            </a:prstGeom>
            <a:noFill/>
            <a:ln w="9525">
              <a:noFill/>
              <a:miter lim="800000"/>
              <a:headEnd/>
              <a:tailEnd/>
            </a:ln>
            <a:effectLst/>
          </p:spPr>
          <p:txBody>
            <a:bodyPr wrap="none">
              <a:spAutoFit/>
            </a:bodyPr>
            <a:lstStyle/>
            <a:p>
              <a:pPr algn="ctr"/>
              <a:r>
                <a:rPr lang="en-US" altLang="zh-TW" sz="2000">
                  <a:solidFill>
                    <a:srgbClr val="FF0000"/>
                  </a:solidFill>
                  <a:latin typeface="Comic Sans MS" pitchFamily="66" charset="0"/>
                  <a:ea typeface="新細明體" charset="-120"/>
                </a:rPr>
                <a:t>wireless</a:t>
              </a:r>
            </a:p>
            <a:p>
              <a:pPr algn="ctr"/>
              <a:r>
                <a:rPr lang="en-US" altLang="zh-TW" sz="2000">
                  <a:solidFill>
                    <a:srgbClr val="FF0000"/>
                  </a:solidFill>
                  <a:latin typeface="Comic Sans MS" pitchFamily="66" charset="0"/>
                  <a:ea typeface="新細明體" charset="-120"/>
                </a:rPr>
                <a:t>access </a:t>
              </a:r>
            </a:p>
            <a:p>
              <a:pPr algn="ctr"/>
              <a:r>
                <a:rPr lang="en-US" altLang="zh-TW" sz="2000">
                  <a:solidFill>
                    <a:srgbClr val="FF0000"/>
                  </a:solidFill>
                  <a:latin typeface="Comic Sans MS" pitchFamily="66" charset="0"/>
                  <a:ea typeface="新細明體" charset="-120"/>
                </a:rPr>
                <a:t>point</a:t>
              </a:r>
              <a:endParaRPr lang="en-US" altLang="zh-TW" sz="2000">
                <a:solidFill>
                  <a:srgbClr val="FF0000"/>
                </a:solidFill>
                <a:ea typeface="新細明體" charset="-120"/>
              </a:endParaRPr>
            </a:p>
          </p:txBody>
        </p:sp>
        <p:sp>
          <p:nvSpPr>
            <p:cNvPr id="59428" name="Text Box 36"/>
            <p:cNvSpPr txBox="1">
              <a:spLocks noChangeArrowheads="1"/>
            </p:cNvSpPr>
            <p:nvPr/>
          </p:nvSpPr>
          <p:spPr bwMode="auto">
            <a:xfrm>
              <a:off x="4769" y="2508"/>
              <a:ext cx="723" cy="442"/>
            </a:xfrm>
            <a:prstGeom prst="rect">
              <a:avLst/>
            </a:prstGeom>
            <a:noFill/>
            <a:ln w="9525">
              <a:noFill/>
              <a:miter lim="800000"/>
              <a:headEnd/>
              <a:tailEnd/>
            </a:ln>
            <a:effectLst/>
          </p:spPr>
          <p:txBody>
            <a:bodyPr wrap="none">
              <a:spAutoFit/>
            </a:bodyPr>
            <a:lstStyle/>
            <a:p>
              <a:pPr algn="ctr"/>
              <a:r>
                <a:rPr lang="en-US" altLang="zh-TW" sz="2000">
                  <a:solidFill>
                    <a:srgbClr val="FF0000"/>
                  </a:solidFill>
                  <a:latin typeface="Comic Sans MS" pitchFamily="66" charset="0"/>
                  <a:ea typeface="新細明體" charset="-120"/>
                </a:rPr>
                <a:t>wireless</a:t>
              </a:r>
            </a:p>
            <a:p>
              <a:pPr algn="ctr"/>
              <a:r>
                <a:rPr lang="en-US" altLang="zh-TW" sz="2000">
                  <a:solidFill>
                    <a:srgbClr val="FF0000"/>
                  </a:solidFill>
                  <a:latin typeface="Comic Sans MS" pitchFamily="66" charset="0"/>
                  <a:ea typeface="新細明體" charset="-120"/>
                </a:rPr>
                <a:t>laptops</a:t>
              </a:r>
              <a:endParaRPr lang="en-US" altLang="zh-TW" sz="2000">
                <a:solidFill>
                  <a:srgbClr val="FF0000"/>
                </a:solidFill>
                <a:ea typeface="新細明體" charset="-120"/>
              </a:endParaRPr>
            </a:p>
          </p:txBody>
        </p:sp>
        <p:sp>
          <p:nvSpPr>
            <p:cNvPr id="59430" name="Text Box 38"/>
            <p:cNvSpPr txBox="1">
              <a:spLocks noChangeArrowheads="1"/>
            </p:cNvSpPr>
            <p:nvPr/>
          </p:nvSpPr>
          <p:spPr bwMode="auto">
            <a:xfrm>
              <a:off x="2276" y="2834"/>
              <a:ext cx="686" cy="442"/>
            </a:xfrm>
            <a:prstGeom prst="rect">
              <a:avLst/>
            </a:prstGeom>
            <a:noFill/>
            <a:ln w="9525">
              <a:noFill/>
              <a:miter lim="800000"/>
              <a:headEnd/>
              <a:tailEnd/>
            </a:ln>
            <a:effectLst/>
          </p:spPr>
          <p:txBody>
            <a:bodyPr wrap="none">
              <a:spAutoFit/>
            </a:bodyPr>
            <a:lstStyle/>
            <a:p>
              <a:pPr algn="r"/>
              <a:r>
                <a:rPr lang="en-US" altLang="zh-TW" sz="2000">
                  <a:solidFill>
                    <a:srgbClr val="FF0000"/>
                  </a:solidFill>
                  <a:latin typeface="Comic Sans MS" pitchFamily="66" charset="0"/>
                  <a:ea typeface="新細明體" charset="-120"/>
                </a:rPr>
                <a:t>router/</a:t>
              </a:r>
            </a:p>
            <a:p>
              <a:pPr algn="r"/>
              <a:r>
                <a:rPr lang="en-US" altLang="zh-TW" sz="2000">
                  <a:solidFill>
                    <a:srgbClr val="FF0000"/>
                  </a:solidFill>
                  <a:latin typeface="Comic Sans MS" pitchFamily="66" charset="0"/>
                  <a:ea typeface="新細明體" charset="-120"/>
                </a:rPr>
                <a:t>firewall</a:t>
              </a:r>
              <a:endParaRPr lang="en-US" altLang="zh-TW" sz="2000">
                <a:solidFill>
                  <a:srgbClr val="FF0000"/>
                </a:solidFill>
                <a:ea typeface="新細明體" charset="-120"/>
              </a:endParaRPr>
            </a:p>
          </p:txBody>
        </p:sp>
        <p:sp>
          <p:nvSpPr>
            <p:cNvPr id="59431" name="Freeform 39"/>
            <p:cNvSpPr>
              <a:spLocks/>
            </p:cNvSpPr>
            <p:nvPr/>
          </p:nvSpPr>
          <p:spPr bwMode="auto">
            <a:xfrm>
              <a:off x="3037" y="2802"/>
              <a:ext cx="489" cy="427"/>
            </a:xfrm>
            <a:custGeom>
              <a:avLst/>
              <a:gdLst/>
              <a:ahLst/>
              <a:cxnLst>
                <a:cxn ang="0">
                  <a:pos x="489" y="427"/>
                </a:cxn>
                <a:cxn ang="0">
                  <a:pos x="166" y="427"/>
                </a:cxn>
                <a:cxn ang="0">
                  <a:pos x="0" y="0"/>
                </a:cxn>
              </a:cxnLst>
              <a:rect l="0" t="0" r="r" b="b"/>
              <a:pathLst>
                <a:path w="489" h="427">
                  <a:moveTo>
                    <a:pt x="489" y="427"/>
                  </a:moveTo>
                  <a:lnTo>
                    <a:pt x="166" y="427"/>
                  </a:lnTo>
                  <a:lnTo>
                    <a:pt x="0" y="0"/>
                  </a:lnTo>
                </a:path>
              </a:pathLst>
            </a:custGeom>
            <a:noFill/>
            <a:ln w="9525">
              <a:solidFill>
                <a:schemeClr val="tx1"/>
              </a:solidFill>
              <a:round/>
              <a:headEnd/>
              <a:tailEnd/>
            </a:ln>
            <a:effectLst/>
          </p:spPr>
          <p:txBody>
            <a:bodyPr wrap="none" anchor="ctr"/>
            <a:lstStyle/>
            <a:p>
              <a:endParaRPr lang="zh-TW" altLang="en-US"/>
            </a:p>
          </p:txBody>
        </p:sp>
        <p:graphicFrame>
          <p:nvGraphicFramePr>
            <p:cNvPr id="59433" name="Object 41"/>
            <p:cNvGraphicFramePr>
              <a:graphicFrameLocks noChangeAspect="1"/>
            </p:cNvGraphicFramePr>
            <p:nvPr/>
          </p:nvGraphicFramePr>
          <p:xfrm>
            <a:off x="3481" y="2030"/>
            <a:ext cx="377" cy="365"/>
          </p:xfrm>
          <a:graphic>
            <a:graphicData uri="http://schemas.openxmlformats.org/presentationml/2006/ole">
              <p:oleObj spid="_x0000_s59433" name="Clip" r:id="rId8" imgW="1305000" imgH="1085760" progId="MS_ClipArt_Gallery.5">
                <p:embed/>
              </p:oleObj>
            </a:graphicData>
          </a:graphic>
        </p:graphicFrame>
        <p:sp>
          <p:nvSpPr>
            <p:cNvPr id="59485" name="Freeform 93"/>
            <p:cNvSpPr>
              <a:spLocks/>
            </p:cNvSpPr>
            <p:nvPr/>
          </p:nvSpPr>
          <p:spPr bwMode="auto">
            <a:xfrm flipV="1">
              <a:off x="3163" y="2670"/>
              <a:ext cx="784" cy="62"/>
            </a:xfrm>
            <a:custGeom>
              <a:avLst/>
              <a:gdLst/>
              <a:ahLst/>
              <a:cxnLst>
                <a:cxn ang="0">
                  <a:pos x="0" y="0"/>
                </a:cxn>
                <a:cxn ang="0">
                  <a:pos x="513" y="0"/>
                </a:cxn>
              </a:cxnLst>
              <a:rect l="0" t="0" r="r" b="b"/>
              <a:pathLst>
                <a:path w="513" h="1">
                  <a:moveTo>
                    <a:pt x="0" y="0"/>
                  </a:moveTo>
                  <a:lnTo>
                    <a:pt x="513" y="0"/>
                  </a:lnTo>
                </a:path>
              </a:pathLst>
            </a:custGeom>
            <a:noFill/>
            <a:ln w="9525">
              <a:solidFill>
                <a:schemeClr val="tx1"/>
              </a:solidFill>
              <a:round/>
              <a:headEnd/>
              <a:tailEnd/>
            </a:ln>
            <a:effectLst/>
          </p:spPr>
          <p:txBody>
            <a:bodyPr wrap="none" anchor="ctr"/>
            <a:lstStyle/>
            <a:p>
              <a:endParaRPr lang="zh-TW" altLang="en-US"/>
            </a:p>
          </p:txBody>
        </p:sp>
        <p:graphicFrame>
          <p:nvGraphicFramePr>
            <p:cNvPr id="59486" name="Object 94"/>
            <p:cNvGraphicFramePr>
              <a:graphicFrameLocks noChangeAspect="1"/>
            </p:cNvGraphicFramePr>
            <p:nvPr/>
          </p:nvGraphicFramePr>
          <p:xfrm>
            <a:off x="3498" y="3119"/>
            <a:ext cx="377" cy="365"/>
          </p:xfrm>
          <a:graphic>
            <a:graphicData uri="http://schemas.openxmlformats.org/presentationml/2006/ole">
              <p:oleObj spid="_x0000_s59486" name="Clip" r:id="rId9" imgW="1305000" imgH="1085760" progId="MS_ClipArt_Gallery.5">
                <p:embed/>
              </p:oleObj>
            </a:graphicData>
          </a:graphic>
        </p:graphicFrame>
        <p:sp>
          <p:nvSpPr>
            <p:cNvPr id="59555" name="modem"/>
            <p:cNvSpPr>
              <a:spLocks noEditPoints="1" noChangeArrowheads="1"/>
            </p:cNvSpPr>
            <p:nvPr/>
          </p:nvSpPr>
          <p:spPr bwMode="auto">
            <a:xfrm>
              <a:off x="1534" y="2666"/>
              <a:ext cx="651" cy="131"/>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zh-TW" altLang="en-US"/>
            </a:p>
          </p:txBody>
        </p:sp>
        <p:sp>
          <p:nvSpPr>
            <p:cNvPr id="59557" name="Freeform 165"/>
            <p:cNvSpPr>
              <a:spLocks/>
            </p:cNvSpPr>
            <p:nvPr/>
          </p:nvSpPr>
          <p:spPr bwMode="auto">
            <a:xfrm>
              <a:off x="2186" y="2752"/>
              <a:ext cx="513" cy="1"/>
            </a:xfrm>
            <a:custGeom>
              <a:avLst/>
              <a:gdLst/>
              <a:ahLst/>
              <a:cxnLst>
                <a:cxn ang="0">
                  <a:pos x="0" y="0"/>
                </a:cxn>
                <a:cxn ang="0">
                  <a:pos x="513" y="0"/>
                </a:cxn>
              </a:cxnLst>
              <a:rect l="0" t="0" r="r" b="b"/>
              <a:pathLst>
                <a:path w="513" h="1">
                  <a:moveTo>
                    <a:pt x="0" y="0"/>
                  </a:moveTo>
                  <a:lnTo>
                    <a:pt x="513" y="0"/>
                  </a:lnTo>
                </a:path>
              </a:pathLst>
            </a:custGeom>
            <a:noFill/>
            <a:ln w="9525">
              <a:solidFill>
                <a:schemeClr val="tx1"/>
              </a:solidFill>
              <a:round/>
              <a:headEnd/>
              <a:tailEnd/>
            </a:ln>
            <a:effectLst/>
          </p:spPr>
          <p:txBody>
            <a:bodyPr wrap="none" anchor="ctr"/>
            <a:lstStyle/>
            <a:p>
              <a:endParaRPr lang="zh-TW" altLang="en-US"/>
            </a:p>
          </p:txBody>
        </p:sp>
        <p:sp>
          <p:nvSpPr>
            <p:cNvPr id="59558" name="Freeform 166"/>
            <p:cNvSpPr>
              <a:spLocks/>
            </p:cNvSpPr>
            <p:nvPr/>
          </p:nvSpPr>
          <p:spPr bwMode="auto">
            <a:xfrm flipV="1">
              <a:off x="3002" y="2263"/>
              <a:ext cx="489" cy="427"/>
            </a:xfrm>
            <a:custGeom>
              <a:avLst/>
              <a:gdLst/>
              <a:ahLst/>
              <a:cxnLst>
                <a:cxn ang="0">
                  <a:pos x="489" y="427"/>
                </a:cxn>
                <a:cxn ang="0">
                  <a:pos x="166" y="427"/>
                </a:cxn>
                <a:cxn ang="0">
                  <a:pos x="0" y="0"/>
                </a:cxn>
              </a:cxnLst>
              <a:rect l="0" t="0" r="r" b="b"/>
              <a:pathLst>
                <a:path w="489" h="427">
                  <a:moveTo>
                    <a:pt x="489" y="427"/>
                  </a:moveTo>
                  <a:lnTo>
                    <a:pt x="166" y="427"/>
                  </a:lnTo>
                  <a:lnTo>
                    <a:pt x="0" y="0"/>
                  </a:lnTo>
                </a:path>
              </a:pathLst>
            </a:custGeom>
            <a:noFill/>
            <a:ln w="9525">
              <a:solidFill>
                <a:schemeClr val="tx1"/>
              </a:solidFill>
              <a:round/>
              <a:headEnd/>
              <a:tailEnd/>
            </a:ln>
            <a:effectLst/>
          </p:spPr>
          <p:txBody>
            <a:bodyPr wrap="none" anchor="ctr"/>
            <a:lstStyle/>
            <a:p>
              <a:endParaRPr lang="zh-TW" altLang="en-US"/>
            </a:p>
          </p:txBody>
        </p:sp>
        <p:sp>
          <p:nvSpPr>
            <p:cNvPr id="59559" name="Line 167"/>
            <p:cNvSpPr>
              <a:spLocks noChangeShapeType="1"/>
            </p:cNvSpPr>
            <p:nvPr/>
          </p:nvSpPr>
          <p:spPr bwMode="auto">
            <a:xfrm flipH="1" flipV="1">
              <a:off x="4102" y="2906"/>
              <a:ext cx="78" cy="367"/>
            </a:xfrm>
            <a:prstGeom prst="line">
              <a:avLst/>
            </a:prstGeom>
            <a:noFill/>
            <a:ln w="9525">
              <a:solidFill>
                <a:srgbClr val="FF0000"/>
              </a:solidFill>
              <a:round/>
              <a:headEnd/>
              <a:tailEnd type="triangle" w="med" len="med"/>
            </a:ln>
            <a:effectLst/>
          </p:spPr>
          <p:txBody>
            <a:bodyPr/>
            <a:lstStyle/>
            <a:p>
              <a:endParaRPr lang="zh-TW" altLang="en-US"/>
            </a:p>
          </p:txBody>
        </p:sp>
        <p:sp>
          <p:nvSpPr>
            <p:cNvPr id="59560" name="Text Box 168"/>
            <p:cNvSpPr txBox="1">
              <a:spLocks noChangeArrowheads="1"/>
            </p:cNvSpPr>
            <p:nvPr/>
          </p:nvSpPr>
          <p:spPr bwMode="auto">
            <a:xfrm>
              <a:off x="1437" y="2825"/>
              <a:ext cx="723" cy="826"/>
            </a:xfrm>
            <a:prstGeom prst="rect">
              <a:avLst/>
            </a:prstGeom>
            <a:noFill/>
            <a:ln w="9525">
              <a:noFill/>
              <a:miter lim="800000"/>
              <a:headEnd/>
              <a:tailEnd/>
            </a:ln>
            <a:effectLst/>
          </p:spPr>
          <p:txBody>
            <a:bodyPr>
              <a:spAutoFit/>
            </a:bodyPr>
            <a:lstStyle/>
            <a:p>
              <a:pPr algn="ctr"/>
              <a:r>
                <a:rPr lang="en-US" altLang="zh-TW" sz="2000">
                  <a:solidFill>
                    <a:srgbClr val="FF0000"/>
                  </a:solidFill>
                  <a:latin typeface="Comic Sans MS" pitchFamily="66" charset="0"/>
                  <a:ea typeface="新細明體" charset="-120"/>
                </a:rPr>
                <a:t>cable</a:t>
              </a:r>
            </a:p>
            <a:p>
              <a:pPr algn="ctr"/>
              <a:r>
                <a:rPr lang="en-US" altLang="zh-TW" sz="2000">
                  <a:solidFill>
                    <a:srgbClr val="FF0000"/>
                  </a:solidFill>
                  <a:latin typeface="Comic Sans MS" pitchFamily="66" charset="0"/>
                  <a:ea typeface="新細明體" charset="-120"/>
                </a:rPr>
                <a:t>Modem or ADSL</a:t>
              </a:r>
              <a:endParaRPr lang="en-US" altLang="zh-TW" sz="2000">
                <a:solidFill>
                  <a:srgbClr val="FF0000"/>
                </a:solidFill>
                <a:ea typeface="新細明體" charset="-120"/>
              </a:endParaRPr>
            </a:p>
          </p:txBody>
        </p:sp>
        <p:sp>
          <p:nvSpPr>
            <p:cNvPr id="59564" name="Line 172"/>
            <p:cNvSpPr>
              <a:spLocks noChangeShapeType="1"/>
            </p:cNvSpPr>
            <p:nvPr/>
          </p:nvSpPr>
          <p:spPr bwMode="auto">
            <a:xfrm>
              <a:off x="1178" y="2741"/>
              <a:ext cx="357" cy="0"/>
            </a:xfrm>
            <a:prstGeom prst="line">
              <a:avLst/>
            </a:prstGeom>
            <a:noFill/>
            <a:ln w="9525">
              <a:solidFill>
                <a:schemeClr val="tx1"/>
              </a:solidFill>
              <a:round/>
              <a:headEnd/>
              <a:tailEnd/>
            </a:ln>
            <a:effectLst/>
          </p:spPr>
          <p:txBody>
            <a:bodyPr/>
            <a:lstStyle/>
            <a:p>
              <a:endParaRPr lang="zh-TW" altLang="en-US"/>
            </a:p>
          </p:txBody>
        </p:sp>
        <p:grpSp>
          <p:nvGrpSpPr>
            <p:cNvPr id="59406" name="Group 14"/>
            <p:cNvGrpSpPr>
              <a:grpSpLocks/>
            </p:cNvGrpSpPr>
            <p:nvPr/>
          </p:nvGrpSpPr>
          <p:grpSpPr bwMode="auto">
            <a:xfrm>
              <a:off x="2675" y="2612"/>
              <a:ext cx="483" cy="273"/>
              <a:chOff x="3600" y="219"/>
              <a:chExt cx="360" cy="175"/>
            </a:xfrm>
          </p:grpSpPr>
          <p:sp>
            <p:nvSpPr>
              <p:cNvPr id="59407" name="Oval 1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9408" name="Line 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9409" name="Line 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9410" name="Rectangle 1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9411" name="Oval 1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9412" name="Group 20"/>
              <p:cNvGrpSpPr>
                <a:grpSpLocks/>
              </p:cNvGrpSpPr>
              <p:nvPr/>
            </p:nvGrpSpPr>
            <p:grpSpPr bwMode="auto">
              <a:xfrm>
                <a:off x="3686" y="244"/>
                <a:ext cx="177" cy="66"/>
                <a:chOff x="2848" y="848"/>
                <a:chExt cx="140" cy="98"/>
              </a:xfrm>
            </p:grpSpPr>
            <p:sp>
              <p:nvSpPr>
                <p:cNvPr id="59413" name="Line 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9414" name="Line 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9415" name="Line 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9416" name="Group 24"/>
              <p:cNvGrpSpPr>
                <a:grpSpLocks/>
              </p:cNvGrpSpPr>
              <p:nvPr/>
            </p:nvGrpSpPr>
            <p:grpSpPr bwMode="auto">
              <a:xfrm flipV="1">
                <a:off x="3686" y="243"/>
                <a:ext cx="177" cy="66"/>
                <a:chOff x="2848" y="848"/>
                <a:chExt cx="140" cy="98"/>
              </a:xfrm>
            </p:grpSpPr>
            <p:sp>
              <p:nvSpPr>
                <p:cNvPr id="59417" name="Line 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9418" name="Line 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9419" name="Line 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59566" name="Text Box 174"/>
            <p:cNvSpPr txBox="1">
              <a:spLocks noChangeArrowheads="1"/>
            </p:cNvSpPr>
            <p:nvPr/>
          </p:nvSpPr>
          <p:spPr bwMode="auto">
            <a:xfrm>
              <a:off x="2599" y="3548"/>
              <a:ext cx="897" cy="442"/>
            </a:xfrm>
            <a:prstGeom prst="rect">
              <a:avLst/>
            </a:prstGeom>
            <a:noFill/>
            <a:ln w="9525">
              <a:noFill/>
              <a:miter lim="800000"/>
              <a:headEnd/>
              <a:tailEnd/>
            </a:ln>
            <a:effectLst/>
          </p:spPr>
          <p:txBody>
            <a:bodyPr wrap="none">
              <a:spAutoFit/>
            </a:bodyPr>
            <a:lstStyle/>
            <a:p>
              <a:pPr algn="ctr"/>
              <a:r>
                <a:rPr lang="en-US" altLang="zh-TW" sz="2000">
                  <a:solidFill>
                    <a:srgbClr val="FF0000"/>
                  </a:solidFill>
                  <a:latin typeface="Comic Sans MS" pitchFamily="66" charset="0"/>
                  <a:ea typeface="新細明體" charset="-120"/>
                </a:rPr>
                <a:t>Ethernet</a:t>
              </a:r>
            </a:p>
            <a:p>
              <a:pPr algn="ctr"/>
              <a:r>
                <a:rPr lang="en-US" altLang="zh-TW" sz="2000">
                  <a:solidFill>
                    <a:srgbClr val="FF0000"/>
                  </a:solidFill>
                  <a:latin typeface="Comic Sans MS" pitchFamily="66" charset="0"/>
                  <a:ea typeface="新細明體" charset="-120"/>
                </a:rPr>
                <a:t>(switched)</a:t>
              </a:r>
              <a:endParaRPr lang="en-US" altLang="zh-TW" sz="2000">
                <a:solidFill>
                  <a:srgbClr val="FF0000"/>
                </a:solidFill>
                <a:ea typeface="新細明體" charset="-120"/>
              </a:endParaRPr>
            </a:p>
          </p:txBody>
        </p:sp>
        <p:sp>
          <p:nvSpPr>
            <p:cNvPr id="59567" name="Line 175"/>
            <p:cNvSpPr>
              <a:spLocks noChangeShapeType="1"/>
            </p:cNvSpPr>
            <p:nvPr/>
          </p:nvSpPr>
          <p:spPr bwMode="auto">
            <a:xfrm flipV="1">
              <a:off x="3063" y="3071"/>
              <a:ext cx="44" cy="516"/>
            </a:xfrm>
            <a:prstGeom prst="line">
              <a:avLst/>
            </a:prstGeom>
            <a:noFill/>
            <a:ln w="9525">
              <a:solidFill>
                <a:srgbClr val="FF0000"/>
              </a:solidFill>
              <a:round/>
              <a:headEnd/>
              <a:tailEnd type="triangle" w="med" len="med"/>
            </a:ln>
            <a:effectLst/>
          </p:spPr>
          <p:txBody>
            <a:bodyPr/>
            <a:lstStyle/>
            <a:p>
              <a:endParaRPr lang="zh-TW" altLang="en-US"/>
            </a:p>
          </p:txBody>
        </p:sp>
        <p:sp>
          <p:nvSpPr>
            <p:cNvPr id="59568" name="Line 176"/>
            <p:cNvSpPr>
              <a:spLocks noChangeShapeType="1"/>
            </p:cNvSpPr>
            <p:nvPr/>
          </p:nvSpPr>
          <p:spPr bwMode="auto">
            <a:xfrm flipV="1">
              <a:off x="3071" y="2259"/>
              <a:ext cx="280" cy="1319"/>
            </a:xfrm>
            <a:prstGeom prst="line">
              <a:avLst/>
            </a:prstGeom>
            <a:noFill/>
            <a:ln w="9525">
              <a:solidFill>
                <a:srgbClr val="FF0000"/>
              </a:solidFill>
              <a:round/>
              <a:headEnd/>
              <a:tailEnd type="triangle" w="med" len="med"/>
            </a:ln>
            <a:effectLst/>
          </p:spPr>
          <p:txBody>
            <a:bodyPr/>
            <a:lstStyle/>
            <a:p>
              <a:endParaRPr lang="zh-TW" altLang="en-US"/>
            </a:p>
          </p:txBody>
        </p:sp>
        <p:sp>
          <p:nvSpPr>
            <p:cNvPr id="59569" name="Line 177"/>
            <p:cNvSpPr>
              <a:spLocks noChangeShapeType="1"/>
            </p:cNvSpPr>
            <p:nvPr/>
          </p:nvSpPr>
          <p:spPr bwMode="auto">
            <a:xfrm flipV="1">
              <a:off x="3062" y="3228"/>
              <a:ext cx="219" cy="333"/>
            </a:xfrm>
            <a:prstGeom prst="line">
              <a:avLst/>
            </a:prstGeom>
            <a:noFill/>
            <a:ln w="9525">
              <a:solidFill>
                <a:srgbClr val="FF0000"/>
              </a:solidFill>
              <a:round/>
              <a:headEnd/>
              <a:tailEnd type="triangle" w="med" len="med"/>
            </a:ln>
            <a:effectLst/>
          </p:spPr>
          <p:txBody>
            <a:bodyPr/>
            <a:lstStyle/>
            <a:p>
              <a:endParaRPr lang="zh-TW" altLang="en-US"/>
            </a:p>
          </p:txBody>
        </p:sp>
      </p:grpSp>
      <p:sp>
        <p:nvSpPr>
          <p:cNvPr id="59571" name="Rectangle 179"/>
          <p:cNvSpPr>
            <a:spLocks noChangeArrowheads="1"/>
          </p:cNvSpPr>
          <p:nvPr/>
        </p:nvSpPr>
        <p:spPr bwMode="auto">
          <a:xfrm>
            <a:off x="4125913" y="3981450"/>
            <a:ext cx="2627312" cy="701675"/>
          </a:xfrm>
          <a:prstGeom prst="rect">
            <a:avLst/>
          </a:prstGeom>
          <a:noFill/>
          <a:ln w="38100">
            <a:solidFill>
              <a:schemeClr val="accent2"/>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p>
            <a:r>
              <a:rPr lang="en-US" altLang="zh-TW"/>
              <a:t>1-</a:t>
            </a:r>
            <a:fld id="{38E92D71-9D65-4624-817D-C12DAD6BEEEB}" type="slidenum">
              <a:rPr lang="en-US" altLang="zh-TW"/>
              <a:pPr/>
              <a:t>39</a:t>
            </a:fld>
            <a:endParaRPr lang="en-US" altLang="zh-TW"/>
          </a:p>
        </p:txBody>
      </p:sp>
      <p:sp>
        <p:nvSpPr>
          <p:cNvPr id="27650" name="Rectangle 2"/>
          <p:cNvSpPr>
            <a:spLocks noGrp="1" noChangeArrowheads="1"/>
          </p:cNvSpPr>
          <p:nvPr>
            <p:ph type="title"/>
          </p:nvPr>
        </p:nvSpPr>
        <p:spPr/>
        <p:txBody>
          <a:bodyPr/>
          <a:lstStyle/>
          <a:p>
            <a:r>
              <a:rPr lang="en-US" altLang="zh-TW" sz="3600">
                <a:ea typeface="新細明體" charset="-120"/>
              </a:rPr>
              <a:t>Physical Media</a:t>
            </a:r>
            <a:endParaRPr lang="en-US" altLang="zh-TW">
              <a:ea typeface="新細明體" charset="-120"/>
            </a:endParaRPr>
          </a:p>
        </p:txBody>
      </p:sp>
      <p:sp>
        <p:nvSpPr>
          <p:cNvPr id="27651" name="Rectangle 3"/>
          <p:cNvSpPr>
            <a:spLocks noGrp="1" noChangeArrowheads="1"/>
          </p:cNvSpPr>
          <p:nvPr>
            <p:ph type="body" sz="half" idx="1"/>
          </p:nvPr>
        </p:nvSpPr>
        <p:spPr>
          <a:xfrm>
            <a:off x="533400" y="1600200"/>
            <a:ext cx="4543425" cy="4648200"/>
          </a:xfrm>
        </p:spPr>
        <p:txBody>
          <a:bodyPr/>
          <a:lstStyle/>
          <a:p>
            <a:r>
              <a:rPr lang="en-US" altLang="zh-TW" sz="2400">
                <a:solidFill>
                  <a:srgbClr val="FF0000"/>
                </a:solidFill>
                <a:ea typeface="新細明體" charset="-120"/>
              </a:rPr>
              <a:t>Bit: </a:t>
            </a:r>
            <a:r>
              <a:rPr lang="en-US" altLang="zh-TW" sz="2400">
                <a:ea typeface="新細明體" charset="-120"/>
              </a:rPr>
              <a:t>propagates between</a:t>
            </a:r>
            <a:br>
              <a:rPr lang="en-US" altLang="zh-TW" sz="2400">
                <a:ea typeface="新細明體" charset="-120"/>
              </a:rPr>
            </a:br>
            <a:r>
              <a:rPr lang="en-US" altLang="zh-TW" sz="2400">
                <a:ea typeface="新細明體" charset="-120"/>
              </a:rPr>
              <a:t>transmitter/receiver pairs</a:t>
            </a:r>
            <a:endParaRPr lang="en-US" altLang="zh-TW" sz="2400">
              <a:solidFill>
                <a:srgbClr val="FF0000"/>
              </a:solidFill>
              <a:ea typeface="新細明體" charset="-120"/>
            </a:endParaRPr>
          </a:p>
          <a:p>
            <a:r>
              <a:rPr lang="en-US" altLang="zh-TW" sz="2400">
                <a:solidFill>
                  <a:srgbClr val="FF0000"/>
                </a:solidFill>
                <a:ea typeface="新細明體" charset="-120"/>
              </a:rPr>
              <a:t>physical link:</a:t>
            </a:r>
            <a:r>
              <a:rPr lang="en-US" altLang="zh-TW" sz="2400">
                <a:ea typeface="新細明體" charset="-120"/>
              </a:rPr>
              <a:t> what lies between transmitter &amp; receiver</a:t>
            </a:r>
          </a:p>
          <a:p>
            <a:r>
              <a:rPr lang="en-US" altLang="zh-TW" sz="2400">
                <a:solidFill>
                  <a:srgbClr val="FF0000"/>
                </a:solidFill>
                <a:ea typeface="新細明體" charset="-120"/>
              </a:rPr>
              <a:t>guided media:</a:t>
            </a:r>
            <a:r>
              <a:rPr lang="en-US" altLang="zh-TW" sz="2400">
                <a:ea typeface="新細明體" charset="-120"/>
              </a:rPr>
              <a:t> </a:t>
            </a:r>
          </a:p>
          <a:p>
            <a:pPr lvl="1"/>
            <a:r>
              <a:rPr lang="en-US" altLang="zh-TW" sz="2000">
                <a:ea typeface="新細明體" charset="-120"/>
              </a:rPr>
              <a:t>signals propagate in solid media: copper, fiber, coax</a:t>
            </a:r>
          </a:p>
          <a:p>
            <a:r>
              <a:rPr lang="en-US" altLang="zh-TW" sz="2400">
                <a:solidFill>
                  <a:srgbClr val="FF0000"/>
                </a:solidFill>
                <a:ea typeface="新細明體" charset="-120"/>
              </a:rPr>
              <a:t>unguided media:</a:t>
            </a:r>
            <a:r>
              <a:rPr lang="en-US" altLang="zh-TW" sz="2400">
                <a:ea typeface="新細明體" charset="-120"/>
              </a:rPr>
              <a:t> </a:t>
            </a:r>
          </a:p>
          <a:p>
            <a:pPr lvl="1"/>
            <a:r>
              <a:rPr lang="en-US" altLang="zh-TW" sz="2000">
                <a:ea typeface="新細明體" charset="-120"/>
              </a:rPr>
              <a:t>signals propagate freely, e.g., radio</a:t>
            </a:r>
          </a:p>
        </p:txBody>
      </p:sp>
      <p:sp>
        <p:nvSpPr>
          <p:cNvPr id="27652" name="Rectangle 4"/>
          <p:cNvSpPr>
            <a:spLocks noGrp="1" noChangeArrowheads="1"/>
          </p:cNvSpPr>
          <p:nvPr>
            <p:ph type="body" sz="half" idx="2"/>
          </p:nvPr>
        </p:nvSpPr>
        <p:spPr>
          <a:xfrm>
            <a:off x="5076825" y="1277938"/>
            <a:ext cx="3810000" cy="4648200"/>
          </a:xfrm>
        </p:spPr>
        <p:txBody>
          <a:bodyPr/>
          <a:lstStyle/>
          <a:p>
            <a:pPr>
              <a:buFont typeface="Wingdings" pitchFamily="2" charset="2"/>
              <a:buNone/>
            </a:pPr>
            <a:r>
              <a:rPr lang="en-US" altLang="zh-TW" sz="2400" u="sng">
                <a:solidFill>
                  <a:srgbClr val="FF0000"/>
                </a:solidFill>
                <a:ea typeface="新細明體" charset="-120"/>
              </a:rPr>
              <a:t>Twisted Pair (TP)</a:t>
            </a:r>
            <a:endParaRPr lang="en-US" altLang="zh-TW" sz="2400">
              <a:ea typeface="新細明體" charset="-120"/>
            </a:endParaRPr>
          </a:p>
          <a:p>
            <a:r>
              <a:rPr lang="en-US" altLang="zh-TW" sz="2400">
                <a:ea typeface="新細明體" charset="-120"/>
              </a:rPr>
              <a:t>two insulated copper wires</a:t>
            </a:r>
          </a:p>
          <a:p>
            <a:pPr lvl="1"/>
            <a:r>
              <a:rPr lang="en-US" altLang="zh-TW" sz="2000">
                <a:ea typeface="新細明體" charset="-120"/>
              </a:rPr>
              <a:t>Category 3: traditional phone wires, 10 Mbps Ethernet</a:t>
            </a:r>
          </a:p>
          <a:p>
            <a:pPr lvl="1"/>
            <a:r>
              <a:rPr lang="en-US" altLang="zh-TW" sz="2000">
                <a:ea typeface="新細明體" charset="-120"/>
              </a:rPr>
              <a:t>Category 5 TP: 100Mbps Ethernet</a:t>
            </a:r>
          </a:p>
        </p:txBody>
      </p:sp>
      <p:pic>
        <p:nvPicPr>
          <p:cNvPr id="27654" name="Picture 6" descr="grentwist"/>
          <p:cNvPicPr>
            <a:picLocks noChangeAspect="1" noChangeArrowheads="1"/>
          </p:cNvPicPr>
          <p:nvPr/>
        </p:nvPicPr>
        <p:blipFill>
          <a:blip r:embed="rId2" cstate="print"/>
          <a:srcRect/>
          <a:stretch>
            <a:fillRect/>
          </a:stretch>
        </p:blipFill>
        <p:spPr bwMode="auto">
          <a:xfrm>
            <a:off x="4665663" y="4506913"/>
            <a:ext cx="4111625" cy="3714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60" name="投影片編號版面配置區 6"/>
          <p:cNvSpPr>
            <a:spLocks noGrp="1"/>
          </p:cNvSpPr>
          <p:nvPr>
            <p:ph type="sldNum" sz="quarter" idx="12"/>
          </p:nvPr>
        </p:nvSpPr>
        <p:spPr/>
        <p:txBody>
          <a:bodyPr/>
          <a:lstStyle/>
          <a:p>
            <a:r>
              <a:rPr lang="en-US" altLang="zh-TW"/>
              <a:t>1-</a:t>
            </a:r>
            <a:fld id="{9DA63A13-A26C-473D-8968-8338E0EB8D88}" type="slidenum">
              <a:rPr lang="en-US" altLang="zh-TW"/>
              <a:pPr/>
              <a:t>4</a:t>
            </a:fld>
            <a:endParaRPr lang="en-US" altLang="zh-TW"/>
          </a:p>
        </p:txBody>
      </p:sp>
      <p:sp>
        <p:nvSpPr>
          <p:cNvPr id="4098"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What’s the Internet: “nuts and bolts” view</a:t>
            </a:r>
            <a:endParaRPr lang="en-US" altLang="zh-TW">
              <a:ea typeface="新細明體" charset="-120"/>
            </a:endParaRPr>
          </a:p>
        </p:txBody>
      </p:sp>
      <p:sp>
        <p:nvSpPr>
          <p:cNvPr id="4099" name="Rectangle 3"/>
          <p:cNvSpPr>
            <a:spLocks noGrp="1" noChangeArrowheads="1"/>
          </p:cNvSpPr>
          <p:nvPr>
            <p:ph type="body" sz="half" idx="1"/>
          </p:nvPr>
        </p:nvSpPr>
        <p:spPr>
          <a:xfrm>
            <a:off x="525463" y="1262063"/>
            <a:ext cx="4392612" cy="5045075"/>
          </a:xfrm>
          <a:ln>
            <a:solidFill>
              <a:srgbClr val="FF0000"/>
            </a:solidFill>
          </a:ln>
        </p:spPr>
        <p:txBody>
          <a:bodyPr/>
          <a:lstStyle/>
          <a:p>
            <a:r>
              <a:rPr lang="en-US" altLang="zh-TW" sz="2400">
                <a:ea typeface="新細明體" charset="-120"/>
              </a:rPr>
              <a:t>millions of connected computing devices: </a:t>
            </a:r>
          </a:p>
          <a:p>
            <a:pPr>
              <a:buFont typeface="Wingdings" pitchFamily="2" charset="2"/>
              <a:buNone/>
            </a:pPr>
            <a:r>
              <a:rPr lang="en-US" altLang="zh-TW" sz="2400" i="1">
                <a:solidFill>
                  <a:srgbClr val="FF0000"/>
                </a:solidFill>
                <a:ea typeface="新細明體" charset="-120"/>
              </a:rPr>
              <a:t>   hosts = end-systems</a:t>
            </a:r>
            <a:endParaRPr lang="en-US" altLang="zh-TW" sz="2400">
              <a:solidFill>
                <a:srgbClr val="FF0000"/>
              </a:solidFill>
              <a:ea typeface="新細明體" charset="-120"/>
            </a:endParaRPr>
          </a:p>
          <a:p>
            <a:pPr lvl="1"/>
            <a:r>
              <a:rPr lang="en-US" altLang="zh-TW" sz="2000">
                <a:ea typeface="新細明體" charset="-120"/>
              </a:rPr>
              <a:t>PCs workstations, servers</a:t>
            </a:r>
          </a:p>
          <a:p>
            <a:pPr lvl="1"/>
            <a:r>
              <a:rPr lang="en-US" altLang="zh-TW" sz="2000">
                <a:ea typeface="新細明體" charset="-120"/>
              </a:rPr>
              <a:t>PDAs phones, toasters</a:t>
            </a:r>
          </a:p>
          <a:p>
            <a:pPr lvl="1">
              <a:buFont typeface="ZapfDingbats" pitchFamily="82" charset="2"/>
              <a:buNone/>
            </a:pPr>
            <a:r>
              <a:rPr lang="en-US" altLang="zh-TW">
                <a:ea typeface="新細明體" charset="-120"/>
              </a:rPr>
              <a:t>running </a:t>
            </a:r>
            <a:r>
              <a:rPr lang="en-US" altLang="zh-TW" i="1">
                <a:solidFill>
                  <a:srgbClr val="FF0000"/>
                </a:solidFill>
                <a:ea typeface="新細明體" charset="-120"/>
              </a:rPr>
              <a:t>network apps</a:t>
            </a:r>
            <a:endParaRPr lang="en-US" altLang="zh-TW">
              <a:ea typeface="新細明體" charset="-120"/>
            </a:endParaRPr>
          </a:p>
          <a:p>
            <a:r>
              <a:rPr lang="en-US" altLang="zh-TW" sz="2400" i="1">
                <a:solidFill>
                  <a:srgbClr val="FF0000"/>
                </a:solidFill>
                <a:ea typeface="新細明體" charset="-120"/>
              </a:rPr>
              <a:t>communication links</a:t>
            </a:r>
            <a:endParaRPr lang="en-US" altLang="zh-TW" sz="2400">
              <a:ea typeface="新細明體" charset="-120"/>
            </a:endParaRPr>
          </a:p>
          <a:p>
            <a:pPr lvl="1"/>
            <a:r>
              <a:rPr lang="en-US" altLang="zh-TW" sz="2000">
                <a:ea typeface="新細明體" charset="-120"/>
              </a:rPr>
              <a:t>fiber, copper, radio, satellite</a:t>
            </a:r>
          </a:p>
          <a:p>
            <a:pPr lvl="1"/>
            <a:r>
              <a:rPr lang="en-US" altLang="zh-TW" sz="2000">
                <a:ea typeface="新細明體" charset="-120"/>
              </a:rPr>
              <a:t>transmission rate = </a:t>
            </a:r>
            <a:r>
              <a:rPr lang="en-US" altLang="zh-TW" sz="2000" b="1" i="1">
                <a:solidFill>
                  <a:srgbClr val="FF0000"/>
                </a:solidFill>
                <a:ea typeface="新細明體" charset="-120"/>
              </a:rPr>
              <a:t>bandwidth</a:t>
            </a:r>
            <a:endParaRPr lang="en-US" altLang="zh-TW" sz="2000">
              <a:ea typeface="新細明體" charset="-120"/>
            </a:endParaRPr>
          </a:p>
          <a:p>
            <a:r>
              <a:rPr lang="en-US" altLang="zh-TW" sz="2400" i="1">
                <a:solidFill>
                  <a:srgbClr val="FF0000"/>
                </a:solidFill>
                <a:ea typeface="新細明體" charset="-120"/>
              </a:rPr>
              <a:t>routers:</a:t>
            </a:r>
            <a:r>
              <a:rPr lang="en-US" altLang="zh-TW" sz="2400">
                <a:ea typeface="新細明體" charset="-120"/>
              </a:rPr>
              <a:t> forward packets (chunks of data)</a:t>
            </a:r>
          </a:p>
          <a:p>
            <a:endParaRPr lang="zh-TW" altLang="en-US" sz="2400">
              <a:ea typeface="新細明體" charset="-120"/>
            </a:endParaRPr>
          </a:p>
        </p:txBody>
      </p:sp>
      <p:grpSp>
        <p:nvGrpSpPr>
          <p:cNvPr id="4356" name="Group 260"/>
          <p:cNvGrpSpPr>
            <a:grpSpLocks/>
          </p:cNvGrpSpPr>
          <p:nvPr/>
        </p:nvGrpSpPr>
        <p:grpSpPr bwMode="auto">
          <a:xfrm>
            <a:off x="4918075" y="1243013"/>
            <a:ext cx="3678238" cy="4957762"/>
            <a:chOff x="2918" y="219"/>
            <a:chExt cx="2641" cy="3714"/>
          </a:xfrm>
        </p:grpSpPr>
        <p:sp>
          <p:nvSpPr>
            <p:cNvPr id="4103" name="Freeform 7"/>
            <p:cNvSpPr>
              <a:spLocks/>
            </p:cNvSpPr>
            <p:nvPr/>
          </p:nvSpPr>
          <p:spPr bwMode="auto">
            <a:xfrm>
              <a:off x="4267" y="1271"/>
              <a:ext cx="1292" cy="1255"/>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a:effectLst/>
          </p:spPr>
          <p:txBody>
            <a:bodyPr wrap="none" anchor="ctr"/>
            <a:lstStyle/>
            <a:p>
              <a:endParaRPr lang="zh-TW" altLang="en-US"/>
            </a:p>
          </p:txBody>
        </p:sp>
        <p:sp>
          <p:nvSpPr>
            <p:cNvPr id="4104" name="Freeform 8"/>
            <p:cNvSpPr>
              <a:spLocks/>
            </p:cNvSpPr>
            <p:nvPr/>
          </p:nvSpPr>
          <p:spPr bwMode="auto">
            <a:xfrm>
              <a:off x="2918" y="1164"/>
              <a:ext cx="1340" cy="1191"/>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a:effectLst/>
          </p:spPr>
          <p:txBody>
            <a:bodyPr wrap="none" anchor="ctr"/>
            <a:lstStyle/>
            <a:p>
              <a:endParaRPr lang="zh-TW" altLang="en-US"/>
            </a:p>
          </p:txBody>
        </p:sp>
        <p:sp>
          <p:nvSpPr>
            <p:cNvPr id="4105" name="Freeform 9"/>
            <p:cNvSpPr>
              <a:spLocks/>
            </p:cNvSpPr>
            <p:nvPr/>
          </p:nvSpPr>
          <p:spPr bwMode="auto">
            <a:xfrm>
              <a:off x="3183" y="2252"/>
              <a:ext cx="2135" cy="1662"/>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a:effectLst/>
          </p:spPr>
          <p:txBody>
            <a:bodyPr wrap="none" anchor="ctr"/>
            <a:lstStyle/>
            <a:p>
              <a:endParaRPr lang="zh-TW" altLang="en-US"/>
            </a:p>
          </p:txBody>
        </p:sp>
        <p:grpSp>
          <p:nvGrpSpPr>
            <p:cNvPr id="4106" name="Group 10"/>
            <p:cNvGrpSpPr>
              <a:grpSpLocks/>
            </p:cNvGrpSpPr>
            <p:nvPr/>
          </p:nvGrpSpPr>
          <p:grpSpPr bwMode="auto">
            <a:xfrm>
              <a:off x="3002" y="1266"/>
              <a:ext cx="527" cy="239"/>
              <a:chOff x="3552" y="246"/>
              <a:chExt cx="527" cy="248"/>
            </a:xfrm>
          </p:grpSpPr>
          <p:graphicFrame>
            <p:nvGraphicFramePr>
              <p:cNvPr id="99344" name="Object 1040"/>
              <p:cNvGraphicFramePr>
                <a:graphicFrameLocks noChangeAspect="1"/>
              </p:cNvGraphicFramePr>
              <p:nvPr/>
            </p:nvGraphicFramePr>
            <p:xfrm>
              <a:off x="3552" y="246"/>
              <a:ext cx="299" cy="248"/>
            </p:xfrm>
            <a:graphic>
              <a:graphicData uri="http://schemas.openxmlformats.org/presentationml/2006/ole">
                <p:oleObj spid="_x0000_s99344" name="Clip" r:id="rId3" imgW="1305000" imgH="1085760" progId="MS_ClipArt_Gallery.2">
                  <p:embed/>
                </p:oleObj>
              </a:graphicData>
            </a:graphic>
          </p:graphicFrame>
          <p:graphicFrame>
            <p:nvGraphicFramePr>
              <p:cNvPr id="99345" name="Object 1041"/>
              <p:cNvGraphicFramePr>
                <a:graphicFrameLocks noChangeAspect="1"/>
              </p:cNvGraphicFramePr>
              <p:nvPr/>
            </p:nvGraphicFramePr>
            <p:xfrm>
              <a:off x="3878" y="338"/>
              <a:ext cx="201" cy="144"/>
            </p:xfrm>
            <a:graphic>
              <a:graphicData uri="http://schemas.openxmlformats.org/presentationml/2006/ole">
                <p:oleObj spid="_x0000_s99345" name="Clip" r:id="rId4" imgW="676440" imgH="485640" progId="MS_ClipArt_Gallery.2">
                  <p:embed/>
                </p:oleObj>
              </a:graphicData>
            </a:graphic>
          </p:graphicFrame>
          <p:sp>
            <p:nvSpPr>
              <p:cNvPr id="4109" name="Line 13"/>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4110" name="Group 14"/>
            <p:cNvGrpSpPr>
              <a:grpSpLocks/>
            </p:cNvGrpSpPr>
            <p:nvPr/>
          </p:nvGrpSpPr>
          <p:grpSpPr bwMode="auto">
            <a:xfrm>
              <a:off x="3002" y="1712"/>
              <a:ext cx="527" cy="239"/>
              <a:chOff x="3552" y="246"/>
              <a:chExt cx="527" cy="248"/>
            </a:xfrm>
          </p:grpSpPr>
          <p:graphicFrame>
            <p:nvGraphicFramePr>
              <p:cNvPr id="99342" name="Object 1038"/>
              <p:cNvGraphicFramePr>
                <a:graphicFrameLocks noChangeAspect="1"/>
              </p:cNvGraphicFramePr>
              <p:nvPr/>
            </p:nvGraphicFramePr>
            <p:xfrm>
              <a:off x="3552" y="246"/>
              <a:ext cx="299" cy="248"/>
            </p:xfrm>
            <a:graphic>
              <a:graphicData uri="http://schemas.openxmlformats.org/presentationml/2006/ole">
                <p:oleObj spid="_x0000_s99342" name="Clip" r:id="rId5" imgW="1305000" imgH="1085760" progId="MS_ClipArt_Gallery.2">
                  <p:embed/>
                </p:oleObj>
              </a:graphicData>
            </a:graphic>
          </p:graphicFrame>
          <p:graphicFrame>
            <p:nvGraphicFramePr>
              <p:cNvPr id="99343" name="Object 1039"/>
              <p:cNvGraphicFramePr>
                <a:graphicFrameLocks noChangeAspect="1"/>
              </p:cNvGraphicFramePr>
              <p:nvPr/>
            </p:nvGraphicFramePr>
            <p:xfrm>
              <a:off x="3878" y="338"/>
              <a:ext cx="201" cy="144"/>
            </p:xfrm>
            <a:graphic>
              <a:graphicData uri="http://schemas.openxmlformats.org/presentationml/2006/ole">
                <p:oleObj spid="_x0000_s99343" name="Clip" r:id="rId6" imgW="676440" imgH="485640" progId="MS_ClipArt_Gallery.2">
                  <p:embed/>
                </p:oleObj>
              </a:graphicData>
            </a:graphic>
          </p:graphicFrame>
          <p:sp>
            <p:nvSpPr>
              <p:cNvPr id="4113" name="Line 17"/>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4114" name="Group 18"/>
            <p:cNvGrpSpPr>
              <a:grpSpLocks/>
            </p:cNvGrpSpPr>
            <p:nvPr/>
          </p:nvGrpSpPr>
          <p:grpSpPr bwMode="auto">
            <a:xfrm>
              <a:off x="3272" y="1552"/>
              <a:ext cx="51" cy="161"/>
              <a:chOff x="3842" y="406"/>
              <a:chExt cx="51" cy="167"/>
            </a:xfrm>
          </p:grpSpPr>
          <p:sp>
            <p:nvSpPr>
              <p:cNvPr id="4115" name="Oval 19"/>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16" name="Oval 20"/>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17" name="Oval 21"/>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4118" name="Group 22"/>
            <p:cNvGrpSpPr>
              <a:grpSpLocks/>
            </p:cNvGrpSpPr>
            <p:nvPr/>
          </p:nvGrpSpPr>
          <p:grpSpPr bwMode="auto">
            <a:xfrm>
              <a:off x="3610" y="1929"/>
              <a:ext cx="150" cy="296"/>
              <a:chOff x="4180" y="783"/>
              <a:chExt cx="150" cy="307"/>
            </a:xfrm>
          </p:grpSpPr>
          <p:sp>
            <p:nvSpPr>
              <p:cNvPr id="4119" name="AutoShape 2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120" name="Rectangle 2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121" name="Rectangle 2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22" name="AutoShape 2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23" name="Line 2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124" name="Line 2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125" name="Rectangle 2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126" name="Rectangle 3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127" name="Group 31"/>
            <p:cNvGrpSpPr>
              <a:grpSpLocks/>
            </p:cNvGrpSpPr>
            <p:nvPr/>
          </p:nvGrpSpPr>
          <p:grpSpPr bwMode="auto">
            <a:xfrm rot="-5400000">
              <a:off x="3833" y="1991"/>
              <a:ext cx="61" cy="167"/>
              <a:chOff x="3842" y="406"/>
              <a:chExt cx="51" cy="167"/>
            </a:xfrm>
          </p:grpSpPr>
          <p:sp>
            <p:nvSpPr>
              <p:cNvPr id="4128" name="Oval 32"/>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29" name="Oval 33"/>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30" name="Oval 34"/>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4131" name="Line 35"/>
            <p:cNvSpPr>
              <a:spLocks noChangeShapeType="1"/>
            </p:cNvSpPr>
            <p:nvPr/>
          </p:nvSpPr>
          <p:spPr bwMode="auto">
            <a:xfrm>
              <a:off x="3708" y="1860"/>
              <a:ext cx="356" cy="1"/>
            </a:xfrm>
            <a:prstGeom prst="line">
              <a:avLst/>
            </a:prstGeom>
            <a:noFill/>
            <a:ln w="12700">
              <a:solidFill>
                <a:schemeClr val="tx1"/>
              </a:solidFill>
              <a:round/>
              <a:headEnd/>
              <a:tailEnd/>
            </a:ln>
            <a:effectLst/>
          </p:spPr>
          <p:txBody>
            <a:bodyPr wrap="none" anchor="ctr"/>
            <a:lstStyle/>
            <a:p>
              <a:endParaRPr lang="zh-TW" altLang="en-US"/>
            </a:p>
          </p:txBody>
        </p:sp>
        <p:sp>
          <p:nvSpPr>
            <p:cNvPr id="4132" name="Line 36"/>
            <p:cNvSpPr>
              <a:spLocks noChangeShapeType="1"/>
            </p:cNvSpPr>
            <p:nvPr/>
          </p:nvSpPr>
          <p:spPr bwMode="auto">
            <a:xfrm>
              <a:off x="3710" y="1858"/>
              <a:ext cx="1" cy="71"/>
            </a:xfrm>
            <a:prstGeom prst="line">
              <a:avLst/>
            </a:prstGeom>
            <a:noFill/>
            <a:ln w="12700">
              <a:solidFill>
                <a:schemeClr val="tx1"/>
              </a:solidFill>
              <a:round/>
              <a:headEnd/>
              <a:tailEnd/>
            </a:ln>
            <a:effectLst/>
          </p:spPr>
          <p:txBody>
            <a:bodyPr wrap="none" anchor="ctr"/>
            <a:lstStyle/>
            <a:p>
              <a:endParaRPr lang="zh-TW" altLang="en-US"/>
            </a:p>
          </p:txBody>
        </p:sp>
        <p:sp>
          <p:nvSpPr>
            <p:cNvPr id="4133" name="Line 37"/>
            <p:cNvSpPr>
              <a:spLocks noChangeShapeType="1"/>
            </p:cNvSpPr>
            <p:nvPr/>
          </p:nvSpPr>
          <p:spPr bwMode="auto">
            <a:xfrm>
              <a:off x="4066" y="1856"/>
              <a:ext cx="1" cy="62"/>
            </a:xfrm>
            <a:prstGeom prst="line">
              <a:avLst/>
            </a:prstGeom>
            <a:noFill/>
            <a:ln w="12700">
              <a:solidFill>
                <a:schemeClr val="tx1"/>
              </a:solidFill>
              <a:round/>
              <a:headEnd/>
              <a:tailEnd/>
            </a:ln>
            <a:effectLst/>
          </p:spPr>
          <p:txBody>
            <a:bodyPr wrap="none" anchor="ctr"/>
            <a:lstStyle/>
            <a:p>
              <a:endParaRPr lang="zh-TW" altLang="en-US"/>
            </a:p>
          </p:txBody>
        </p:sp>
        <p:sp>
          <p:nvSpPr>
            <p:cNvPr id="4134" name="Line 38"/>
            <p:cNvSpPr>
              <a:spLocks noChangeShapeType="1"/>
            </p:cNvSpPr>
            <p:nvPr/>
          </p:nvSpPr>
          <p:spPr bwMode="auto">
            <a:xfrm>
              <a:off x="3492" y="1456"/>
              <a:ext cx="208" cy="199"/>
            </a:xfrm>
            <a:prstGeom prst="line">
              <a:avLst/>
            </a:prstGeom>
            <a:noFill/>
            <a:ln w="12700">
              <a:solidFill>
                <a:schemeClr val="tx1"/>
              </a:solidFill>
              <a:round/>
              <a:headEnd/>
              <a:tailEnd/>
            </a:ln>
            <a:effectLst/>
          </p:spPr>
          <p:txBody>
            <a:bodyPr wrap="none" anchor="ctr"/>
            <a:lstStyle/>
            <a:p>
              <a:endParaRPr lang="zh-TW" altLang="en-US"/>
            </a:p>
          </p:txBody>
        </p:sp>
        <p:sp>
          <p:nvSpPr>
            <p:cNvPr id="4135" name="Line 39"/>
            <p:cNvSpPr>
              <a:spLocks noChangeShapeType="1"/>
            </p:cNvSpPr>
            <p:nvPr/>
          </p:nvSpPr>
          <p:spPr bwMode="auto">
            <a:xfrm flipV="1">
              <a:off x="3502" y="1670"/>
              <a:ext cx="198" cy="247"/>
            </a:xfrm>
            <a:prstGeom prst="line">
              <a:avLst/>
            </a:prstGeom>
            <a:noFill/>
            <a:ln w="12700">
              <a:solidFill>
                <a:schemeClr val="tx1"/>
              </a:solidFill>
              <a:round/>
              <a:headEnd/>
              <a:tailEnd/>
            </a:ln>
            <a:effectLst/>
          </p:spPr>
          <p:txBody>
            <a:bodyPr wrap="none" anchor="ctr"/>
            <a:lstStyle/>
            <a:p>
              <a:endParaRPr lang="zh-TW" altLang="en-US"/>
            </a:p>
          </p:txBody>
        </p:sp>
        <p:sp>
          <p:nvSpPr>
            <p:cNvPr id="4136" name="Line 40"/>
            <p:cNvSpPr>
              <a:spLocks noChangeShapeType="1"/>
            </p:cNvSpPr>
            <p:nvPr/>
          </p:nvSpPr>
          <p:spPr bwMode="auto">
            <a:xfrm flipV="1">
              <a:off x="3880" y="1734"/>
              <a:ext cx="1" cy="123"/>
            </a:xfrm>
            <a:prstGeom prst="line">
              <a:avLst/>
            </a:prstGeom>
            <a:noFill/>
            <a:ln w="12700">
              <a:solidFill>
                <a:schemeClr val="tx1"/>
              </a:solidFill>
              <a:round/>
              <a:headEnd/>
              <a:tailEnd/>
            </a:ln>
            <a:effectLst/>
          </p:spPr>
          <p:txBody>
            <a:bodyPr wrap="none" anchor="ctr"/>
            <a:lstStyle/>
            <a:p>
              <a:endParaRPr lang="zh-TW" altLang="en-US"/>
            </a:p>
          </p:txBody>
        </p:sp>
        <p:grpSp>
          <p:nvGrpSpPr>
            <p:cNvPr id="4137" name="Group 41"/>
            <p:cNvGrpSpPr>
              <a:grpSpLocks/>
            </p:cNvGrpSpPr>
            <p:nvPr/>
          </p:nvGrpSpPr>
          <p:grpSpPr bwMode="auto">
            <a:xfrm>
              <a:off x="3966" y="1913"/>
              <a:ext cx="150" cy="296"/>
              <a:chOff x="4180" y="783"/>
              <a:chExt cx="150" cy="307"/>
            </a:xfrm>
          </p:grpSpPr>
          <p:sp>
            <p:nvSpPr>
              <p:cNvPr id="4138" name="AutoShape 4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139" name="Rectangle 4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140"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41"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42" name="Line 4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143" name="Line 4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144"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145" name="Rectangle 4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146" name="Group 50"/>
            <p:cNvGrpSpPr>
              <a:grpSpLocks/>
            </p:cNvGrpSpPr>
            <p:nvPr/>
          </p:nvGrpSpPr>
          <p:grpSpPr bwMode="auto">
            <a:xfrm>
              <a:off x="3278" y="2376"/>
              <a:ext cx="344" cy="694"/>
              <a:chOff x="3314" y="1248"/>
              <a:chExt cx="344" cy="694"/>
            </a:xfrm>
          </p:grpSpPr>
          <p:graphicFrame>
            <p:nvGraphicFramePr>
              <p:cNvPr id="99340" name="Object 1036"/>
              <p:cNvGraphicFramePr>
                <a:graphicFrameLocks noChangeAspect="1"/>
              </p:cNvGraphicFramePr>
              <p:nvPr/>
            </p:nvGraphicFramePr>
            <p:xfrm>
              <a:off x="3314" y="1248"/>
              <a:ext cx="299" cy="248"/>
            </p:xfrm>
            <a:graphic>
              <a:graphicData uri="http://schemas.openxmlformats.org/presentationml/2006/ole">
                <p:oleObj spid="_x0000_s99340" name="Clip" r:id="rId7" imgW="1305000" imgH="1085760" progId="MS_ClipArt_Gallery.2">
                  <p:embed/>
                </p:oleObj>
              </a:graphicData>
            </a:graphic>
          </p:graphicFrame>
          <p:sp>
            <p:nvSpPr>
              <p:cNvPr id="4148" name="Line 52"/>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99341" name="Object 1037"/>
              <p:cNvGraphicFramePr>
                <a:graphicFrameLocks noChangeAspect="1"/>
              </p:cNvGraphicFramePr>
              <p:nvPr/>
            </p:nvGraphicFramePr>
            <p:xfrm>
              <a:off x="3314" y="1694"/>
              <a:ext cx="299" cy="248"/>
            </p:xfrm>
            <a:graphic>
              <a:graphicData uri="http://schemas.openxmlformats.org/presentationml/2006/ole">
                <p:oleObj spid="_x0000_s99341" name="Clip" r:id="rId8" imgW="1305000" imgH="1085760" progId="MS_ClipArt_Gallery.2">
                  <p:embed/>
                </p:oleObj>
              </a:graphicData>
            </a:graphic>
          </p:graphicFrame>
          <p:sp>
            <p:nvSpPr>
              <p:cNvPr id="4150" name="Line 54"/>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4151" name="Group 55"/>
              <p:cNvGrpSpPr>
                <a:grpSpLocks/>
              </p:cNvGrpSpPr>
              <p:nvPr/>
            </p:nvGrpSpPr>
            <p:grpSpPr bwMode="auto">
              <a:xfrm>
                <a:off x="3404" y="1504"/>
                <a:ext cx="51" cy="167"/>
                <a:chOff x="3842" y="406"/>
                <a:chExt cx="51" cy="167"/>
              </a:xfrm>
            </p:grpSpPr>
            <p:sp>
              <p:nvSpPr>
                <p:cNvPr id="4152" name="Oval 56"/>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53" name="Oval 57"/>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54" name="Oval 58"/>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4155" name="Line 59"/>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99328" name="Object 1024"/>
            <p:cNvGraphicFramePr>
              <a:graphicFrameLocks noChangeAspect="1"/>
            </p:cNvGraphicFramePr>
            <p:nvPr/>
          </p:nvGraphicFramePr>
          <p:xfrm>
            <a:off x="3902" y="3133"/>
            <a:ext cx="299" cy="248"/>
          </p:xfrm>
          <a:graphic>
            <a:graphicData uri="http://schemas.openxmlformats.org/presentationml/2006/ole">
              <p:oleObj spid="_x0000_s99328" name="Clip" r:id="rId9" imgW="1305000" imgH="1085760" progId="MS_ClipArt_Gallery.2">
                <p:embed/>
              </p:oleObj>
            </a:graphicData>
          </a:graphic>
        </p:graphicFrame>
        <p:graphicFrame>
          <p:nvGraphicFramePr>
            <p:cNvPr id="99329" name="Object 1025"/>
            <p:cNvGraphicFramePr>
              <a:graphicFrameLocks noChangeAspect="1"/>
            </p:cNvGraphicFramePr>
            <p:nvPr/>
          </p:nvGraphicFramePr>
          <p:xfrm>
            <a:off x="3460" y="3124"/>
            <a:ext cx="299" cy="248"/>
          </p:xfrm>
          <a:graphic>
            <a:graphicData uri="http://schemas.openxmlformats.org/presentationml/2006/ole">
              <p:oleObj spid="_x0000_s99329" name="Clip" r:id="rId10" imgW="1305000" imgH="1085760" progId="MS_ClipArt_Gallery.2">
                <p:embed/>
              </p:oleObj>
            </a:graphicData>
          </a:graphic>
        </p:graphicFrame>
        <p:sp>
          <p:nvSpPr>
            <p:cNvPr id="4158" name="Oval 62"/>
            <p:cNvSpPr>
              <a:spLocks noChangeArrowheads="1"/>
            </p:cNvSpPr>
            <p:nvPr/>
          </p:nvSpPr>
          <p:spPr bwMode="auto">
            <a:xfrm rot="-5400000">
              <a:off x="3759" y="3203"/>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59" name="Oval 63"/>
            <p:cNvSpPr>
              <a:spLocks noChangeArrowheads="1"/>
            </p:cNvSpPr>
            <p:nvPr/>
          </p:nvSpPr>
          <p:spPr bwMode="auto">
            <a:xfrm rot="-5400000">
              <a:off x="3820" y="3202"/>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60" name="Oval 64"/>
            <p:cNvSpPr>
              <a:spLocks noChangeArrowheads="1"/>
            </p:cNvSpPr>
            <p:nvPr/>
          </p:nvSpPr>
          <p:spPr bwMode="auto">
            <a:xfrm rot="-5400000">
              <a:off x="3875" y="3205"/>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61" name="Line 65"/>
            <p:cNvSpPr>
              <a:spLocks noChangeShapeType="1"/>
            </p:cNvSpPr>
            <p:nvPr/>
          </p:nvSpPr>
          <p:spPr bwMode="auto">
            <a:xfrm rot="-5400000">
              <a:off x="4062" y="3114"/>
              <a:ext cx="45" cy="1"/>
            </a:xfrm>
            <a:prstGeom prst="line">
              <a:avLst/>
            </a:prstGeom>
            <a:noFill/>
            <a:ln w="19050">
              <a:solidFill>
                <a:schemeClr val="tx1"/>
              </a:solidFill>
              <a:round/>
              <a:headEnd/>
              <a:tailEnd/>
            </a:ln>
            <a:effectLst/>
          </p:spPr>
          <p:txBody>
            <a:bodyPr wrap="none" anchor="ctr"/>
            <a:lstStyle/>
            <a:p>
              <a:endParaRPr lang="zh-TW" altLang="en-US"/>
            </a:p>
          </p:txBody>
        </p:sp>
        <p:sp>
          <p:nvSpPr>
            <p:cNvPr id="4162" name="Line 66"/>
            <p:cNvSpPr>
              <a:spLocks noChangeShapeType="1"/>
            </p:cNvSpPr>
            <p:nvPr/>
          </p:nvSpPr>
          <p:spPr bwMode="auto">
            <a:xfrm rot="5400000" flipH="1">
              <a:off x="3612" y="3108"/>
              <a:ext cx="47" cy="0"/>
            </a:xfrm>
            <a:prstGeom prst="line">
              <a:avLst/>
            </a:prstGeom>
            <a:noFill/>
            <a:ln w="19050">
              <a:solidFill>
                <a:schemeClr val="tx1"/>
              </a:solidFill>
              <a:round/>
              <a:headEnd/>
              <a:tailEnd/>
            </a:ln>
            <a:effectLst/>
          </p:spPr>
          <p:txBody>
            <a:bodyPr wrap="none" anchor="ctr"/>
            <a:lstStyle/>
            <a:p>
              <a:endParaRPr lang="zh-TW" altLang="en-US"/>
            </a:p>
          </p:txBody>
        </p:sp>
        <p:sp>
          <p:nvSpPr>
            <p:cNvPr id="4163" name="Line 67"/>
            <p:cNvSpPr>
              <a:spLocks noChangeShapeType="1"/>
            </p:cNvSpPr>
            <p:nvPr/>
          </p:nvSpPr>
          <p:spPr bwMode="auto">
            <a:xfrm rot="16200000" flipV="1">
              <a:off x="3862" y="2864"/>
              <a:ext cx="0" cy="450"/>
            </a:xfrm>
            <a:prstGeom prst="line">
              <a:avLst/>
            </a:prstGeom>
            <a:noFill/>
            <a:ln w="12700">
              <a:solidFill>
                <a:schemeClr val="tx1"/>
              </a:solidFill>
              <a:round/>
              <a:headEnd/>
              <a:tailEnd/>
            </a:ln>
            <a:effectLst/>
          </p:spPr>
          <p:txBody>
            <a:bodyPr wrap="none" anchor="ctr"/>
            <a:lstStyle/>
            <a:p>
              <a:endParaRPr lang="zh-TW" altLang="en-US"/>
            </a:p>
          </p:txBody>
        </p:sp>
        <p:sp>
          <p:nvSpPr>
            <p:cNvPr id="4164" name="Line 68"/>
            <p:cNvSpPr>
              <a:spLocks noChangeShapeType="1"/>
            </p:cNvSpPr>
            <p:nvPr/>
          </p:nvSpPr>
          <p:spPr bwMode="auto">
            <a:xfrm flipV="1">
              <a:off x="3622" y="2808"/>
              <a:ext cx="68" cy="2"/>
            </a:xfrm>
            <a:prstGeom prst="line">
              <a:avLst/>
            </a:prstGeom>
            <a:noFill/>
            <a:ln w="12700">
              <a:solidFill>
                <a:schemeClr val="tx1"/>
              </a:solidFill>
              <a:round/>
              <a:headEnd/>
              <a:tailEnd/>
            </a:ln>
            <a:effectLst/>
          </p:spPr>
          <p:txBody>
            <a:bodyPr wrap="none" anchor="ctr"/>
            <a:lstStyle/>
            <a:p>
              <a:endParaRPr lang="zh-TW" altLang="en-US"/>
            </a:p>
          </p:txBody>
        </p:sp>
        <p:sp>
          <p:nvSpPr>
            <p:cNvPr id="4165" name="Line 69"/>
            <p:cNvSpPr>
              <a:spLocks noChangeShapeType="1"/>
            </p:cNvSpPr>
            <p:nvPr/>
          </p:nvSpPr>
          <p:spPr bwMode="auto">
            <a:xfrm>
              <a:off x="4054" y="2842"/>
              <a:ext cx="218" cy="290"/>
            </a:xfrm>
            <a:prstGeom prst="line">
              <a:avLst/>
            </a:prstGeom>
            <a:noFill/>
            <a:ln w="12700">
              <a:solidFill>
                <a:schemeClr val="tx1"/>
              </a:solidFill>
              <a:round/>
              <a:headEnd/>
              <a:tailEnd/>
            </a:ln>
            <a:effectLst/>
          </p:spPr>
          <p:txBody>
            <a:bodyPr wrap="none" anchor="ctr"/>
            <a:lstStyle/>
            <a:p>
              <a:endParaRPr lang="zh-TW" altLang="en-US"/>
            </a:p>
          </p:txBody>
        </p:sp>
        <p:sp>
          <p:nvSpPr>
            <p:cNvPr id="4166" name="Line 70"/>
            <p:cNvSpPr>
              <a:spLocks noChangeShapeType="1"/>
            </p:cNvSpPr>
            <p:nvPr/>
          </p:nvSpPr>
          <p:spPr bwMode="auto">
            <a:xfrm flipH="1">
              <a:off x="4626" y="2840"/>
              <a:ext cx="200" cy="294"/>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99330" name="Object 1026"/>
            <p:cNvGraphicFramePr>
              <a:graphicFrameLocks noChangeAspect="1"/>
            </p:cNvGraphicFramePr>
            <p:nvPr/>
          </p:nvGraphicFramePr>
          <p:xfrm>
            <a:off x="4753" y="2505"/>
            <a:ext cx="146" cy="180"/>
          </p:xfrm>
          <a:graphic>
            <a:graphicData uri="http://schemas.openxmlformats.org/presentationml/2006/ole">
              <p:oleObj spid="_x0000_s99330" name="Clip" r:id="rId11" imgW="981000" imgH="1209600" progId="MS_ClipArt_Gallery.2">
                <p:embed/>
              </p:oleObj>
            </a:graphicData>
          </a:graphic>
        </p:graphicFrame>
        <p:graphicFrame>
          <p:nvGraphicFramePr>
            <p:cNvPr id="99331" name="Object 1027"/>
            <p:cNvGraphicFramePr>
              <a:graphicFrameLocks noChangeAspect="1"/>
            </p:cNvGraphicFramePr>
            <p:nvPr/>
          </p:nvGraphicFramePr>
          <p:xfrm>
            <a:off x="3793" y="2565"/>
            <a:ext cx="146" cy="180"/>
          </p:xfrm>
          <a:graphic>
            <a:graphicData uri="http://schemas.openxmlformats.org/presentationml/2006/ole">
              <p:oleObj spid="_x0000_s99331" name="Clip" r:id="rId12" imgW="981000" imgH="1209600" progId="MS_ClipArt_Gallery.2">
                <p:embed/>
              </p:oleObj>
            </a:graphicData>
          </a:graphic>
        </p:graphicFrame>
        <p:sp>
          <p:nvSpPr>
            <p:cNvPr id="4169" name="Freeform 73"/>
            <p:cNvSpPr>
              <a:spLocks/>
            </p:cNvSpPr>
            <p:nvPr/>
          </p:nvSpPr>
          <p:spPr bwMode="auto">
            <a:xfrm>
              <a:off x="3852" y="2397"/>
              <a:ext cx="972" cy="228"/>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pSp>
          <p:nvGrpSpPr>
            <p:cNvPr id="4170" name="Group 74"/>
            <p:cNvGrpSpPr>
              <a:grpSpLocks/>
            </p:cNvGrpSpPr>
            <p:nvPr/>
          </p:nvGrpSpPr>
          <p:grpSpPr bwMode="auto">
            <a:xfrm>
              <a:off x="4043" y="3462"/>
              <a:ext cx="292" cy="320"/>
              <a:chOff x="2870" y="1518"/>
              <a:chExt cx="292" cy="320"/>
            </a:xfrm>
          </p:grpSpPr>
          <p:graphicFrame>
            <p:nvGraphicFramePr>
              <p:cNvPr id="99338" name="Object 1034"/>
              <p:cNvGraphicFramePr>
                <a:graphicFrameLocks noChangeAspect="1"/>
              </p:cNvGraphicFramePr>
              <p:nvPr/>
            </p:nvGraphicFramePr>
            <p:xfrm>
              <a:off x="2870" y="1518"/>
              <a:ext cx="272" cy="282"/>
            </p:xfrm>
            <a:graphic>
              <a:graphicData uri="http://schemas.openxmlformats.org/presentationml/2006/ole">
                <p:oleObj spid="_x0000_s99338" name="Clip" r:id="rId13" imgW="819000" imgH="847800" progId="MS_ClipArt_Gallery.2">
                  <p:embed/>
                </p:oleObj>
              </a:graphicData>
            </a:graphic>
          </p:graphicFrame>
          <p:graphicFrame>
            <p:nvGraphicFramePr>
              <p:cNvPr id="99339" name="Object 1035"/>
              <p:cNvGraphicFramePr>
                <a:graphicFrameLocks noChangeAspect="1"/>
              </p:cNvGraphicFramePr>
              <p:nvPr/>
            </p:nvGraphicFramePr>
            <p:xfrm>
              <a:off x="2913" y="1602"/>
              <a:ext cx="249" cy="236"/>
            </p:xfrm>
            <a:graphic>
              <a:graphicData uri="http://schemas.openxmlformats.org/presentationml/2006/ole">
                <p:oleObj spid="_x0000_s99339" name="Clip" r:id="rId14" imgW="1266840" imgH="1200240" progId="MS_ClipArt_Gallery.2">
                  <p:embed/>
                </p:oleObj>
              </a:graphicData>
            </a:graphic>
          </p:graphicFrame>
        </p:grpSp>
        <p:grpSp>
          <p:nvGrpSpPr>
            <p:cNvPr id="4173" name="Group 77"/>
            <p:cNvGrpSpPr>
              <a:grpSpLocks/>
            </p:cNvGrpSpPr>
            <p:nvPr/>
          </p:nvGrpSpPr>
          <p:grpSpPr bwMode="auto">
            <a:xfrm>
              <a:off x="4601" y="3486"/>
              <a:ext cx="292" cy="320"/>
              <a:chOff x="2870" y="1518"/>
              <a:chExt cx="292" cy="320"/>
            </a:xfrm>
          </p:grpSpPr>
          <p:graphicFrame>
            <p:nvGraphicFramePr>
              <p:cNvPr id="99336" name="Object 1032"/>
              <p:cNvGraphicFramePr>
                <a:graphicFrameLocks noChangeAspect="1"/>
              </p:cNvGraphicFramePr>
              <p:nvPr/>
            </p:nvGraphicFramePr>
            <p:xfrm>
              <a:off x="2870" y="1518"/>
              <a:ext cx="272" cy="282"/>
            </p:xfrm>
            <a:graphic>
              <a:graphicData uri="http://schemas.openxmlformats.org/presentationml/2006/ole">
                <p:oleObj spid="_x0000_s99336" name="Clip" r:id="rId15" imgW="819000" imgH="847800" progId="MS_ClipArt_Gallery.2">
                  <p:embed/>
                </p:oleObj>
              </a:graphicData>
            </a:graphic>
          </p:graphicFrame>
          <p:graphicFrame>
            <p:nvGraphicFramePr>
              <p:cNvPr id="99337" name="Object 1033"/>
              <p:cNvGraphicFramePr>
                <a:graphicFrameLocks noChangeAspect="1"/>
              </p:cNvGraphicFramePr>
              <p:nvPr/>
            </p:nvGraphicFramePr>
            <p:xfrm>
              <a:off x="2913" y="1602"/>
              <a:ext cx="249" cy="236"/>
            </p:xfrm>
            <a:graphic>
              <a:graphicData uri="http://schemas.openxmlformats.org/presentationml/2006/ole">
                <p:oleObj spid="_x0000_s99337" name="Clip" r:id="rId16" imgW="1266840" imgH="1200240" progId="MS_ClipArt_Gallery.2">
                  <p:embed/>
                </p:oleObj>
              </a:graphicData>
            </a:graphic>
          </p:graphicFrame>
        </p:grpSp>
        <p:grpSp>
          <p:nvGrpSpPr>
            <p:cNvPr id="4176" name="Group 80"/>
            <p:cNvGrpSpPr>
              <a:grpSpLocks/>
            </p:cNvGrpSpPr>
            <p:nvPr/>
          </p:nvGrpSpPr>
          <p:grpSpPr bwMode="auto">
            <a:xfrm>
              <a:off x="4304" y="3273"/>
              <a:ext cx="272" cy="282"/>
              <a:chOff x="4733" y="2082"/>
              <a:chExt cx="272" cy="282"/>
            </a:xfrm>
          </p:grpSpPr>
          <p:graphicFrame>
            <p:nvGraphicFramePr>
              <p:cNvPr id="99335" name="Object 1031"/>
              <p:cNvGraphicFramePr>
                <a:graphicFrameLocks noChangeAspect="1"/>
              </p:cNvGraphicFramePr>
              <p:nvPr/>
            </p:nvGraphicFramePr>
            <p:xfrm>
              <a:off x="4733" y="2082"/>
              <a:ext cx="272" cy="282"/>
            </p:xfrm>
            <a:graphic>
              <a:graphicData uri="http://schemas.openxmlformats.org/presentationml/2006/ole">
                <p:oleObj spid="_x0000_s99335" name="Clip" r:id="rId17" imgW="819000" imgH="847800" progId="MS_ClipArt_Gallery.2">
                  <p:embed/>
                </p:oleObj>
              </a:graphicData>
            </a:graphic>
          </p:graphicFrame>
          <p:sp>
            <p:nvSpPr>
              <p:cNvPr id="4178" name="Rectangle 82"/>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4179" name="Line 83"/>
            <p:cNvSpPr>
              <a:spLocks noChangeShapeType="1"/>
            </p:cNvSpPr>
            <p:nvPr/>
          </p:nvSpPr>
          <p:spPr bwMode="auto">
            <a:xfrm>
              <a:off x="4524" y="3201"/>
              <a:ext cx="0" cy="171"/>
            </a:xfrm>
            <a:prstGeom prst="line">
              <a:avLst/>
            </a:prstGeom>
            <a:noFill/>
            <a:ln w="12700">
              <a:solidFill>
                <a:schemeClr val="tx1"/>
              </a:solidFill>
              <a:round/>
              <a:headEnd/>
              <a:tailEnd/>
            </a:ln>
            <a:effectLst/>
          </p:spPr>
          <p:txBody>
            <a:bodyPr wrap="none" anchor="ctr"/>
            <a:lstStyle/>
            <a:p>
              <a:endParaRPr lang="zh-TW" altLang="en-US"/>
            </a:p>
          </p:txBody>
        </p:sp>
        <p:grpSp>
          <p:nvGrpSpPr>
            <p:cNvPr id="4180" name="Group 84"/>
            <p:cNvGrpSpPr>
              <a:grpSpLocks/>
            </p:cNvGrpSpPr>
            <p:nvPr/>
          </p:nvGrpSpPr>
          <p:grpSpPr bwMode="auto">
            <a:xfrm>
              <a:off x="5041" y="2769"/>
              <a:ext cx="150" cy="307"/>
              <a:chOff x="4180" y="783"/>
              <a:chExt cx="150" cy="307"/>
            </a:xfrm>
          </p:grpSpPr>
          <p:sp>
            <p:nvSpPr>
              <p:cNvPr id="4181" name="AutoShape 8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182" name="Rectangle 86"/>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183" name="Rectangle 8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84" name="AutoShape 8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85" name="Line 89"/>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186" name="Line 90"/>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187" name="Rectangle 9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188" name="Rectangle 92"/>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189" name="Group 93"/>
            <p:cNvGrpSpPr>
              <a:grpSpLocks/>
            </p:cNvGrpSpPr>
            <p:nvPr/>
          </p:nvGrpSpPr>
          <p:grpSpPr bwMode="auto">
            <a:xfrm>
              <a:off x="5032" y="3102"/>
              <a:ext cx="150" cy="307"/>
              <a:chOff x="4180" y="783"/>
              <a:chExt cx="150" cy="307"/>
            </a:xfrm>
          </p:grpSpPr>
          <p:sp>
            <p:nvSpPr>
              <p:cNvPr id="4190" name="AutoShape 9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191" name="Rectangle 9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192" name="Rectangle 9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93" name="AutoShape 9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194" name="Line 9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195" name="Line 9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196" name="Rectangle 10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197" name="Rectangle 10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4198" name="Line 102"/>
            <p:cNvSpPr>
              <a:spLocks noChangeShapeType="1"/>
            </p:cNvSpPr>
            <p:nvPr/>
          </p:nvSpPr>
          <p:spPr bwMode="auto">
            <a:xfrm rot="5400000" flipH="1">
              <a:off x="4754" y="3049"/>
              <a:ext cx="458" cy="0"/>
            </a:xfrm>
            <a:prstGeom prst="line">
              <a:avLst/>
            </a:prstGeom>
            <a:noFill/>
            <a:ln w="12700">
              <a:solidFill>
                <a:schemeClr val="tx1"/>
              </a:solidFill>
              <a:round/>
              <a:headEnd/>
              <a:tailEnd/>
            </a:ln>
            <a:effectLst/>
          </p:spPr>
          <p:txBody>
            <a:bodyPr wrap="none" anchor="ctr"/>
            <a:lstStyle/>
            <a:p>
              <a:endParaRPr lang="zh-TW" altLang="en-US"/>
            </a:p>
          </p:txBody>
        </p:sp>
        <p:sp>
          <p:nvSpPr>
            <p:cNvPr id="4199" name="Line 103"/>
            <p:cNvSpPr>
              <a:spLocks noChangeShapeType="1"/>
            </p:cNvSpPr>
            <p:nvPr/>
          </p:nvSpPr>
          <p:spPr bwMode="auto">
            <a:xfrm rot="-5400000">
              <a:off x="5018" y="3239"/>
              <a:ext cx="0" cy="74"/>
            </a:xfrm>
            <a:prstGeom prst="line">
              <a:avLst/>
            </a:prstGeom>
            <a:noFill/>
            <a:ln w="12700">
              <a:solidFill>
                <a:schemeClr val="tx1"/>
              </a:solidFill>
              <a:round/>
              <a:headEnd/>
              <a:tailEnd/>
            </a:ln>
            <a:effectLst/>
          </p:spPr>
          <p:txBody>
            <a:bodyPr wrap="none" anchor="ctr"/>
            <a:lstStyle/>
            <a:p>
              <a:endParaRPr lang="zh-TW" altLang="en-US"/>
            </a:p>
          </p:txBody>
        </p:sp>
        <p:sp>
          <p:nvSpPr>
            <p:cNvPr id="4200" name="Line 104"/>
            <p:cNvSpPr>
              <a:spLocks noChangeShapeType="1"/>
            </p:cNvSpPr>
            <p:nvPr/>
          </p:nvSpPr>
          <p:spPr bwMode="auto">
            <a:xfrm rot="-5400000">
              <a:off x="5011" y="2888"/>
              <a:ext cx="0" cy="64"/>
            </a:xfrm>
            <a:prstGeom prst="line">
              <a:avLst/>
            </a:prstGeom>
            <a:noFill/>
            <a:ln w="12700">
              <a:solidFill>
                <a:schemeClr val="tx1"/>
              </a:solidFill>
              <a:round/>
              <a:headEnd/>
              <a:tailEnd/>
            </a:ln>
            <a:effectLst/>
          </p:spPr>
          <p:txBody>
            <a:bodyPr wrap="none" anchor="ctr"/>
            <a:lstStyle/>
            <a:p>
              <a:endParaRPr lang="zh-TW" altLang="en-US"/>
            </a:p>
          </p:txBody>
        </p:sp>
        <p:sp>
          <p:nvSpPr>
            <p:cNvPr id="4201" name="Line 105"/>
            <p:cNvSpPr>
              <a:spLocks noChangeShapeType="1"/>
            </p:cNvSpPr>
            <p:nvPr/>
          </p:nvSpPr>
          <p:spPr bwMode="auto">
            <a:xfrm flipV="1">
              <a:off x="4062" y="1494"/>
              <a:ext cx="330" cy="156"/>
            </a:xfrm>
            <a:prstGeom prst="line">
              <a:avLst/>
            </a:prstGeom>
            <a:noFill/>
            <a:ln w="12700">
              <a:solidFill>
                <a:schemeClr val="tx1"/>
              </a:solidFill>
              <a:round/>
              <a:headEnd/>
              <a:tailEnd/>
            </a:ln>
            <a:effectLst/>
          </p:spPr>
          <p:txBody>
            <a:bodyPr wrap="none" anchor="ctr"/>
            <a:lstStyle/>
            <a:p>
              <a:endParaRPr lang="zh-TW" altLang="en-US"/>
            </a:p>
          </p:txBody>
        </p:sp>
        <p:sp>
          <p:nvSpPr>
            <p:cNvPr id="4202" name="Line 106"/>
            <p:cNvSpPr>
              <a:spLocks noChangeShapeType="1"/>
            </p:cNvSpPr>
            <p:nvPr/>
          </p:nvSpPr>
          <p:spPr bwMode="auto">
            <a:xfrm>
              <a:off x="4734" y="1482"/>
              <a:ext cx="348" cy="156"/>
            </a:xfrm>
            <a:prstGeom prst="line">
              <a:avLst/>
            </a:prstGeom>
            <a:noFill/>
            <a:ln w="12700">
              <a:solidFill>
                <a:schemeClr val="tx1"/>
              </a:solidFill>
              <a:round/>
              <a:headEnd/>
              <a:tailEnd/>
            </a:ln>
            <a:effectLst/>
          </p:spPr>
          <p:txBody>
            <a:bodyPr wrap="none" anchor="ctr"/>
            <a:lstStyle/>
            <a:p>
              <a:endParaRPr lang="zh-TW" altLang="en-US"/>
            </a:p>
          </p:txBody>
        </p:sp>
        <p:sp>
          <p:nvSpPr>
            <p:cNvPr id="4203" name="Line 107"/>
            <p:cNvSpPr>
              <a:spLocks noChangeShapeType="1"/>
            </p:cNvSpPr>
            <p:nvPr/>
          </p:nvSpPr>
          <p:spPr bwMode="auto">
            <a:xfrm flipH="1">
              <a:off x="5106" y="1734"/>
              <a:ext cx="174" cy="510"/>
            </a:xfrm>
            <a:prstGeom prst="line">
              <a:avLst/>
            </a:prstGeom>
            <a:noFill/>
            <a:ln w="12700">
              <a:solidFill>
                <a:schemeClr val="tx1"/>
              </a:solidFill>
              <a:round/>
              <a:headEnd/>
              <a:tailEnd/>
            </a:ln>
            <a:effectLst/>
          </p:spPr>
          <p:txBody>
            <a:bodyPr wrap="none" anchor="ctr"/>
            <a:lstStyle/>
            <a:p>
              <a:endParaRPr lang="zh-TW" altLang="en-US"/>
            </a:p>
          </p:txBody>
        </p:sp>
        <p:sp>
          <p:nvSpPr>
            <p:cNvPr id="4204" name="Line 108"/>
            <p:cNvSpPr>
              <a:spLocks noChangeShapeType="1"/>
            </p:cNvSpPr>
            <p:nvPr/>
          </p:nvSpPr>
          <p:spPr bwMode="auto">
            <a:xfrm>
              <a:off x="4554" y="1566"/>
              <a:ext cx="0" cy="324"/>
            </a:xfrm>
            <a:prstGeom prst="line">
              <a:avLst/>
            </a:prstGeom>
            <a:noFill/>
            <a:ln w="12700">
              <a:solidFill>
                <a:schemeClr val="tx1"/>
              </a:solidFill>
              <a:round/>
              <a:headEnd/>
              <a:tailEnd/>
            </a:ln>
            <a:effectLst/>
          </p:spPr>
          <p:txBody>
            <a:bodyPr wrap="none" anchor="ctr"/>
            <a:lstStyle/>
            <a:p>
              <a:endParaRPr lang="zh-TW" altLang="en-US"/>
            </a:p>
          </p:txBody>
        </p:sp>
        <p:sp>
          <p:nvSpPr>
            <p:cNvPr id="4205" name="Line 109"/>
            <p:cNvSpPr>
              <a:spLocks noChangeShapeType="1"/>
            </p:cNvSpPr>
            <p:nvPr/>
          </p:nvSpPr>
          <p:spPr bwMode="auto">
            <a:xfrm>
              <a:off x="4572" y="2052"/>
              <a:ext cx="384" cy="276"/>
            </a:xfrm>
            <a:prstGeom prst="line">
              <a:avLst/>
            </a:prstGeom>
            <a:noFill/>
            <a:ln w="12700">
              <a:solidFill>
                <a:schemeClr val="tx1"/>
              </a:solidFill>
              <a:round/>
              <a:headEnd/>
              <a:tailEnd/>
            </a:ln>
            <a:effectLst/>
          </p:spPr>
          <p:txBody>
            <a:bodyPr wrap="none" anchor="ctr"/>
            <a:lstStyle/>
            <a:p>
              <a:endParaRPr lang="zh-TW" altLang="en-US"/>
            </a:p>
          </p:txBody>
        </p:sp>
        <p:sp>
          <p:nvSpPr>
            <p:cNvPr id="4206" name="Line 110"/>
            <p:cNvSpPr>
              <a:spLocks noChangeShapeType="1"/>
            </p:cNvSpPr>
            <p:nvPr/>
          </p:nvSpPr>
          <p:spPr bwMode="auto">
            <a:xfrm flipH="1">
              <a:off x="4902" y="2400"/>
              <a:ext cx="192" cy="270"/>
            </a:xfrm>
            <a:prstGeom prst="line">
              <a:avLst/>
            </a:prstGeom>
            <a:noFill/>
            <a:ln w="12700">
              <a:solidFill>
                <a:schemeClr val="tx1"/>
              </a:solidFill>
              <a:round/>
              <a:headEnd/>
              <a:tailEnd/>
            </a:ln>
            <a:effectLst/>
          </p:spPr>
          <p:txBody>
            <a:bodyPr wrap="none" anchor="ctr"/>
            <a:lstStyle/>
            <a:p>
              <a:endParaRPr lang="zh-TW" altLang="en-US"/>
            </a:p>
          </p:txBody>
        </p:sp>
        <p:sp>
          <p:nvSpPr>
            <p:cNvPr id="4207" name="Line 111"/>
            <p:cNvSpPr>
              <a:spLocks noChangeShapeType="1"/>
            </p:cNvSpPr>
            <p:nvPr/>
          </p:nvSpPr>
          <p:spPr bwMode="auto">
            <a:xfrm flipH="1">
              <a:off x="4740" y="1710"/>
              <a:ext cx="402" cy="288"/>
            </a:xfrm>
            <a:prstGeom prst="line">
              <a:avLst/>
            </a:prstGeom>
            <a:noFill/>
            <a:ln w="12700">
              <a:solidFill>
                <a:schemeClr val="tx1"/>
              </a:solidFill>
              <a:round/>
              <a:headEnd/>
              <a:tailEnd/>
            </a:ln>
            <a:effectLst/>
          </p:spPr>
          <p:txBody>
            <a:bodyPr wrap="none" anchor="ctr"/>
            <a:lstStyle/>
            <a:p>
              <a:endParaRPr lang="zh-TW" altLang="en-US"/>
            </a:p>
          </p:txBody>
        </p:sp>
        <p:sp>
          <p:nvSpPr>
            <p:cNvPr id="4208" name="Line 112"/>
            <p:cNvSpPr>
              <a:spLocks noChangeShapeType="1"/>
            </p:cNvSpPr>
            <p:nvPr/>
          </p:nvSpPr>
          <p:spPr bwMode="auto">
            <a:xfrm flipH="1">
              <a:off x="4746" y="1290"/>
              <a:ext cx="252" cy="192"/>
            </a:xfrm>
            <a:prstGeom prst="line">
              <a:avLst/>
            </a:prstGeom>
            <a:noFill/>
            <a:ln w="12700">
              <a:solidFill>
                <a:schemeClr val="tx1"/>
              </a:solidFill>
              <a:round/>
              <a:headEnd/>
              <a:tailEnd/>
            </a:ln>
            <a:effectLst/>
          </p:spPr>
          <p:txBody>
            <a:bodyPr wrap="none" anchor="ctr"/>
            <a:lstStyle/>
            <a:p>
              <a:endParaRPr lang="zh-TW" altLang="en-US"/>
            </a:p>
          </p:txBody>
        </p:sp>
        <p:sp>
          <p:nvSpPr>
            <p:cNvPr id="4209" name="Line 113"/>
            <p:cNvSpPr>
              <a:spLocks noChangeShapeType="1"/>
            </p:cNvSpPr>
            <p:nvPr/>
          </p:nvSpPr>
          <p:spPr bwMode="auto">
            <a:xfrm flipH="1">
              <a:off x="5262" y="1422"/>
              <a:ext cx="144" cy="132"/>
            </a:xfrm>
            <a:prstGeom prst="line">
              <a:avLst/>
            </a:prstGeom>
            <a:noFill/>
            <a:ln w="12700">
              <a:solidFill>
                <a:schemeClr val="tx1"/>
              </a:solidFill>
              <a:round/>
              <a:headEnd/>
              <a:tailEnd/>
            </a:ln>
            <a:effectLst/>
          </p:spPr>
          <p:txBody>
            <a:bodyPr wrap="none" anchor="ctr"/>
            <a:lstStyle/>
            <a:p>
              <a:endParaRPr lang="zh-TW" altLang="en-US"/>
            </a:p>
          </p:txBody>
        </p:sp>
        <p:sp>
          <p:nvSpPr>
            <p:cNvPr id="4210" name="Text Box 114"/>
            <p:cNvSpPr txBox="1">
              <a:spLocks noChangeArrowheads="1"/>
            </p:cNvSpPr>
            <p:nvPr/>
          </p:nvSpPr>
          <p:spPr bwMode="auto">
            <a:xfrm>
              <a:off x="3278" y="1151"/>
              <a:ext cx="890" cy="298"/>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local ISP</a:t>
              </a:r>
              <a:endParaRPr lang="en-US" altLang="zh-TW">
                <a:ea typeface="新細明體" charset="-120"/>
              </a:endParaRPr>
            </a:p>
          </p:txBody>
        </p:sp>
        <p:sp>
          <p:nvSpPr>
            <p:cNvPr id="4211" name="Text Box 115"/>
            <p:cNvSpPr txBox="1">
              <a:spLocks noChangeArrowheads="1"/>
            </p:cNvSpPr>
            <p:nvPr/>
          </p:nvSpPr>
          <p:spPr bwMode="auto">
            <a:xfrm>
              <a:off x="3230" y="3407"/>
              <a:ext cx="845" cy="526"/>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company</a:t>
              </a:r>
            </a:p>
            <a:p>
              <a:r>
                <a:rPr lang="en-US" altLang="zh-TW" sz="2000">
                  <a:solidFill>
                    <a:srgbClr val="FF0000"/>
                  </a:solidFill>
                  <a:latin typeface="Comic Sans MS" pitchFamily="66" charset="0"/>
                  <a:ea typeface="新細明體" charset="-120"/>
                </a:rPr>
                <a:t>network</a:t>
              </a:r>
              <a:endParaRPr lang="en-US" altLang="zh-TW">
                <a:ea typeface="新細明體" charset="-120"/>
              </a:endParaRPr>
            </a:p>
          </p:txBody>
        </p:sp>
        <p:sp>
          <p:nvSpPr>
            <p:cNvPr id="4212" name="Text Box 116"/>
            <p:cNvSpPr txBox="1">
              <a:spLocks noChangeArrowheads="1"/>
            </p:cNvSpPr>
            <p:nvPr/>
          </p:nvSpPr>
          <p:spPr bwMode="auto">
            <a:xfrm>
              <a:off x="4376" y="2015"/>
              <a:ext cx="1178" cy="297"/>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regional ISP</a:t>
              </a:r>
            </a:p>
          </p:txBody>
        </p:sp>
        <p:grpSp>
          <p:nvGrpSpPr>
            <p:cNvPr id="4213" name="Group 117"/>
            <p:cNvGrpSpPr>
              <a:grpSpLocks/>
            </p:cNvGrpSpPr>
            <p:nvPr/>
          </p:nvGrpSpPr>
          <p:grpSpPr bwMode="auto">
            <a:xfrm>
              <a:off x="3588" y="219"/>
              <a:ext cx="360" cy="175"/>
              <a:chOff x="3600" y="219"/>
              <a:chExt cx="360" cy="175"/>
            </a:xfrm>
          </p:grpSpPr>
          <p:sp>
            <p:nvSpPr>
              <p:cNvPr id="4214" name="Oval 11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15" name="Line 11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16" name="Line 12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17" name="Rectangle 12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218" name="Oval 12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219" name="Group 123"/>
              <p:cNvGrpSpPr>
                <a:grpSpLocks/>
              </p:cNvGrpSpPr>
              <p:nvPr/>
            </p:nvGrpSpPr>
            <p:grpSpPr bwMode="auto">
              <a:xfrm>
                <a:off x="3686" y="244"/>
                <a:ext cx="177" cy="66"/>
                <a:chOff x="2848" y="848"/>
                <a:chExt cx="140" cy="98"/>
              </a:xfrm>
            </p:grpSpPr>
            <p:sp>
              <p:nvSpPr>
                <p:cNvPr id="4220" name="Line 1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21" name="Line 1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22" name="Line 1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23" name="Group 127"/>
              <p:cNvGrpSpPr>
                <a:grpSpLocks/>
              </p:cNvGrpSpPr>
              <p:nvPr/>
            </p:nvGrpSpPr>
            <p:grpSpPr bwMode="auto">
              <a:xfrm flipV="1">
                <a:off x="3686" y="243"/>
                <a:ext cx="177" cy="66"/>
                <a:chOff x="2848" y="848"/>
                <a:chExt cx="140" cy="98"/>
              </a:xfrm>
            </p:grpSpPr>
            <p:sp>
              <p:nvSpPr>
                <p:cNvPr id="4224" name="Line 12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25" name="Line 12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26" name="Line 13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227" name="Group 131"/>
            <p:cNvGrpSpPr>
              <a:grpSpLocks/>
            </p:cNvGrpSpPr>
            <p:nvPr/>
          </p:nvGrpSpPr>
          <p:grpSpPr bwMode="auto">
            <a:xfrm>
              <a:off x="3595" y="651"/>
              <a:ext cx="150" cy="307"/>
              <a:chOff x="4180" y="783"/>
              <a:chExt cx="150" cy="307"/>
            </a:xfrm>
          </p:grpSpPr>
          <p:sp>
            <p:nvSpPr>
              <p:cNvPr id="4228" name="AutoShape 1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229" name="Rectangle 13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230" name="Rectangle 1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231" name="AutoShape 1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232" name="Line 13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233" name="Line 13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234" name="Rectangle 1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235" name="Rectangle 13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aphicFrame>
          <p:nvGraphicFramePr>
            <p:cNvPr id="99332" name="Object 1028"/>
            <p:cNvGraphicFramePr>
              <a:graphicFrameLocks noChangeAspect="1"/>
            </p:cNvGraphicFramePr>
            <p:nvPr/>
          </p:nvGraphicFramePr>
          <p:xfrm>
            <a:off x="4496" y="260"/>
            <a:ext cx="299" cy="239"/>
          </p:xfrm>
          <a:graphic>
            <a:graphicData uri="http://schemas.openxmlformats.org/presentationml/2006/ole">
              <p:oleObj spid="_x0000_s99332" name="Clip" r:id="rId18" imgW="1305000" imgH="1085760" progId="MS_ClipArt_Gallery.2">
                <p:embed/>
              </p:oleObj>
            </a:graphicData>
          </a:graphic>
        </p:graphicFrame>
        <p:grpSp>
          <p:nvGrpSpPr>
            <p:cNvPr id="4237" name="Group 141"/>
            <p:cNvGrpSpPr>
              <a:grpSpLocks/>
            </p:cNvGrpSpPr>
            <p:nvPr/>
          </p:nvGrpSpPr>
          <p:grpSpPr bwMode="auto">
            <a:xfrm>
              <a:off x="4451" y="714"/>
              <a:ext cx="292" cy="320"/>
              <a:chOff x="2870" y="1518"/>
              <a:chExt cx="292" cy="320"/>
            </a:xfrm>
          </p:grpSpPr>
          <p:graphicFrame>
            <p:nvGraphicFramePr>
              <p:cNvPr id="99333" name="Object 1029"/>
              <p:cNvGraphicFramePr>
                <a:graphicFrameLocks noChangeAspect="1"/>
              </p:cNvGraphicFramePr>
              <p:nvPr/>
            </p:nvGraphicFramePr>
            <p:xfrm>
              <a:off x="2870" y="1518"/>
              <a:ext cx="272" cy="282"/>
            </p:xfrm>
            <a:graphic>
              <a:graphicData uri="http://schemas.openxmlformats.org/presentationml/2006/ole">
                <p:oleObj spid="_x0000_s99333" name="Clip" r:id="rId19" imgW="819000" imgH="847800" progId="MS_ClipArt_Gallery.2">
                  <p:embed/>
                </p:oleObj>
              </a:graphicData>
            </a:graphic>
          </p:graphicFrame>
          <p:graphicFrame>
            <p:nvGraphicFramePr>
              <p:cNvPr id="99334" name="Object 1030"/>
              <p:cNvGraphicFramePr>
                <a:graphicFrameLocks noChangeAspect="1"/>
              </p:cNvGraphicFramePr>
              <p:nvPr/>
            </p:nvGraphicFramePr>
            <p:xfrm>
              <a:off x="2913" y="1602"/>
              <a:ext cx="249" cy="236"/>
            </p:xfrm>
            <a:graphic>
              <a:graphicData uri="http://schemas.openxmlformats.org/presentationml/2006/ole">
                <p:oleObj spid="_x0000_s99334" name="Clip" r:id="rId20" imgW="1266840" imgH="1200240" progId="MS_ClipArt_Gallery.2">
                  <p:embed/>
                </p:oleObj>
              </a:graphicData>
            </a:graphic>
          </p:graphicFrame>
        </p:grpSp>
        <p:grpSp>
          <p:nvGrpSpPr>
            <p:cNvPr id="4240" name="Group 144"/>
            <p:cNvGrpSpPr>
              <a:grpSpLocks/>
            </p:cNvGrpSpPr>
            <p:nvPr/>
          </p:nvGrpSpPr>
          <p:grpSpPr bwMode="auto">
            <a:xfrm>
              <a:off x="3690" y="1566"/>
              <a:ext cx="360" cy="175"/>
              <a:chOff x="3600" y="219"/>
              <a:chExt cx="360" cy="175"/>
            </a:xfrm>
          </p:grpSpPr>
          <p:sp>
            <p:nvSpPr>
              <p:cNvPr id="4241" name="Oval 14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42" name="Line 14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43" name="Line 14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44" name="Rectangle 14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245" name="Oval 14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246" name="Group 150"/>
              <p:cNvGrpSpPr>
                <a:grpSpLocks/>
              </p:cNvGrpSpPr>
              <p:nvPr/>
            </p:nvGrpSpPr>
            <p:grpSpPr bwMode="auto">
              <a:xfrm>
                <a:off x="3686" y="244"/>
                <a:ext cx="177" cy="66"/>
                <a:chOff x="2848" y="848"/>
                <a:chExt cx="140" cy="98"/>
              </a:xfrm>
            </p:grpSpPr>
            <p:sp>
              <p:nvSpPr>
                <p:cNvPr id="4247" name="Line 15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48" name="Line 15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49" name="Line 15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50" name="Group 154"/>
              <p:cNvGrpSpPr>
                <a:grpSpLocks/>
              </p:cNvGrpSpPr>
              <p:nvPr/>
            </p:nvGrpSpPr>
            <p:grpSpPr bwMode="auto">
              <a:xfrm flipV="1">
                <a:off x="3686" y="243"/>
                <a:ext cx="177" cy="66"/>
                <a:chOff x="2848" y="848"/>
                <a:chExt cx="140" cy="98"/>
              </a:xfrm>
            </p:grpSpPr>
            <p:sp>
              <p:nvSpPr>
                <p:cNvPr id="4251" name="Line 1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52" name="Line 1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53" name="Line 1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254" name="Group 158"/>
            <p:cNvGrpSpPr>
              <a:grpSpLocks/>
            </p:cNvGrpSpPr>
            <p:nvPr/>
          </p:nvGrpSpPr>
          <p:grpSpPr bwMode="auto">
            <a:xfrm>
              <a:off x="4374" y="1395"/>
              <a:ext cx="360" cy="175"/>
              <a:chOff x="3600" y="219"/>
              <a:chExt cx="360" cy="175"/>
            </a:xfrm>
          </p:grpSpPr>
          <p:sp>
            <p:nvSpPr>
              <p:cNvPr id="4255" name="Oval 15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56" name="Line 16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57" name="Line 16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58" name="Rectangle 16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259" name="Oval 16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260" name="Group 164"/>
              <p:cNvGrpSpPr>
                <a:grpSpLocks/>
              </p:cNvGrpSpPr>
              <p:nvPr/>
            </p:nvGrpSpPr>
            <p:grpSpPr bwMode="auto">
              <a:xfrm>
                <a:off x="3686" y="244"/>
                <a:ext cx="177" cy="66"/>
                <a:chOff x="2848" y="848"/>
                <a:chExt cx="140" cy="98"/>
              </a:xfrm>
            </p:grpSpPr>
            <p:sp>
              <p:nvSpPr>
                <p:cNvPr id="4261" name="Line 1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62" name="Line 1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63" name="Line 1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64" name="Group 168"/>
              <p:cNvGrpSpPr>
                <a:grpSpLocks/>
              </p:cNvGrpSpPr>
              <p:nvPr/>
            </p:nvGrpSpPr>
            <p:grpSpPr bwMode="auto">
              <a:xfrm flipV="1">
                <a:off x="3686" y="243"/>
                <a:ext cx="177" cy="66"/>
                <a:chOff x="2848" y="848"/>
                <a:chExt cx="140" cy="98"/>
              </a:xfrm>
            </p:grpSpPr>
            <p:sp>
              <p:nvSpPr>
                <p:cNvPr id="4265" name="Line 1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66" name="Line 1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67" name="Line 1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268" name="Group 172"/>
            <p:cNvGrpSpPr>
              <a:grpSpLocks/>
            </p:cNvGrpSpPr>
            <p:nvPr/>
          </p:nvGrpSpPr>
          <p:grpSpPr bwMode="auto">
            <a:xfrm>
              <a:off x="4386" y="1887"/>
              <a:ext cx="360" cy="175"/>
              <a:chOff x="3600" y="219"/>
              <a:chExt cx="360" cy="175"/>
            </a:xfrm>
          </p:grpSpPr>
          <p:sp>
            <p:nvSpPr>
              <p:cNvPr id="4269" name="Oval 17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70" name="Line 17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71" name="Line 17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72" name="Rectangle 17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273" name="Oval 17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274" name="Group 178"/>
              <p:cNvGrpSpPr>
                <a:grpSpLocks/>
              </p:cNvGrpSpPr>
              <p:nvPr/>
            </p:nvGrpSpPr>
            <p:grpSpPr bwMode="auto">
              <a:xfrm>
                <a:off x="3686" y="244"/>
                <a:ext cx="177" cy="66"/>
                <a:chOff x="2848" y="848"/>
                <a:chExt cx="140" cy="98"/>
              </a:xfrm>
            </p:grpSpPr>
            <p:sp>
              <p:nvSpPr>
                <p:cNvPr id="4275" name="Line 17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76" name="Line 18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77" name="Line 18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78" name="Group 182"/>
              <p:cNvGrpSpPr>
                <a:grpSpLocks/>
              </p:cNvGrpSpPr>
              <p:nvPr/>
            </p:nvGrpSpPr>
            <p:grpSpPr bwMode="auto">
              <a:xfrm flipV="1">
                <a:off x="3686" y="243"/>
                <a:ext cx="177" cy="66"/>
                <a:chOff x="2848" y="848"/>
                <a:chExt cx="140" cy="98"/>
              </a:xfrm>
            </p:grpSpPr>
            <p:sp>
              <p:nvSpPr>
                <p:cNvPr id="4279" name="Line 18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80" name="Line 18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81" name="Line 18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282" name="Group 186"/>
            <p:cNvGrpSpPr>
              <a:grpSpLocks/>
            </p:cNvGrpSpPr>
            <p:nvPr/>
          </p:nvGrpSpPr>
          <p:grpSpPr bwMode="auto">
            <a:xfrm>
              <a:off x="5082" y="1551"/>
              <a:ext cx="360" cy="175"/>
              <a:chOff x="3600" y="219"/>
              <a:chExt cx="360" cy="175"/>
            </a:xfrm>
          </p:grpSpPr>
          <p:sp>
            <p:nvSpPr>
              <p:cNvPr id="4283" name="Oval 18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84" name="Line 18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85" name="Line 18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86" name="Rectangle 19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287" name="Oval 19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288" name="Group 192"/>
              <p:cNvGrpSpPr>
                <a:grpSpLocks/>
              </p:cNvGrpSpPr>
              <p:nvPr/>
            </p:nvGrpSpPr>
            <p:grpSpPr bwMode="auto">
              <a:xfrm>
                <a:off x="3686" y="244"/>
                <a:ext cx="177" cy="66"/>
                <a:chOff x="2848" y="848"/>
                <a:chExt cx="140" cy="98"/>
              </a:xfrm>
            </p:grpSpPr>
            <p:sp>
              <p:nvSpPr>
                <p:cNvPr id="4289" name="Line 1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90" name="Line 1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91" name="Line 1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92" name="Group 196"/>
              <p:cNvGrpSpPr>
                <a:grpSpLocks/>
              </p:cNvGrpSpPr>
              <p:nvPr/>
            </p:nvGrpSpPr>
            <p:grpSpPr bwMode="auto">
              <a:xfrm flipV="1">
                <a:off x="3686" y="243"/>
                <a:ext cx="177" cy="66"/>
                <a:chOff x="2848" y="848"/>
                <a:chExt cx="140" cy="98"/>
              </a:xfrm>
            </p:grpSpPr>
            <p:sp>
              <p:nvSpPr>
                <p:cNvPr id="4293" name="Line 1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94" name="Line 1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95" name="Line 1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296" name="Group 200"/>
            <p:cNvGrpSpPr>
              <a:grpSpLocks/>
            </p:cNvGrpSpPr>
            <p:nvPr/>
          </p:nvGrpSpPr>
          <p:grpSpPr bwMode="auto">
            <a:xfrm>
              <a:off x="4944" y="2223"/>
              <a:ext cx="360" cy="175"/>
              <a:chOff x="3600" y="219"/>
              <a:chExt cx="360" cy="175"/>
            </a:xfrm>
          </p:grpSpPr>
          <p:sp>
            <p:nvSpPr>
              <p:cNvPr id="4297" name="Oval 20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98" name="Line 20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99" name="Line 20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00" name="Rectangle 20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301" name="Oval 20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302" name="Group 206"/>
              <p:cNvGrpSpPr>
                <a:grpSpLocks/>
              </p:cNvGrpSpPr>
              <p:nvPr/>
            </p:nvGrpSpPr>
            <p:grpSpPr bwMode="auto">
              <a:xfrm>
                <a:off x="3686" y="244"/>
                <a:ext cx="177" cy="66"/>
                <a:chOff x="2848" y="848"/>
                <a:chExt cx="140" cy="98"/>
              </a:xfrm>
            </p:grpSpPr>
            <p:sp>
              <p:nvSpPr>
                <p:cNvPr id="4303" name="Line 20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04" name="Line 20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05" name="Line 20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06" name="Group 210"/>
              <p:cNvGrpSpPr>
                <a:grpSpLocks/>
              </p:cNvGrpSpPr>
              <p:nvPr/>
            </p:nvGrpSpPr>
            <p:grpSpPr bwMode="auto">
              <a:xfrm flipV="1">
                <a:off x="3686" y="243"/>
                <a:ext cx="177" cy="66"/>
                <a:chOff x="2848" y="848"/>
                <a:chExt cx="140" cy="98"/>
              </a:xfrm>
            </p:grpSpPr>
            <p:sp>
              <p:nvSpPr>
                <p:cNvPr id="4307" name="Line 2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08" name="Line 2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09" name="Line 2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310" name="Group 214"/>
            <p:cNvGrpSpPr>
              <a:grpSpLocks/>
            </p:cNvGrpSpPr>
            <p:nvPr/>
          </p:nvGrpSpPr>
          <p:grpSpPr bwMode="auto">
            <a:xfrm>
              <a:off x="4704" y="2661"/>
              <a:ext cx="360" cy="175"/>
              <a:chOff x="3600" y="219"/>
              <a:chExt cx="360" cy="175"/>
            </a:xfrm>
          </p:grpSpPr>
          <p:sp>
            <p:nvSpPr>
              <p:cNvPr id="4311" name="Oval 21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312" name="Line 21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13" name="Line 21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14" name="Rectangle 21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315" name="Oval 21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316" name="Group 220"/>
              <p:cNvGrpSpPr>
                <a:grpSpLocks/>
              </p:cNvGrpSpPr>
              <p:nvPr/>
            </p:nvGrpSpPr>
            <p:grpSpPr bwMode="auto">
              <a:xfrm>
                <a:off x="3686" y="244"/>
                <a:ext cx="177" cy="66"/>
                <a:chOff x="2848" y="848"/>
                <a:chExt cx="140" cy="98"/>
              </a:xfrm>
            </p:grpSpPr>
            <p:sp>
              <p:nvSpPr>
                <p:cNvPr id="4317" name="Line 2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18" name="Line 2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19" name="Line 2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20" name="Group 224"/>
              <p:cNvGrpSpPr>
                <a:grpSpLocks/>
              </p:cNvGrpSpPr>
              <p:nvPr/>
            </p:nvGrpSpPr>
            <p:grpSpPr bwMode="auto">
              <a:xfrm flipV="1">
                <a:off x="3686" y="243"/>
                <a:ext cx="177" cy="66"/>
                <a:chOff x="2848" y="848"/>
                <a:chExt cx="140" cy="98"/>
              </a:xfrm>
            </p:grpSpPr>
            <p:sp>
              <p:nvSpPr>
                <p:cNvPr id="4321" name="Line 2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22" name="Line 2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23" name="Line 2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324" name="Group 228"/>
            <p:cNvGrpSpPr>
              <a:grpSpLocks/>
            </p:cNvGrpSpPr>
            <p:nvPr/>
          </p:nvGrpSpPr>
          <p:grpSpPr bwMode="auto">
            <a:xfrm>
              <a:off x="4266" y="3027"/>
              <a:ext cx="360" cy="175"/>
              <a:chOff x="3600" y="219"/>
              <a:chExt cx="360" cy="175"/>
            </a:xfrm>
          </p:grpSpPr>
          <p:sp>
            <p:nvSpPr>
              <p:cNvPr id="4325" name="Oval 22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326" name="Line 23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27" name="Line 23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28" name="Rectangle 23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329" name="Oval 23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330" name="Group 234"/>
              <p:cNvGrpSpPr>
                <a:grpSpLocks/>
              </p:cNvGrpSpPr>
              <p:nvPr/>
            </p:nvGrpSpPr>
            <p:grpSpPr bwMode="auto">
              <a:xfrm>
                <a:off x="3686" y="244"/>
                <a:ext cx="177" cy="66"/>
                <a:chOff x="2848" y="848"/>
                <a:chExt cx="140" cy="98"/>
              </a:xfrm>
            </p:grpSpPr>
            <p:sp>
              <p:nvSpPr>
                <p:cNvPr id="4331" name="Line 23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32" name="Line 2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33" name="Line 23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34" name="Group 238"/>
              <p:cNvGrpSpPr>
                <a:grpSpLocks/>
              </p:cNvGrpSpPr>
              <p:nvPr/>
            </p:nvGrpSpPr>
            <p:grpSpPr bwMode="auto">
              <a:xfrm flipV="1">
                <a:off x="3686" y="243"/>
                <a:ext cx="177" cy="66"/>
                <a:chOff x="2848" y="848"/>
                <a:chExt cx="140" cy="98"/>
              </a:xfrm>
            </p:grpSpPr>
            <p:sp>
              <p:nvSpPr>
                <p:cNvPr id="4335" name="Line 23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36" name="Line 24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37" name="Line 24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338" name="Group 242"/>
            <p:cNvGrpSpPr>
              <a:grpSpLocks/>
            </p:cNvGrpSpPr>
            <p:nvPr/>
          </p:nvGrpSpPr>
          <p:grpSpPr bwMode="auto">
            <a:xfrm>
              <a:off x="3690" y="2745"/>
              <a:ext cx="360" cy="175"/>
              <a:chOff x="3600" y="219"/>
              <a:chExt cx="360" cy="175"/>
            </a:xfrm>
          </p:grpSpPr>
          <p:sp>
            <p:nvSpPr>
              <p:cNvPr id="4339" name="Oval 2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340" name="Line 24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41" name="Line 24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42" name="Rectangle 24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343" name="Oval 2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344" name="Group 248"/>
              <p:cNvGrpSpPr>
                <a:grpSpLocks/>
              </p:cNvGrpSpPr>
              <p:nvPr/>
            </p:nvGrpSpPr>
            <p:grpSpPr bwMode="auto">
              <a:xfrm>
                <a:off x="3686" y="244"/>
                <a:ext cx="177" cy="66"/>
                <a:chOff x="2848" y="848"/>
                <a:chExt cx="140" cy="98"/>
              </a:xfrm>
            </p:grpSpPr>
            <p:sp>
              <p:nvSpPr>
                <p:cNvPr id="4345" name="Line 24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46" name="Line 2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47" name="Line 25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48" name="Group 252"/>
              <p:cNvGrpSpPr>
                <a:grpSpLocks/>
              </p:cNvGrpSpPr>
              <p:nvPr/>
            </p:nvGrpSpPr>
            <p:grpSpPr bwMode="auto">
              <a:xfrm flipV="1">
                <a:off x="3686" y="243"/>
                <a:ext cx="177" cy="66"/>
                <a:chOff x="2848" y="848"/>
                <a:chExt cx="140" cy="98"/>
              </a:xfrm>
            </p:grpSpPr>
            <p:sp>
              <p:nvSpPr>
                <p:cNvPr id="4349" name="Line 25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50" name="Line 25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51" name="Line 25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4352" name="Text Box 256"/>
            <p:cNvSpPr txBox="1">
              <a:spLocks noChangeArrowheads="1"/>
            </p:cNvSpPr>
            <p:nvPr/>
          </p:nvSpPr>
          <p:spPr bwMode="auto">
            <a:xfrm>
              <a:off x="3554" y="341"/>
              <a:ext cx="684" cy="298"/>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router</a:t>
              </a:r>
              <a:endParaRPr lang="en-US" altLang="zh-TW" sz="2000">
                <a:ea typeface="新細明體" charset="-120"/>
              </a:endParaRPr>
            </a:p>
          </p:txBody>
        </p:sp>
        <p:sp>
          <p:nvSpPr>
            <p:cNvPr id="4353" name="Text Box 257"/>
            <p:cNvSpPr txBox="1">
              <a:spLocks noChangeArrowheads="1"/>
            </p:cNvSpPr>
            <p:nvPr/>
          </p:nvSpPr>
          <p:spPr bwMode="auto">
            <a:xfrm>
              <a:off x="4424" y="437"/>
              <a:ext cx="1134" cy="297"/>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workstation</a:t>
              </a:r>
              <a:endParaRPr lang="en-US" altLang="zh-TW" sz="2000">
                <a:ea typeface="新細明體" charset="-120"/>
              </a:endParaRPr>
            </a:p>
          </p:txBody>
        </p:sp>
        <p:sp>
          <p:nvSpPr>
            <p:cNvPr id="4354" name="Text Box 258"/>
            <p:cNvSpPr txBox="1">
              <a:spLocks noChangeArrowheads="1"/>
            </p:cNvSpPr>
            <p:nvPr/>
          </p:nvSpPr>
          <p:spPr bwMode="auto">
            <a:xfrm>
              <a:off x="3710" y="724"/>
              <a:ext cx="686" cy="298"/>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server</a:t>
              </a:r>
              <a:endParaRPr lang="en-US" altLang="zh-TW" sz="2000">
                <a:ea typeface="新細明體" charset="-120"/>
              </a:endParaRPr>
            </a:p>
          </p:txBody>
        </p:sp>
        <p:sp>
          <p:nvSpPr>
            <p:cNvPr id="4355" name="Text Box 259"/>
            <p:cNvSpPr txBox="1">
              <a:spLocks noChangeArrowheads="1"/>
            </p:cNvSpPr>
            <p:nvPr/>
          </p:nvSpPr>
          <p:spPr bwMode="auto">
            <a:xfrm>
              <a:off x="4700" y="864"/>
              <a:ext cx="679" cy="297"/>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mobile</a:t>
              </a:r>
              <a:endParaRPr lang="en-US" altLang="zh-TW" sz="2000">
                <a:ea typeface="新細明體" charset="-120"/>
              </a:endParaRPr>
            </a:p>
          </p:txBody>
        </p:sp>
      </p:grpSp>
      <p:sp>
        <p:nvSpPr>
          <p:cNvPr id="4357" name="Line 261"/>
          <p:cNvSpPr>
            <a:spLocks noChangeShapeType="1"/>
          </p:cNvSpPr>
          <p:nvPr/>
        </p:nvSpPr>
        <p:spPr bwMode="auto">
          <a:xfrm flipV="1">
            <a:off x="6248400" y="4827588"/>
            <a:ext cx="1588" cy="249237"/>
          </a:xfrm>
          <a:prstGeom prst="line">
            <a:avLst/>
          </a:prstGeom>
          <a:noFill/>
          <a:ln w="12700">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 name="投影片編號版面配置區 6"/>
          <p:cNvSpPr>
            <a:spLocks noGrp="1"/>
          </p:cNvSpPr>
          <p:nvPr>
            <p:ph type="sldNum" sz="quarter" idx="12"/>
          </p:nvPr>
        </p:nvSpPr>
        <p:spPr/>
        <p:txBody>
          <a:bodyPr/>
          <a:lstStyle/>
          <a:p>
            <a:r>
              <a:rPr lang="en-US" altLang="zh-TW"/>
              <a:t>1-</a:t>
            </a:r>
            <a:fld id="{CF86FB10-E8EC-4F17-85A9-B3854DABDCE8}" type="slidenum">
              <a:rPr lang="en-US" altLang="zh-TW"/>
              <a:pPr/>
              <a:t>40</a:t>
            </a:fld>
            <a:endParaRPr lang="en-US" altLang="zh-TW"/>
          </a:p>
        </p:txBody>
      </p:sp>
      <p:sp>
        <p:nvSpPr>
          <p:cNvPr id="28674"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Physical Media: coax, fiber</a:t>
            </a:r>
            <a:endParaRPr lang="en-US" altLang="zh-TW">
              <a:ea typeface="新細明體" charset="-120"/>
            </a:endParaRPr>
          </a:p>
        </p:txBody>
      </p:sp>
      <p:sp>
        <p:nvSpPr>
          <p:cNvPr id="28675" name="Rectangle 3"/>
          <p:cNvSpPr>
            <a:spLocks noGrp="1" noChangeArrowheads="1"/>
          </p:cNvSpPr>
          <p:nvPr>
            <p:ph type="body" sz="half" idx="1"/>
          </p:nvPr>
        </p:nvSpPr>
        <p:spPr>
          <a:xfrm>
            <a:off x="533400" y="1371600"/>
            <a:ext cx="3962400" cy="4327525"/>
          </a:xfrm>
        </p:spPr>
        <p:txBody>
          <a:bodyPr/>
          <a:lstStyle/>
          <a:p>
            <a:pPr>
              <a:lnSpc>
                <a:spcPct val="90000"/>
              </a:lnSpc>
              <a:buFont typeface="Wingdings" pitchFamily="2" charset="2"/>
              <a:buNone/>
            </a:pPr>
            <a:r>
              <a:rPr lang="en-US" altLang="zh-TW">
                <a:solidFill>
                  <a:srgbClr val="FF0000"/>
                </a:solidFill>
                <a:ea typeface="新細明體" charset="-120"/>
              </a:rPr>
              <a:t>Coaxial cable:</a:t>
            </a:r>
            <a:endParaRPr lang="en-US" altLang="zh-TW" sz="2400">
              <a:ea typeface="新細明體" charset="-120"/>
            </a:endParaRPr>
          </a:p>
          <a:p>
            <a:pPr>
              <a:lnSpc>
                <a:spcPct val="90000"/>
              </a:lnSpc>
            </a:pPr>
            <a:r>
              <a:rPr lang="en-US" altLang="zh-TW" sz="2400">
                <a:ea typeface="新細明體" charset="-120"/>
              </a:rPr>
              <a:t>two concentric copper conductors</a:t>
            </a:r>
          </a:p>
          <a:p>
            <a:pPr>
              <a:lnSpc>
                <a:spcPct val="90000"/>
              </a:lnSpc>
            </a:pPr>
            <a:r>
              <a:rPr lang="en-US" altLang="zh-TW" sz="2400">
                <a:ea typeface="新細明體" charset="-120"/>
              </a:rPr>
              <a:t>bidirectional</a:t>
            </a:r>
          </a:p>
          <a:p>
            <a:pPr>
              <a:lnSpc>
                <a:spcPct val="90000"/>
              </a:lnSpc>
            </a:pPr>
            <a:r>
              <a:rPr lang="en-US" altLang="zh-TW" sz="2400">
                <a:ea typeface="新細明體" charset="-120"/>
              </a:rPr>
              <a:t>baseband:</a:t>
            </a:r>
          </a:p>
          <a:p>
            <a:pPr lvl="1">
              <a:lnSpc>
                <a:spcPct val="90000"/>
              </a:lnSpc>
            </a:pPr>
            <a:r>
              <a:rPr lang="en-US" altLang="zh-TW" sz="2000">
                <a:ea typeface="新細明體" charset="-120"/>
              </a:rPr>
              <a:t>single channel on cable</a:t>
            </a:r>
          </a:p>
          <a:p>
            <a:pPr lvl="1">
              <a:lnSpc>
                <a:spcPct val="90000"/>
              </a:lnSpc>
            </a:pPr>
            <a:r>
              <a:rPr lang="en-US" altLang="zh-TW" sz="2000">
                <a:ea typeface="新細明體" charset="-120"/>
              </a:rPr>
              <a:t>legacy Ethernet</a:t>
            </a:r>
          </a:p>
          <a:p>
            <a:pPr>
              <a:lnSpc>
                <a:spcPct val="90000"/>
              </a:lnSpc>
            </a:pPr>
            <a:r>
              <a:rPr lang="en-US" altLang="zh-TW" sz="2400">
                <a:ea typeface="新細明體" charset="-120"/>
              </a:rPr>
              <a:t>broadband:</a:t>
            </a:r>
          </a:p>
          <a:p>
            <a:pPr lvl="1">
              <a:lnSpc>
                <a:spcPct val="90000"/>
              </a:lnSpc>
            </a:pPr>
            <a:r>
              <a:rPr lang="en-US" altLang="zh-TW" sz="2000">
                <a:ea typeface="新細明體" charset="-120"/>
              </a:rPr>
              <a:t> multiple channels</a:t>
            </a:r>
            <a:r>
              <a:rPr lang="zh-TW" altLang="en-US" sz="2000">
                <a:ea typeface="新細明體" charset="-120"/>
              </a:rPr>
              <a:t> </a:t>
            </a:r>
            <a:r>
              <a:rPr lang="en-US" altLang="zh-TW" sz="2000">
                <a:ea typeface="新細明體" charset="-120"/>
              </a:rPr>
              <a:t>on cable</a:t>
            </a:r>
          </a:p>
          <a:p>
            <a:pPr lvl="1">
              <a:lnSpc>
                <a:spcPct val="90000"/>
              </a:lnSpc>
            </a:pPr>
            <a:r>
              <a:rPr lang="en-US" altLang="zh-TW" sz="2000">
                <a:ea typeface="新細明體" charset="-120"/>
              </a:rPr>
              <a:t> HFC</a:t>
            </a:r>
          </a:p>
        </p:txBody>
      </p:sp>
      <p:pic>
        <p:nvPicPr>
          <p:cNvPr id="28677" name="Picture 5" descr="coax"/>
          <p:cNvPicPr>
            <a:picLocks noChangeAspect="1" noChangeArrowheads="1"/>
          </p:cNvPicPr>
          <p:nvPr/>
        </p:nvPicPr>
        <p:blipFill>
          <a:blip r:embed="rId2" cstate="print"/>
          <a:srcRect/>
          <a:stretch>
            <a:fillRect/>
          </a:stretch>
        </p:blipFill>
        <p:spPr bwMode="auto">
          <a:xfrm>
            <a:off x="1246188" y="5464175"/>
            <a:ext cx="2501900" cy="1085850"/>
          </a:xfrm>
          <a:prstGeom prst="rect">
            <a:avLst/>
          </a:prstGeom>
          <a:noFill/>
        </p:spPr>
      </p:pic>
      <p:sp>
        <p:nvSpPr>
          <p:cNvPr id="28678" name="Rectangle 6"/>
          <p:cNvSpPr>
            <a:spLocks noChangeArrowheads="1"/>
          </p:cNvSpPr>
          <p:nvPr/>
        </p:nvSpPr>
        <p:spPr bwMode="auto">
          <a:xfrm>
            <a:off x="4667250" y="1195388"/>
            <a:ext cx="4230688" cy="343852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sz="2800">
                <a:solidFill>
                  <a:srgbClr val="FF0000"/>
                </a:solidFill>
                <a:latin typeface="Comic Sans MS" pitchFamily="66" charset="0"/>
                <a:ea typeface="新細明體" charset="-120"/>
              </a:rPr>
              <a:t>Fiber optic cable:</a:t>
            </a:r>
            <a:endParaRPr lang="en-US" altLang="zh-TW">
              <a:latin typeface="Comic Sans MS" pitchFamily="66" charset="0"/>
              <a:ea typeface="新細明體" charset="-120"/>
            </a:endParaRP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glass fiber carrying light pulses, each pulse a bit</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high-speed operation:</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high-speed point-to-point transmission (e.g., 5 Gps)</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low error rate: repeaters spaced far apart ; immune to electromagnetic noise</a:t>
            </a:r>
          </a:p>
        </p:txBody>
      </p:sp>
      <p:pic>
        <p:nvPicPr>
          <p:cNvPr id="28679" name="Picture 7" descr="f-pict"/>
          <p:cNvPicPr>
            <a:picLocks noChangeAspect="1" noChangeArrowheads="1"/>
          </p:cNvPicPr>
          <p:nvPr/>
        </p:nvPicPr>
        <p:blipFill>
          <a:blip r:embed="rId3" cstate="print"/>
          <a:srcRect/>
          <a:stretch>
            <a:fillRect/>
          </a:stretch>
        </p:blipFill>
        <p:spPr bwMode="auto">
          <a:xfrm>
            <a:off x="5424488" y="4956175"/>
            <a:ext cx="2371725" cy="1460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C95591E7-BB4F-4C67-910D-FC942CCDDCF2}" type="slidenum">
              <a:rPr lang="en-US" altLang="zh-TW"/>
              <a:pPr/>
              <a:t>41</a:t>
            </a:fld>
            <a:endParaRPr lang="en-US" altLang="zh-TW"/>
          </a:p>
        </p:txBody>
      </p:sp>
      <p:sp>
        <p:nvSpPr>
          <p:cNvPr id="30722"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Physical media: radio</a:t>
            </a:r>
            <a:endParaRPr lang="en-US" altLang="zh-TW">
              <a:ea typeface="新細明體" charset="-120"/>
            </a:endParaRPr>
          </a:p>
        </p:txBody>
      </p:sp>
      <p:sp>
        <p:nvSpPr>
          <p:cNvPr id="30723" name="Rectangle 3"/>
          <p:cNvSpPr>
            <a:spLocks noGrp="1" noChangeArrowheads="1"/>
          </p:cNvSpPr>
          <p:nvPr>
            <p:ph type="body" sz="half" idx="1"/>
          </p:nvPr>
        </p:nvSpPr>
        <p:spPr>
          <a:xfrm>
            <a:off x="533400" y="1243013"/>
            <a:ext cx="3962400" cy="4876800"/>
          </a:xfrm>
        </p:spPr>
        <p:txBody>
          <a:bodyPr/>
          <a:lstStyle/>
          <a:p>
            <a:r>
              <a:rPr lang="en-US" altLang="zh-TW" sz="2400">
                <a:ea typeface="新細明體" charset="-120"/>
              </a:rPr>
              <a:t>signal carried in electromagnetic spectrum</a:t>
            </a:r>
          </a:p>
          <a:p>
            <a:r>
              <a:rPr lang="en-US" altLang="zh-TW" sz="2400">
                <a:ea typeface="新細明體" charset="-120"/>
              </a:rPr>
              <a:t>no physical “wire”</a:t>
            </a:r>
          </a:p>
          <a:p>
            <a:r>
              <a:rPr lang="en-US" altLang="zh-TW" sz="2400">
                <a:ea typeface="新細明體" charset="-120"/>
              </a:rPr>
              <a:t>bidirectional</a:t>
            </a:r>
          </a:p>
          <a:p>
            <a:r>
              <a:rPr lang="en-US" altLang="zh-TW" sz="2400">
                <a:ea typeface="新細明體" charset="-120"/>
              </a:rPr>
              <a:t>propagation environment effects:</a:t>
            </a:r>
          </a:p>
          <a:p>
            <a:pPr lvl="1"/>
            <a:r>
              <a:rPr lang="en-US" altLang="zh-TW" sz="2000">
                <a:ea typeface="新細明體" charset="-120"/>
              </a:rPr>
              <a:t>reflection </a:t>
            </a:r>
          </a:p>
          <a:p>
            <a:pPr lvl="1"/>
            <a:r>
              <a:rPr lang="en-US" altLang="zh-TW" sz="2000">
                <a:ea typeface="新細明體" charset="-120"/>
              </a:rPr>
              <a:t>obstruction by objects</a:t>
            </a:r>
          </a:p>
          <a:p>
            <a:pPr lvl="1"/>
            <a:r>
              <a:rPr lang="en-US" altLang="zh-TW" sz="2000">
                <a:ea typeface="新細明體" charset="-120"/>
              </a:rPr>
              <a:t>interference</a:t>
            </a:r>
          </a:p>
        </p:txBody>
      </p:sp>
      <p:sp>
        <p:nvSpPr>
          <p:cNvPr id="30725" name="Rectangle 5"/>
          <p:cNvSpPr>
            <a:spLocks noChangeArrowheads="1"/>
          </p:cNvSpPr>
          <p:nvPr/>
        </p:nvSpPr>
        <p:spPr bwMode="auto">
          <a:xfrm>
            <a:off x="4654550" y="744538"/>
            <a:ext cx="4210050" cy="561975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sz="2800">
                <a:solidFill>
                  <a:srgbClr val="FF0000"/>
                </a:solidFill>
                <a:latin typeface="Comic Sans MS" pitchFamily="66" charset="0"/>
                <a:ea typeface="新細明體" charset="-120"/>
              </a:rPr>
              <a:t>Radio link types:</a:t>
            </a:r>
            <a:endParaRPr lang="en-US" altLang="zh-TW">
              <a:latin typeface="Comic Sans MS" pitchFamily="66" charset="0"/>
              <a:ea typeface="新細明體" charset="-120"/>
            </a:endParaRPr>
          </a:p>
          <a:p>
            <a:pPr marL="342900" indent="-342900">
              <a:spcBef>
                <a:spcPct val="20000"/>
              </a:spcBef>
              <a:buClr>
                <a:schemeClr val="accent2"/>
              </a:buClr>
              <a:buSzPct val="85000"/>
              <a:buFont typeface="Wingdings" pitchFamily="2" charset="2"/>
              <a:buChar char="q"/>
            </a:pPr>
            <a:r>
              <a:rPr lang="en-US" altLang="zh-TW">
                <a:solidFill>
                  <a:srgbClr val="FF0000"/>
                </a:solidFill>
                <a:latin typeface="Comic Sans MS" pitchFamily="66" charset="0"/>
                <a:ea typeface="新細明體" charset="-120"/>
              </a:rPr>
              <a:t>terrestrial  microwave</a:t>
            </a:r>
            <a:endParaRPr lang="en-US" altLang="zh-TW">
              <a:latin typeface="Comic Sans MS" pitchFamily="66" charset="0"/>
              <a:ea typeface="新細明體" charset="-120"/>
            </a:endParaRP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e.g. up to 45 Mbps channels</a:t>
            </a:r>
          </a:p>
          <a:p>
            <a:pPr marL="342900" indent="-342900">
              <a:spcBef>
                <a:spcPct val="20000"/>
              </a:spcBef>
              <a:buClr>
                <a:schemeClr val="accent2"/>
              </a:buClr>
              <a:buSzPct val="85000"/>
              <a:buFont typeface="Wingdings" pitchFamily="2" charset="2"/>
              <a:buChar char="q"/>
            </a:pPr>
            <a:r>
              <a:rPr lang="en-US" altLang="zh-TW">
                <a:solidFill>
                  <a:srgbClr val="FF0000"/>
                </a:solidFill>
                <a:latin typeface="Comic Sans MS" pitchFamily="66" charset="0"/>
                <a:ea typeface="新細明體" charset="-120"/>
              </a:rPr>
              <a:t>LAN</a:t>
            </a:r>
            <a:r>
              <a:rPr lang="en-US" altLang="zh-TW">
                <a:latin typeface="Comic Sans MS" pitchFamily="66" charset="0"/>
                <a:ea typeface="新細明體" charset="-120"/>
              </a:rPr>
              <a:t> (e.g., Wifi)</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2Mbps, 11Mbps, 54Mbps, 108 Mbps</a:t>
            </a:r>
            <a:endParaRPr lang="zh-TW" altLang="en-US" sz="2000">
              <a:latin typeface="Comic Sans MS" pitchFamily="66" charset="0"/>
              <a:ea typeface="新細明體" charset="-120"/>
            </a:endParaRPr>
          </a:p>
          <a:p>
            <a:pPr marL="342900" indent="-342900">
              <a:spcBef>
                <a:spcPct val="20000"/>
              </a:spcBef>
              <a:buClr>
                <a:schemeClr val="accent2"/>
              </a:buClr>
              <a:buSzPct val="85000"/>
              <a:buFont typeface="Wingdings" pitchFamily="2" charset="2"/>
              <a:buChar char="q"/>
            </a:pPr>
            <a:r>
              <a:rPr lang="en-US" altLang="zh-TW">
                <a:solidFill>
                  <a:srgbClr val="FF0000"/>
                </a:solidFill>
                <a:latin typeface="Comic Sans MS" pitchFamily="66" charset="0"/>
                <a:ea typeface="新細明體" charset="-120"/>
              </a:rPr>
              <a:t>wide-area</a:t>
            </a:r>
            <a:r>
              <a:rPr lang="en-US" altLang="zh-TW">
                <a:latin typeface="Comic Sans MS" pitchFamily="66" charset="0"/>
                <a:ea typeface="新細明體" charset="-120"/>
              </a:rPr>
              <a:t> (e.g., cellular)</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e.g. 3G: hundreds of kbps</a:t>
            </a:r>
          </a:p>
          <a:p>
            <a:pPr marL="342900" indent="-342900">
              <a:spcBef>
                <a:spcPct val="20000"/>
              </a:spcBef>
              <a:buClr>
                <a:schemeClr val="accent2"/>
              </a:buClr>
              <a:buSzPct val="85000"/>
              <a:buFont typeface="Wingdings" pitchFamily="2" charset="2"/>
              <a:buChar char="q"/>
            </a:pPr>
            <a:r>
              <a:rPr lang="en-US" altLang="zh-TW">
                <a:solidFill>
                  <a:srgbClr val="FF0000"/>
                </a:solidFill>
                <a:latin typeface="Comic Sans MS" pitchFamily="66" charset="0"/>
                <a:ea typeface="新細明體" charset="-120"/>
              </a:rPr>
              <a:t>satellite</a:t>
            </a:r>
            <a:endParaRPr lang="en-US" altLang="zh-TW">
              <a:latin typeface="Comic Sans MS" pitchFamily="66" charset="0"/>
              <a:ea typeface="新細明體" charset="-120"/>
            </a:endParaRP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up to 50Mbps channel (or multiple smaller channels)</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270 msec end-end delay</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geosynchronous versus low-earth-orbit satellites (LEOS)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3788B4B1-1638-4E5A-B326-692F96B5D13B}" type="slidenum">
              <a:rPr lang="en-US" altLang="zh-TW"/>
              <a:pPr/>
              <a:t>42</a:t>
            </a:fld>
            <a:endParaRPr lang="en-US" altLang="zh-TW"/>
          </a:p>
        </p:txBody>
      </p:sp>
      <p:sp>
        <p:nvSpPr>
          <p:cNvPr id="73730" name="Rectangle 1026"/>
          <p:cNvSpPr>
            <a:spLocks noGrp="1" noChangeArrowheads="1"/>
          </p:cNvSpPr>
          <p:nvPr>
            <p:ph type="title"/>
          </p:nvPr>
        </p:nvSpPr>
        <p:spPr/>
        <p:txBody>
          <a:bodyPr/>
          <a:lstStyle/>
          <a:p>
            <a:r>
              <a:rPr lang="en-US" altLang="zh-TW">
                <a:ea typeface="新細明體" charset="-120"/>
              </a:rPr>
              <a:t>Chapter 1: roadmap</a:t>
            </a:r>
          </a:p>
        </p:txBody>
      </p:sp>
      <p:sp>
        <p:nvSpPr>
          <p:cNvPr id="73731" name="Rectangle 1027"/>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a:t>
            </a:r>
            <a:r>
              <a:rPr lang="en-US" altLang="zh-TW" sz="2800">
                <a:ea typeface="新細明體" charset="-120"/>
              </a:rPr>
              <a:t> 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rgbClr val="FF0000"/>
                </a:solidFill>
                <a:ea typeface="新細明體" charset="-120"/>
              </a:rPr>
              <a:t>1.5 Internet structure and ISPs</a:t>
            </a:r>
          </a:p>
          <a:p>
            <a:pPr lvl="1">
              <a:buFont typeface="ZapfDingbats" pitchFamily="82" charset="2"/>
              <a:buNone/>
            </a:pPr>
            <a:r>
              <a:rPr lang="en-US" altLang="zh-TW" sz="2800">
                <a:solidFill>
                  <a:schemeClr val="accent2"/>
                </a:solidFill>
                <a:ea typeface="新細明體" charset="-120"/>
              </a:rPr>
              <a:t>1.6</a:t>
            </a:r>
            <a:r>
              <a:rPr lang="en-US" altLang="zh-TW" sz="2800">
                <a:ea typeface="新細明體" charset="-120"/>
              </a:rPr>
              <a:t> 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9" name="投影片編號版面配置區 6"/>
          <p:cNvSpPr>
            <a:spLocks noGrp="1"/>
          </p:cNvSpPr>
          <p:nvPr>
            <p:ph type="sldNum" sz="quarter" idx="12"/>
          </p:nvPr>
        </p:nvSpPr>
        <p:spPr/>
        <p:txBody>
          <a:bodyPr/>
          <a:lstStyle/>
          <a:p>
            <a:r>
              <a:rPr lang="en-US" altLang="zh-TW"/>
              <a:t>1-</a:t>
            </a:r>
            <a:fld id="{4BBBDDDB-FA7A-42EC-A83A-1838E09CBD96}" type="slidenum">
              <a:rPr lang="en-US" altLang="zh-TW"/>
              <a:pPr/>
              <a:t>43</a:t>
            </a:fld>
            <a:endParaRPr lang="en-US" altLang="zh-TW"/>
          </a:p>
        </p:txBody>
      </p:sp>
      <p:sp>
        <p:nvSpPr>
          <p:cNvPr id="75778" name="Rectangle 2"/>
          <p:cNvSpPr>
            <a:spLocks noGrp="1" noChangeArrowheads="1"/>
          </p:cNvSpPr>
          <p:nvPr>
            <p:ph type="title"/>
          </p:nvPr>
        </p:nvSpPr>
        <p:spPr>
          <a:xfrm>
            <a:off x="533400" y="228600"/>
            <a:ext cx="8096250" cy="1143000"/>
          </a:xfrm>
        </p:spPr>
        <p:txBody>
          <a:bodyPr/>
          <a:lstStyle/>
          <a:p>
            <a:r>
              <a:rPr lang="en-US" altLang="zh-TW" sz="3200">
                <a:ea typeface="新細明體" charset="-120"/>
              </a:rPr>
              <a:t>Internet structure: network of networks</a:t>
            </a:r>
            <a:endParaRPr lang="en-US" altLang="zh-TW">
              <a:ea typeface="新細明體" charset="-120"/>
            </a:endParaRPr>
          </a:p>
        </p:txBody>
      </p:sp>
      <p:sp>
        <p:nvSpPr>
          <p:cNvPr id="75779" name="Rectangle 3"/>
          <p:cNvSpPr>
            <a:spLocks noGrp="1" noChangeArrowheads="1"/>
          </p:cNvSpPr>
          <p:nvPr>
            <p:ph type="body" sz="half" idx="1"/>
          </p:nvPr>
        </p:nvSpPr>
        <p:spPr>
          <a:xfrm>
            <a:off x="352425" y="1428750"/>
            <a:ext cx="8440738" cy="4648200"/>
          </a:xfrm>
        </p:spPr>
        <p:txBody>
          <a:bodyPr/>
          <a:lstStyle/>
          <a:p>
            <a:r>
              <a:rPr lang="en-US" altLang="zh-TW" sz="2400">
                <a:ea typeface="新細明體" charset="-120"/>
              </a:rPr>
              <a:t>roughly hierarchical</a:t>
            </a:r>
          </a:p>
          <a:p>
            <a:r>
              <a:rPr lang="en-US" altLang="zh-TW" sz="2400">
                <a:solidFill>
                  <a:srgbClr val="FF0000"/>
                </a:solidFill>
                <a:ea typeface="新細明體" charset="-120"/>
              </a:rPr>
              <a:t>at center: “tier-1” ISPs </a:t>
            </a:r>
            <a:r>
              <a:rPr lang="en-US" altLang="zh-TW" sz="2400">
                <a:ea typeface="新細明體" charset="-120"/>
              </a:rPr>
              <a:t>(e.g., UUNet, BBN/Genuity, Sprint, AT&amp;T), national/international coverage</a:t>
            </a:r>
          </a:p>
          <a:p>
            <a:pPr lvl="1"/>
            <a:r>
              <a:rPr lang="en-US" altLang="zh-TW">
                <a:ea typeface="新細明體" charset="-120"/>
              </a:rPr>
              <a:t>treat each other as equals</a:t>
            </a:r>
          </a:p>
        </p:txBody>
      </p:sp>
      <p:sp>
        <p:nvSpPr>
          <p:cNvPr id="75809" name="Oval 33"/>
          <p:cNvSpPr>
            <a:spLocks noChangeArrowheads="1"/>
          </p:cNvSpPr>
          <p:nvPr/>
        </p:nvSpPr>
        <p:spPr bwMode="auto">
          <a:xfrm>
            <a:off x="2432050" y="4883150"/>
            <a:ext cx="1863725" cy="790575"/>
          </a:xfrm>
          <a:prstGeom prst="ellipse">
            <a:avLst/>
          </a:prstGeom>
          <a:solidFill>
            <a:srgbClr val="FF0000"/>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5810" name="Oval 34"/>
          <p:cNvSpPr>
            <a:spLocks noChangeArrowheads="1"/>
          </p:cNvSpPr>
          <p:nvPr/>
        </p:nvSpPr>
        <p:spPr bwMode="auto">
          <a:xfrm>
            <a:off x="3530600" y="3679825"/>
            <a:ext cx="1863725" cy="790575"/>
          </a:xfrm>
          <a:prstGeom prst="ellipse">
            <a:avLst/>
          </a:prstGeom>
          <a:solidFill>
            <a:schemeClr val="accent2"/>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5811" name="Oval 35"/>
          <p:cNvSpPr>
            <a:spLocks noChangeArrowheads="1"/>
          </p:cNvSpPr>
          <p:nvPr/>
        </p:nvSpPr>
        <p:spPr bwMode="auto">
          <a:xfrm>
            <a:off x="4800600" y="4845050"/>
            <a:ext cx="1863725" cy="790575"/>
          </a:xfrm>
          <a:prstGeom prst="ellipse">
            <a:avLst/>
          </a:prstGeom>
          <a:solidFill>
            <a:schemeClr val="accent1"/>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grpSp>
        <p:nvGrpSpPr>
          <p:cNvPr id="75829" name="Group 53"/>
          <p:cNvGrpSpPr>
            <a:grpSpLocks/>
          </p:cNvGrpSpPr>
          <p:nvPr/>
        </p:nvGrpSpPr>
        <p:grpSpPr bwMode="auto">
          <a:xfrm>
            <a:off x="720725" y="3781425"/>
            <a:ext cx="4533900" cy="1543050"/>
            <a:chOff x="454" y="2122"/>
            <a:chExt cx="2856" cy="972"/>
          </a:xfrm>
        </p:grpSpPr>
        <p:sp>
          <p:nvSpPr>
            <p:cNvPr id="75799" name="Oval 23"/>
            <p:cNvSpPr>
              <a:spLocks noChangeArrowheads="1"/>
            </p:cNvSpPr>
            <p:nvPr/>
          </p:nvSpPr>
          <p:spPr bwMode="auto">
            <a:xfrm>
              <a:off x="3226" y="2796"/>
              <a:ext cx="84" cy="9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75812" name="Oval 36"/>
            <p:cNvSpPr>
              <a:spLocks noChangeArrowheads="1"/>
            </p:cNvSpPr>
            <p:nvPr/>
          </p:nvSpPr>
          <p:spPr bwMode="auto">
            <a:xfrm>
              <a:off x="2942" y="2500"/>
              <a:ext cx="84" cy="90"/>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sp>
          <p:nvSpPr>
            <p:cNvPr id="75813" name="Oval 37"/>
            <p:cNvSpPr>
              <a:spLocks noChangeArrowheads="1"/>
            </p:cNvSpPr>
            <p:nvPr/>
          </p:nvSpPr>
          <p:spPr bwMode="auto">
            <a:xfrm>
              <a:off x="2650" y="2516"/>
              <a:ext cx="84" cy="90"/>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sp>
          <p:nvSpPr>
            <p:cNvPr id="75814" name="Oval 38"/>
            <p:cNvSpPr>
              <a:spLocks noChangeArrowheads="1"/>
            </p:cNvSpPr>
            <p:nvPr/>
          </p:nvSpPr>
          <p:spPr bwMode="auto">
            <a:xfrm>
              <a:off x="2354" y="2804"/>
              <a:ext cx="84" cy="90"/>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5815" name="Oval 39"/>
            <p:cNvSpPr>
              <a:spLocks noChangeArrowheads="1"/>
            </p:cNvSpPr>
            <p:nvPr/>
          </p:nvSpPr>
          <p:spPr bwMode="auto">
            <a:xfrm>
              <a:off x="2666" y="3004"/>
              <a:ext cx="84" cy="90"/>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5816" name="Oval 40"/>
            <p:cNvSpPr>
              <a:spLocks noChangeArrowheads="1"/>
            </p:cNvSpPr>
            <p:nvPr/>
          </p:nvSpPr>
          <p:spPr bwMode="auto">
            <a:xfrm>
              <a:off x="2990" y="2996"/>
              <a:ext cx="84" cy="9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75817" name="Line 41"/>
            <p:cNvSpPr>
              <a:spLocks noChangeShapeType="1"/>
            </p:cNvSpPr>
            <p:nvPr/>
          </p:nvSpPr>
          <p:spPr bwMode="auto">
            <a:xfrm flipV="1">
              <a:off x="2752" y="3040"/>
              <a:ext cx="240" cy="4"/>
            </a:xfrm>
            <a:prstGeom prst="line">
              <a:avLst/>
            </a:prstGeom>
            <a:noFill/>
            <a:ln w="19050">
              <a:solidFill>
                <a:schemeClr val="tx1"/>
              </a:solidFill>
              <a:round/>
              <a:headEnd/>
              <a:tailEnd/>
            </a:ln>
            <a:effectLst/>
          </p:spPr>
          <p:txBody>
            <a:bodyPr/>
            <a:lstStyle/>
            <a:p>
              <a:endParaRPr lang="zh-TW" altLang="en-US"/>
            </a:p>
          </p:txBody>
        </p:sp>
        <p:sp>
          <p:nvSpPr>
            <p:cNvPr id="75818" name="Line 42"/>
            <p:cNvSpPr>
              <a:spLocks noChangeShapeType="1"/>
            </p:cNvSpPr>
            <p:nvPr/>
          </p:nvSpPr>
          <p:spPr bwMode="auto">
            <a:xfrm>
              <a:off x="3010" y="2572"/>
              <a:ext cx="232" cy="232"/>
            </a:xfrm>
            <a:prstGeom prst="line">
              <a:avLst/>
            </a:prstGeom>
            <a:noFill/>
            <a:ln w="19050">
              <a:solidFill>
                <a:schemeClr val="tx1"/>
              </a:solidFill>
              <a:round/>
              <a:headEnd/>
              <a:tailEnd/>
            </a:ln>
            <a:effectLst/>
          </p:spPr>
          <p:txBody>
            <a:bodyPr/>
            <a:lstStyle/>
            <a:p>
              <a:endParaRPr lang="zh-TW" altLang="en-US"/>
            </a:p>
          </p:txBody>
        </p:sp>
        <p:sp>
          <p:nvSpPr>
            <p:cNvPr id="75819" name="Line 43"/>
            <p:cNvSpPr>
              <a:spLocks noChangeShapeType="1"/>
            </p:cNvSpPr>
            <p:nvPr/>
          </p:nvSpPr>
          <p:spPr bwMode="auto">
            <a:xfrm flipV="1">
              <a:off x="2416" y="2592"/>
              <a:ext cx="248" cy="224"/>
            </a:xfrm>
            <a:prstGeom prst="line">
              <a:avLst/>
            </a:prstGeom>
            <a:noFill/>
            <a:ln w="19050">
              <a:solidFill>
                <a:schemeClr val="tx1"/>
              </a:solidFill>
              <a:round/>
              <a:headEnd/>
              <a:tailEnd/>
            </a:ln>
            <a:effectLst/>
          </p:spPr>
          <p:txBody>
            <a:bodyPr/>
            <a:lstStyle/>
            <a:p>
              <a:endParaRPr lang="zh-TW" altLang="en-US"/>
            </a:p>
          </p:txBody>
        </p:sp>
        <p:sp>
          <p:nvSpPr>
            <p:cNvPr id="75823" name="Text Box 47"/>
            <p:cNvSpPr txBox="1">
              <a:spLocks noChangeArrowheads="1"/>
            </p:cNvSpPr>
            <p:nvPr/>
          </p:nvSpPr>
          <p:spPr bwMode="auto">
            <a:xfrm>
              <a:off x="454" y="2122"/>
              <a:ext cx="987" cy="923"/>
            </a:xfrm>
            <a:prstGeom prst="rect">
              <a:avLst/>
            </a:prstGeom>
            <a:noFill/>
            <a:ln w="9525">
              <a:noFill/>
              <a:miter lim="800000"/>
              <a:headEnd/>
              <a:tailEnd/>
            </a:ln>
            <a:effectLst/>
          </p:spPr>
          <p:txBody>
            <a:bodyPr>
              <a:spAutoFit/>
            </a:bodyPr>
            <a:lstStyle/>
            <a:p>
              <a:r>
                <a:rPr lang="en-US" altLang="zh-TW" sz="1800">
                  <a:latin typeface="Comic Sans MS" pitchFamily="66" charset="0"/>
                  <a:ea typeface="新細明體" charset="-120"/>
                </a:rPr>
                <a:t>Tier-1 providers interconnect (peer) privately</a:t>
              </a:r>
            </a:p>
          </p:txBody>
        </p:sp>
        <p:sp>
          <p:nvSpPr>
            <p:cNvPr id="75824" name="Line 48"/>
            <p:cNvSpPr>
              <a:spLocks noChangeShapeType="1"/>
            </p:cNvSpPr>
            <p:nvPr/>
          </p:nvSpPr>
          <p:spPr bwMode="auto">
            <a:xfrm>
              <a:off x="992" y="2224"/>
              <a:ext cx="1472" cy="432"/>
            </a:xfrm>
            <a:prstGeom prst="line">
              <a:avLst/>
            </a:prstGeom>
            <a:noFill/>
            <a:ln w="9525">
              <a:solidFill>
                <a:schemeClr val="tx1"/>
              </a:solidFill>
              <a:round/>
              <a:headEnd/>
              <a:tailEnd type="triangle" w="med" len="med"/>
            </a:ln>
            <a:effectLst/>
          </p:spPr>
          <p:txBody>
            <a:bodyPr/>
            <a:lstStyle/>
            <a:p>
              <a:endParaRPr lang="zh-TW" altLang="en-US"/>
            </a:p>
          </p:txBody>
        </p:sp>
      </p:grpSp>
      <p:grpSp>
        <p:nvGrpSpPr>
          <p:cNvPr id="75832" name="Group 56"/>
          <p:cNvGrpSpPr>
            <a:grpSpLocks/>
          </p:cNvGrpSpPr>
          <p:nvPr/>
        </p:nvGrpSpPr>
        <p:grpSpPr bwMode="auto">
          <a:xfrm>
            <a:off x="3876675" y="3286125"/>
            <a:ext cx="5267325" cy="1616075"/>
            <a:chOff x="2442" y="1810"/>
            <a:chExt cx="3318" cy="1018"/>
          </a:xfrm>
        </p:grpSpPr>
        <p:grpSp>
          <p:nvGrpSpPr>
            <p:cNvPr id="75820" name="Group 44"/>
            <p:cNvGrpSpPr>
              <a:grpSpLocks/>
            </p:cNvGrpSpPr>
            <p:nvPr/>
          </p:nvGrpSpPr>
          <p:grpSpPr bwMode="auto">
            <a:xfrm>
              <a:off x="3572" y="2372"/>
              <a:ext cx="453" cy="250"/>
              <a:chOff x="3740" y="1244"/>
              <a:chExt cx="453" cy="250"/>
            </a:xfrm>
          </p:grpSpPr>
          <p:sp>
            <p:nvSpPr>
              <p:cNvPr id="75786" name="Rectangle 10"/>
              <p:cNvSpPr>
                <a:spLocks noChangeArrowheads="1"/>
              </p:cNvSpPr>
              <p:nvPr/>
            </p:nvSpPr>
            <p:spPr bwMode="auto">
              <a:xfrm>
                <a:off x="3755" y="1248"/>
                <a:ext cx="438" cy="198"/>
              </a:xfrm>
              <a:prstGeom prst="rect">
                <a:avLst/>
              </a:prstGeom>
              <a:solidFill>
                <a:schemeClr val="tx1"/>
              </a:solidFill>
              <a:ln w="9525">
                <a:solidFill>
                  <a:schemeClr val="tx1"/>
                </a:solidFill>
                <a:miter lim="800000"/>
                <a:headEnd/>
                <a:tailEnd/>
              </a:ln>
              <a:effectLst/>
            </p:spPr>
            <p:txBody>
              <a:bodyPr wrap="none" anchor="ctr"/>
              <a:lstStyle/>
              <a:p>
                <a:endParaRPr lang="zh-TW" altLang="en-US"/>
              </a:p>
            </p:txBody>
          </p:sp>
          <p:sp>
            <p:nvSpPr>
              <p:cNvPr id="75787" name="Text Box 11"/>
              <p:cNvSpPr txBox="1">
                <a:spLocks noChangeArrowheads="1"/>
              </p:cNvSpPr>
              <p:nvPr/>
            </p:nvSpPr>
            <p:spPr bwMode="auto">
              <a:xfrm>
                <a:off x="3740" y="1244"/>
                <a:ext cx="444" cy="250"/>
              </a:xfrm>
              <a:prstGeom prst="rect">
                <a:avLst/>
              </a:prstGeom>
              <a:noFill/>
              <a:ln w="9525">
                <a:noFill/>
                <a:miter lim="800000"/>
                <a:headEnd/>
                <a:tailEnd/>
              </a:ln>
              <a:effectLst/>
            </p:spPr>
            <p:txBody>
              <a:bodyPr wrap="none">
                <a:spAutoFit/>
              </a:bodyPr>
              <a:lstStyle/>
              <a:p>
                <a:r>
                  <a:rPr lang="en-US" altLang="zh-TW" sz="2000">
                    <a:solidFill>
                      <a:schemeClr val="bg1"/>
                    </a:solidFill>
                    <a:latin typeface="Comic Sans MS" pitchFamily="66" charset="0"/>
                    <a:ea typeface="新細明體" charset="-120"/>
                  </a:rPr>
                  <a:t>NAP</a:t>
                </a:r>
                <a:endParaRPr lang="en-US" altLang="zh-TW" sz="2000">
                  <a:ea typeface="新細明體" charset="-120"/>
                </a:endParaRPr>
              </a:p>
            </p:txBody>
          </p:sp>
        </p:grpSp>
        <p:sp>
          <p:nvSpPr>
            <p:cNvPr id="75826" name="Line 50"/>
            <p:cNvSpPr>
              <a:spLocks noChangeShapeType="1"/>
            </p:cNvSpPr>
            <p:nvPr/>
          </p:nvSpPr>
          <p:spPr bwMode="auto">
            <a:xfrm flipH="1">
              <a:off x="3290" y="2540"/>
              <a:ext cx="316" cy="268"/>
            </a:xfrm>
            <a:prstGeom prst="line">
              <a:avLst/>
            </a:prstGeom>
            <a:noFill/>
            <a:ln w="19050">
              <a:solidFill>
                <a:schemeClr val="tx1"/>
              </a:solidFill>
              <a:round/>
              <a:headEnd/>
              <a:tailEnd/>
            </a:ln>
            <a:effectLst/>
          </p:spPr>
          <p:txBody>
            <a:bodyPr/>
            <a:lstStyle/>
            <a:p>
              <a:endParaRPr lang="zh-TW" altLang="en-US"/>
            </a:p>
          </p:txBody>
        </p:sp>
        <p:sp>
          <p:nvSpPr>
            <p:cNvPr id="75827" name="Line 51"/>
            <p:cNvSpPr>
              <a:spLocks noChangeShapeType="1"/>
            </p:cNvSpPr>
            <p:nvPr/>
          </p:nvSpPr>
          <p:spPr bwMode="auto">
            <a:xfrm flipH="1">
              <a:off x="3018" y="2488"/>
              <a:ext cx="568" cy="72"/>
            </a:xfrm>
            <a:prstGeom prst="line">
              <a:avLst/>
            </a:prstGeom>
            <a:noFill/>
            <a:ln w="19050">
              <a:solidFill>
                <a:schemeClr val="tx1"/>
              </a:solidFill>
              <a:round/>
              <a:headEnd/>
              <a:tailEnd/>
            </a:ln>
            <a:effectLst/>
          </p:spPr>
          <p:txBody>
            <a:bodyPr/>
            <a:lstStyle/>
            <a:p>
              <a:endParaRPr lang="zh-TW" altLang="en-US"/>
            </a:p>
          </p:txBody>
        </p:sp>
        <p:sp>
          <p:nvSpPr>
            <p:cNvPr id="75828" name="Line 52"/>
            <p:cNvSpPr>
              <a:spLocks noChangeShapeType="1"/>
            </p:cNvSpPr>
            <p:nvPr/>
          </p:nvSpPr>
          <p:spPr bwMode="auto">
            <a:xfrm flipH="1">
              <a:off x="2442" y="2524"/>
              <a:ext cx="1144" cy="304"/>
            </a:xfrm>
            <a:prstGeom prst="line">
              <a:avLst/>
            </a:prstGeom>
            <a:noFill/>
            <a:ln w="19050">
              <a:solidFill>
                <a:schemeClr val="tx1"/>
              </a:solidFill>
              <a:round/>
              <a:headEnd/>
              <a:tailEnd/>
            </a:ln>
            <a:effectLst/>
          </p:spPr>
          <p:txBody>
            <a:bodyPr/>
            <a:lstStyle/>
            <a:p>
              <a:endParaRPr lang="zh-TW" altLang="en-US"/>
            </a:p>
          </p:txBody>
        </p:sp>
        <p:sp>
          <p:nvSpPr>
            <p:cNvPr id="75830" name="Text Box 54"/>
            <p:cNvSpPr txBox="1">
              <a:spLocks noChangeArrowheads="1"/>
            </p:cNvSpPr>
            <p:nvPr/>
          </p:nvSpPr>
          <p:spPr bwMode="auto">
            <a:xfrm>
              <a:off x="4371" y="1810"/>
              <a:ext cx="1389" cy="923"/>
            </a:xfrm>
            <a:prstGeom prst="rect">
              <a:avLst/>
            </a:prstGeom>
            <a:noFill/>
            <a:ln w="9525">
              <a:noFill/>
              <a:miter lim="800000"/>
              <a:headEnd/>
              <a:tailEnd/>
            </a:ln>
            <a:effectLst/>
          </p:spPr>
          <p:txBody>
            <a:bodyPr>
              <a:spAutoFit/>
            </a:bodyPr>
            <a:lstStyle/>
            <a:p>
              <a:r>
                <a:rPr lang="en-US" altLang="zh-TW" sz="1800">
                  <a:latin typeface="Comic Sans MS" pitchFamily="66" charset="0"/>
                  <a:ea typeface="新細明體" charset="-120"/>
                </a:rPr>
                <a:t>Tier-1 providers also interconnect at public </a:t>
              </a:r>
              <a:r>
                <a:rPr lang="en-US" altLang="zh-TW" sz="1800" u="sng">
                  <a:latin typeface="Comic Sans MS" pitchFamily="66" charset="0"/>
                  <a:ea typeface="新細明體" charset="-120"/>
                </a:rPr>
                <a:t>network access points</a:t>
              </a:r>
              <a:r>
                <a:rPr lang="en-US" altLang="zh-TW" sz="1800">
                  <a:latin typeface="Comic Sans MS" pitchFamily="66" charset="0"/>
                  <a:ea typeface="新細明體" charset="-120"/>
                </a:rPr>
                <a:t> (NAPs)</a:t>
              </a:r>
            </a:p>
          </p:txBody>
        </p:sp>
        <p:sp>
          <p:nvSpPr>
            <p:cNvPr id="75831" name="Line 55"/>
            <p:cNvSpPr>
              <a:spLocks noChangeShapeType="1"/>
            </p:cNvSpPr>
            <p:nvPr/>
          </p:nvSpPr>
          <p:spPr bwMode="auto">
            <a:xfrm flipH="1">
              <a:off x="4008" y="1952"/>
              <a:ext cx="400" cy="344"/>
            </a:xfrm>
            <a:prstGeom prst="line">
              <a:avLst/>
            </a:prstGeom>
            <a:noFill/>
            <a:ln w="9525">
              <a:solidFill>
                <a:schemeClr val="tx1"/>
              </a:solidFill>
              <a:round/>
              <a:headEnd/>
              <a:tailEnd type="triangle" w="med" len="med"/>
            </a:ln>
            <a:effectLst/>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8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3"/>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4"/>
          <p:cNvSpPr>
            <a:spLocks noGrp="1"/>
          </p:cNvSpPr>
          <p:nvPr>
            <p:ph type="sldNum" sz="quarter" idx="12"/>
          </p:nvPr>
        </p:nvSpPr>
        <p:spPr/>
        <p:txBody>
          <a:bodyPr/>
          <a:lstStyle/>
          <a:p>
            <a:r>
              <a:rPr lang="en-US" altLang="zh-TW"/>
              <a:t>1-</a:t>
            </a:r>
            <a:fld id="{095A6B07-4A3E-4E62-97F3-1C8BB5C2C690}" type="slidenum">
              <a:rPr lang="en-US" altLang="zh-TW"/>
              <a:pPr/>
              <a:t>44</a:t>
            </a:fld>
            <a:endParaRPr lang="en-US" altLang="zh-TW"/>
          </a:p>
        </p:txBody>
      </p:sp>
      <p:sp>
        <p:nvSpPr>
          <p:cNvPr id="80898" name="Rectangle 1026"/>
          <p:cNvSpPr>
            <a:spLocks noGrp="1" noChangeArrowheads="1"/>
          </p:cNvSpPr>
          <p:nvPr>
            <p:ph type="title"/>
          </p:nvPr>
        </p:nvSpPr>
        <p:spPr/>
        <p:txBody>
          <a:bodyPr/>
          <a:lstStyle/>
          <a:p>
            <a:r>
              <a:rPr lang="en-US" altLang="zh-TW">
                <a:ea typeface="新細明體" charset="-120"/>
              </a:rPr>
              <a:t>Tier-1 ISP: e.g., Sprint</a:t>
            </a:r>
          </a:p>
        </p:txBody>
      </p:sp>
      <p:sp>
        <p:nvSpPr>
          <p:cNvPr id="80899" name="Text Box 1027"/>
          <p:cNvSpPr txBox="1">
            <a:spLocks noChangeArrowheads="1"/>
          </p:cNvSpPr>
          <p:nvPr/>
        </p:nvSpPr>
        <p:spPr bwMode="auto">
          <a:xfrm>
            <a:off x="827088" y="1368425"/>
            <a:ext cx="4276725" cy="457200"/>
          </a:xfrm>
          <a:prstGeom prst="rect">
            <a:avLst/>
          </a:prstGeom>
          <a:noFill/>
          <a:ln w="9525">
            <a:noFill/>
            <a:miter lim="800000"/>
            <a:headEnd/>
            <a:tailEnd/>
          </a:ln>
          <a:effectLst/>
        </p:spPr>
        <p:txBody>
          <a:bodyPr wrap="none">
            <a:spAutoFit/>
          </a:bodyPr>
          <a:lstStyle/>
          <a:p>
            <a:r>
              <a:rPr lang="en-US" altLang="zh-TW">
                <a:latin typeface="Comic Sans MS" pitchFamily="66" charset="0"/>
                <a:ea typeface="新細明體" charset="-120"/>
              </a:rPr>
              <a:t>Sprint US backbone network</a:t>
            </a:r>
            <a:endParaRPr lang="en-US" altLang="zh-TW">
              <a:ea typeface="新細明體" charset="-120"/>
            </a:endParaRPr>
          </a:p>
        </p:txBody>
      </p:sp>
      <p:pic>
        <p:nvPicPr>
          <p:cNvPr id="80900" name="Picture 1028" descr="map-03"/>
          <p:cNvPicPr>
            <a:picLocks noChangeAspect="1" noChangeArrowheads="1"/>
          </p:cNvPicPr>
          <p:nvPr/>
        </p:nvPicPr>
        <p:blipFill>
          <a:blip r:embed="rId2" cstate="print"/>
          <a:srcRect/>
          <a:stretch>
            <a:fillRect/>
          </a:stretch>
        </p:blipFill>
        <p:spPr bwMode="auto">
          <a:xfrm>
            <a:off x="700088" y="1878013"/>
            <a:ext cx="7775575" cy="453548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0" name="投影片編號版面配置區 6"/>
          <p:cNvSpPr>
            <a:spLocks noGrp="1"/>
          </p:cNvSpPr>
          <p:nvPr>
            <p:ph type="sldNum" sz="quarter" idx="12"/>
          </p:nvPr>
        </p:nvSpPr>
        <p:spPr/>
        <p:txBody>
          <a:bodyPr/>
          <a:lstStyle/>
          <a:p>
            <a:r>
              <a:rPr lang="en-US" altLang="zh-TW"/>
              <a:t>1-</a:t>
            </a:r>
            <a:fld id="{7613DBD3-EDCC-422D-B969-30390BF8CFC4}" type="slidenum">
              <a:rPr lang="en-US" altLang="zh-TW"/>
              <a:pPr/>
              <a:t>45</a:t>
            </a:fld>
            <a:endParaRPr lang="en-US" altLang="zh-TW"/>
          </a:p>
        </p:txBody>
      </p:sp>
      <p:sp>
        <p:nvSpPr>
          <p:cNvPr id="76802" name="Rectangle 2"/>
          <p:cNvSpPr>
            <a:spLocks noGrp="1" noChangeArrowheads="1"/>
          </p:cNvSpPr>
          <p:nvPr>
            <p:ph type="title"/>
          </p:nvPr>
        </p:nvSpPr>
        <p:spPr>
          <a:xfrm>
            <a:off x="533400" y="228600"/>
            <a:ext cx="8096250" cy="1143000"/>
          </a:xfrm>
        </p:spPr>
        <p:txBody>
          <a:bodyPr/>
          <a:lstStyle/>
          <a:p>
            <a:r>
              <a:rPr lang="en-US" altLang="zh-TW" sz="3200">
                <a:ea typeface="新細明體" charset="-120"/>
              </a:rPr>
              <a:t>Internet structure: network of networks</a:t>
            </a:r>
            <a:endParaRPr lang="en-US" altLang="zh-TW">
              <a:ea typeface="新細明體" charset="-120"/>
            </a:endParaRPr>
          </a:p>
        </p:txBody>
      </p:sp>
      <p:sp>
        <p:nvSpPr>
          <p:cNvPr id="76803" name="Rectangle 3"/>
          <p:cNvSpPr>
            <a:spLocks noGrp="1" noChangeArrowheads="1"/>
          </p:cNvSpPr>
          <p:nvPr>
            <p:ph type="body" sz="half" idx="1"/>
          </p:nvPr>
        </p:nvSpPr>
        <p:spPr>
          <a:xfrm>
            <a:off x="352425" y="1428750"/>
            <a:ext cx="8440738" cy="914400"/>
          </a:xfrm>
        </p:spPr>
        <p:txBody>
          <a:bodyPr/>
          <a:lstStyle/>
          <a:p>
            <a:r>
              <a:rPr lang="zh-TW" altLang="en-US" sz="2400">
                <a:solidFill>
                  <a:srgbClr val="FF0000"/>
                </a:solidFill>
                <a:ea typeface="新細明體" charset="-120"/>
              </a:rPr>
              <a:t>“</a:t>
            </a:r>
            <a:r>
              <a:rPr lang="en-US" altLang="zh-TW" sz="2400">
                <a:solidFill>
                  <a:srgbClr val="FF0000"/>
                </a:solidFill>
                <a:ea typeface="新細明體" charset="-120"/>
              </a:rPr>
              <a:t>Tier-2” ISPs: smaller (often regional) ISPs</a:t>
            </a:r>
          </a:p>
          <a:p>
            <a:pPr lvl="1"/>
            <a:r>
              <a:rPr lang="en-US" altLang="zh-TW" sz="2000">
                <a:ea typeface="新細明體" charset="-120"/>
              </a:rPr>
              <a:t>Connect to one or more tier-1 ISPs, possibly other tier-2 ISPs</a:t>
            </a:r>
          </a:p>
          <a:p>
            <a:endParaRPr lang="en-US" altLang="zh-TW" sz="2400">
              <a:solidFill>
                <a:srgbClr val="FF0000"/>
              </a:solidFill>
              <a:ea typeface="新細明體" charset="-120"/>
            </a:endParaRPr>
          </a:p>
          <a:p>
            <a:pPr lvl="1">
              <a:buFont typeface="ZapfDingbats" pitchFamily="82" charset="2"/>
              <a:buNone/>
            </a:pPr>
            <a:endParaRPr lang="zh-TW" altLang="en-US" sz="2000">
              <a:ea typeface="新細明體" charset="-120"/>
            </a:endParaRPr>
          </a:p>
        </p:txBody>
      </p:sp>
      <p:sp>
        <p:nvSpPr>
          <p:cNvPr id="76804" name="Oval 4"/>
          <p:cNvSpPr>
            <a:spLocks noChangeArrowheads="1"/>
          </p:cNvSpPr>
          <p:nvPr/>
        </p:nvSpPr>
        <p:spPr bwMode="auto">
          <a:xfrm>
            <a:off x="2432050" y="4883150"/>
            <a:ext cx="1863725" cy="790575"/>
          </a:xfrm>
          <a:prstGeom prst="ellipse">
            <a:avLst/>
          </a:prstGeom>
          <a:solidFill>
            <a:srgbClr val="FF0000"/>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6805" name="Oval 5"/>
          <p:cNvSpPr>
            <a:spLocks noChangeArrowheads="1"/>
          </p:cNvSpPr>
          <p:nvPr/>
        </p:nvSpPr>
        <p:spPr bwMode="auto">
          <a:xfrm>
            <a:off x="3530600" y="3679825"/>
            <a:ext cx="1863725" cy="790575"/>
          </a:xfrm>
          <a:prstGeom prst="ellipse">
            <a:avLst/>
          </a:prstGeom>
          <a:solidFill>
            <a:schemeClr val="accent2"/>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6806" name="Oval 6"/>
          <p:cNvSpPr>
            <a:spLocks noChangeArrowheads="1"/>
          </p:cNvSpPr>
          <p:nvPr/>
        </p:nvSpPr>
        <p:spPr bwMode="auto">
          <a:xfrm>
            <a:off x="4800600" y="4845050"/>
            <a:ext cx="1863725" cy="790575"/>
          </a:xfrm>
          <a:prstGeom prst="ellipse">
            <a:avLst/>
          </a:prstGeom>
          <a:solidFill>
            <a:schemeClr val="accent1"/>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6808" name="Oval 8"/>
          <p:cNvSpPr>
            <a:spLocks noChangeArrowheads="1"/>
          </p:cNvSpPr>
          <p:nvPr/>
        </p:nvSpPr>
        <p:spPr bwMode="auto">
          <a:xfrm>
            <a:off x="5121275" y="4851400"/>
            <a:ext cx="133350" cy="142875"/>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76809" name="Oval 9"/>
          <p:cNvSpPr>
            <a:spLocks noChangeArrowheads="1"/>
          </p:cNvSpPr>
          <p:nvPr/>
        </p:nvSpPr>
        <p:spPr bwMode="auto">
          <a:xfrm>
            <a:off x="4670425" y="4381500"/>
            <a:ext cx="133350" cy="142875"/>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sp>
        <p:nvSpPr>
          <p:cNvPr id="76810" name="Oval 10"/>
          <p:cNvSpPr>
            <a:spLocks noChangeArrowheads="1"/>
          </p:cNvSpPr>
          <p:nvPr/>
        </p:nvSpPr>
        <p:spPr bwMode="auto">
          <a:xfrm>
            <a:off x="4206875" y="4406900"/>
            <a:ext cx="133350" cy="142875"/>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sp>
        <p:nvSpPr>
          <p:cNvPr id="76811" name="Oval 11"/>
          <p:cNvSpPr>
            <a:spLocks noChangeArrowheads="1"/>
          </p:cNvSpPr>
          <p:nvPr/>
        </p:nvSpPr>
        <p:spPr bwMode="auto">
          <a:xfrm>
            <a:off x="3736975" y="4864100"/>
            <a:ext cx="133350" cy="142875"/>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6812" name="Oval 12"/>
          <p:cNvSpPr>
            <a:spLocks noChangeArrowheads="1"/>
          </p:cNvSpPr>
          <p:nvPr/>
        </p:nvSpPr>
        <p:spPr bwMode="auto">
          <a:xfrm>
            <a:off x="4232275" y="5181600"/>
            <a:ext cx="133350" cy="142875"/>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6813" name="Oval 13"/>
          <p:cNvSpPr>
            <a:spLocks noChangeArrowheads="1"/>
          </p:cNvSpPr>
          <p:nvPr/>
        </p:nvSpPr>
        <p:spPr bwMode="auto">
          <a:xfrm>
            <a:off x="4746625" y="5168900"/>
            <a:ext cx="133350" cy="142875"/>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76814" name="Line 14"/>
          <p:cNvSpPr>
            <a:spLocks noChangeShapeType="1"/>
          </p:cNvSpPr>
          <p:nvPr/>
        </p:nvSpPr>
        <p:spPr bwMode="auto">
          <a:xfrm flipV="1">
            <a:off x="4368800" y="5238750"/>
            <a:ext cx="381000" cy="6350"/>
          </a:xfrm>
          <a:prstGeom prst="line">
            <a:avLst/>
          </a:prstGeom>
          <a:noFill/>
          <a:ln w="19050">
            <a:solidFill>
              <a:schemeClr val="tx1"/>
            </a:solidFill>
            <a:round/>
            <a:headEnd/>
            <a:tailEnd/>
          </a:ln>
          <a:effectLst/>
        </p:spPr>
        <p:txBody>
          <a:bodyPr/>
          <a:lstStyle/>
          <a:p>
            <a:endParaRPr lang="zh-TW" altLang="en-US"/>
          </a:p>
        </p:txBody>
      </p:sp>
      <p:sp>
        <p:nvSpPr>
          <p:cNvPr id="76815" name="Line 15"/>
          <p:cNvSpPr>
            <a:spLocks noChangeShapeType="1"/>
          </p:cNvSpPr>
          <p:nvPr/>
        </p:nvSpPr>
        <p:spPr bwMode="auto">
          <a:xfrm>
            <a:off x="4778375" y="4495800"/>
            <a:ext cx="368300" cy="368300"/>
          </a:xfrm>
          <a:prstGeom prst="line">
            <a:avLst/>
          </a:prstGeom>
          <a:noFill/>
          <a:ln w="19050">
            <a:solidFill>
              <a:schemeClr val="tx1"/>
            </a:solidFill>
            <a:round/>
            <a:headEnd/>
            <a:tailEnd/>
          </a:ln>
          <a:effectLst/>
        </p:spPr>
        <p:txBody>
          <a:bodyPr/>
          <a:lstStyle/>
          <a:p>
            <a:endParaRPr lang="zh-TW" altLang="en-US"/>
          </a:p>
        </p:txBody>
      </p:sp>
      <p:sp>
        <p:nvSpPr>
          <p:cNvPr id="76816" name="Line 16"/>
          <p:cNvSpPr>
            <a:spLocks noChangeShapeType="1"/>
          </p:cNvSpPr>
          <p:nvPr/>
        </p:nvSpPr>
        <p:spPr bwMode="auto">
          <a:xfrm flipV="1">
            <a:off x="3835400" y="4527550"/>
            <a:ext cx="393700" cy="355600"/>
          </a:xfrm>
          <a:prstGeom prst="line">
            <a:avLst/>
          </a:prstGeom>
          <a:noFill/>
          <a:ln w="19050">
            <a:solidFill>
              <a:schemeClr val="tx1"/>
            </a:solidFill>
            <a:round/>
            <a:headEnd/>
            <a:tailEnd/>
          </a:ln>
          <a:effectLst/>
        </p:spPr>
        <p:txBody>
          <a:bodyPr/>
          <a:lstStyle/>
          <a:p>
            <a:endParaRPr lang="zh-TW" altLang="en-US"/>
          </a:p>
        </p:txBody>
      </p:sp>
      <p:grpSp>
        <p:nvGrpSpPr>
          <p:cNvPr id="76820" name="Group 20"/>
          <p:cNvGrpSpPr>
            <a:grpSpLocks/>
          </p:cNvGrpSpPr>
          <p:nvPr/>
        </p:nvGrpSpPr>
        <p:grpSpPr bwMode="auto">
          <a:xfrm>
            <a:off x="5670550" y="4178300"/>
            <a:ext cx="719138" cy="396875"/>
            <a:chOff x="3740" y="1244"/>
            <a:chExt cx="453" cy="250"/>
          </a:xfrm>
        </p:grpSpPr>
        <p:sp>
          <p:nvSpPr>
            <p:cNvPr id="76821" name="Rectangle 21"/>
            <p:cNvSpPr>
              <a:spLocks noChangeArrowheads="1"/>
            </p:cNvSpPr>
            <p:nvPr/>
          </p:nvSpPr>
          <p:spPr bwMode="auto">
            <a:xfrm>
              <a:off x="3755" y="1248"/>
              <a:ext cx="438" cy="198"/>
            </a:xfrm>
            <a:prstGeom prst="rect">
              <a:avLst/>
            </a:prstGeom>
            <a:solidFill>
              <a:schemeClr val="tx1"/>
            </a:solidFill>
            <a:ln w="9525">
              <a:solidFill>
                <a:schemeClr val="tx1"/>
              </a:solidFill>
              <a:miter lim="800000"/>
              <a:headEnd/>
              <a:tailEnd/>
            </a:ln>
            <a:effectLst/>
          </p:spPr>
          <p:txBody>
            <a:bodyPr wrap="none" anchor="ctr"/>
            <a:lstStyle/>
            <a:p>
              <a:endParaRPr lang="zh-TW" altLang="en-US"/>
            </a:p>
          </p:txBody>
        </p:sp>
        <p:sp>
          <p:nvSpPr>
            <p:cNvPr id="76822" name="Text Box 22"/>
            <p:cNvSpPr txBox="1">
              <a:spLocks noChangeArrowheads="1"/>
            </p:cNvSpPr>
            <p:nvPr/>
          </p:nvSpPr>
          <p:spPr bwMode="auto">
            <a:xfrm>
              <a:off x="3740" y="1244"/>
              <a:ext cx="444" cy="250"/>
            </a:xfrm>
            <a:prstGeom prst="rect">
              <a:avLst/>
            </a:prstGeom>
            <a:noFill/>
            <a:ln w="9525">
              <a:noFill/>
              <a:miter lim="800000"/>
              <a:headEnd/>
              <a:tailEnd/>
            </a:ln>
            <a:effectLst/>
          </p:spPr>
          <p:txBody>
            <a:bodyPr wrap="none">
              <a:spAutoFit/>
            </a:bodyPr>
            <a:lstStyle/>
            <a:p>
              <a:r>
                <a:rPr lang="en-US" altLang="zh-TW" sz="2000">
                  <a:solidFill>
                    <a:schemeClr val="bg1"/>
                  </a:solidFill>
                  <a:latin typeface="Comic Sans MS" pitchFamily="66" charset="0"/>
                  <a:ea typeface="新細明體" charset="-120"/>
                </a:rPr>
                <a:t>NAP</a:t>
              </a:r>
              <a:endParaRPr lang="en-US" altLang="zh-TW" sz="2000">
                <a:ea typeface="新細明體" charset="-120"/>
              </a:endParaRPr>
            </a:p>
          </p:txBody>
        </p:sp>
      </p:grpSp>
      <p:sp>
        <p:nvSpPr>
          <p:cNvPr id="76823" name="Line 23"/>
          <p:cNvSpPr>
            <a:spLocks noChangeShapeType="1"/>
          </p:cNvSpPr>
          <p:nvPr/>
        </p:nvSpPr>
        <p:spPr bwMode="auto">
          <a:xfrm flipH="1">
            <a:off x="5222875" y="4445000"/>
            <a:ext cx="501650" cy="425450"/>
          </a:xfrm>
          <a:prstGeom prst="line">
            <a:avLst/>
          </a:prstGeom>
          <a:noFill/>
          <a:ln w="19050">
            <a:solidFill>
              <a:schemeClr val="tx1"/>
            </a:solidFill>
            <a:round/>
            <a:headEnd/>
            <a:tailEnd/>
          </a:ln>
          <a:effectLst/>
        </p:spPr>
        <p:txBody>
          <a:bodyPr/>
          <a:lstStyle/>
          <a:p>
            <a:endParaRPr lang="zh-TW" altLang="en-US"/>
          </a:p>
        </p:txBody>
      </p:sp>
      <p:sp>
        <p:nvSpPr>
          <p:cNvPr id="76824" name="Line 24"/>
          <p:cNvSpPr>
            <a:spLocks noChangeShapeType="1"/>
          </p:cNvSpPr>
          <p:nvPr/>
        </p:nvSpPr>
        <p:spPr bwMode="auto">
          <a:xfrm flipH="1">
            <a:off x="4791075" y="4362450"/>
            <a:ext cx="901700" cy="114300"/>
          </a:xfrm>
          <a:prstGeom prst="line">
            <a:avLst/>
          </a:prstGeom>
          <a:noFill/>
          <a:ln w="19050">
            <a:solidFill>
              <a:schemeClr val="tx1"/>
            </a:solidFill>
            <a:round/>
            <a:headEnd/>
            <a:tailEnd/>
          </a:ln>
          <a:effectLst/>
        </p:spPr>
        <p:txBody>
          <a:bodyPr/>
          <a:lstStyle/>
          <a:p>
            <a:endParaRPr lang="zh-TW" altLang="en-US"/>
          </a:p>
        </p:txBody>
      </p:sp>
      <p:sp>
        <p:nvSpPr>
          <p:cNvPr id="76825" name="Line 25"/>
          <p:cNvSpPr>
            <a:spLocks noChangeShapeType="1"/>
          </p:cNvSpPr>
          <p:nvPr/>
        </p:nvSpPr>
        <p:spPr bwMode="auto">
          <a:xfrm flipH="1">
            <a:off x="3876675" y="4419600"/>
            <a:ext cx="1816100" cy="482600"/>
          </a:xfrm>
          <a:prstGeom prst="line">
            <a:avLst/>
          </a:prstGeom>
          <a:noFill/>
          <a:ln w="19050">
            <a:solidFill>
              <a:schemeClr val="tx1"/>
            </a:solidFill>
            <a:round/>
            <a:headEnd/>
            <a:tailEnd/>
          </a:ln>
          <a:effectLst/>
        </p:spPr>
        <p:txBody>
          <a:bodyPr/>
          <a:lstStyle/>
          <a:p>
            <a:endParaRPr lang="zh-TW" altLang="en-US"/>
          </a:p>
        </p:txBody>
      </p:sp>
      <p:grpSp>
        <p:nvGrpSpPr>
          <p:cNvPr id="76861" name="Group 61"/>
          <p:cNvGrpSpPr>
            <a:grpSpLocks/>
          </p:cNvGrpSpPr>
          <p:nvPr/>
        </p:nvGrpSpPr>
        <p:grpSpPr bwMode="auto">
          <a:xfrm>
            <a:off x="1946275" y="3286125"/>
            <a:ext cx="6219825" cy="2838450"/>
            <a:chOff x="1226" y="2070"/>
            <a:chExt cx="3918" cy="1788"/>
          </a:xfrm>
        </p:grpSpPr>
        <p:grpSp>
          <p:nvGrpSpPr>
            <p:cNvPr id="76832" name="Group 32"/>
            <p:cNvGrpSpPr>
              <a:grpSpLocks/>
            </p:cNvGrpSpPr>
            <p:nvPr/>
          </p:nvGrpSpPr>
          <p:grpSpPr bwMode="auto">
            <a:xfrm>
              <a:off x="3042" y="2102"/>
              <a:ext cx="1054" cy="372"/>
              <a:chOff x="3042" y="2102"/>
              <a:chExt cx="1054" cy="372"/>
            </a:xfrm>
          </p:grpSpPr>
          <p:sp>
            <p:nvSpPr>
              <p:cNvPr id="76828" name="Oval 28"/>
              <p:cNvSpPr>
                <a:spLocks noChangeArrowheads="1"/>
              </p:cNvSpPr>
              <p:nvPr/>
            </p:nvSpPr>
            <p:spPr bwMode="auto">
              <a:xfrm>
                <a:off x="3042" y="2102"/>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30" name="Text Box 30"/>
              <p:cNvSpPr txBox="1">
                <a:spLocks noChangeArrowheads="1"/>
              </p:cNvSpPr>
              <p:nvPr/>
            </p:nvSpPr>
            <p:spPr bwMode="auto">
              <a:xfrm>
                <a:off x="3182" y="2176"/>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6829" name="Oval 29"/>
              <p:cNvSpPr>
                <a:spLocks noChangeArrowheads="1"/>
              </p:cNvSpPr>
              <p:nvPr/>
            </p:nvSpPr>
            <p:spPr bwMode="auto">
              <a:xfrm>
                <a:off x="3184" y="2340"/>
                <a:ext cx="84" cy="90"/>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grpSp>
        <p:grpSp>
          <p:nvGrpSpPr>
            <p:cNvPr id="76837" name="Group 37"/>
            <p:cNvGrpSpPr>
              <a:grpSpLocks/>
            </p:cNvGrpSpPr>
            <p:nvPr/>
          </p:nvGrpSpPr>
          <p:grpSpPr bwMode="auto">
            <a:xfrm>
              <a:off x="1610" y="2070"/>
              <a:ext cx="1054" cy="372"/>
              <a:chOff x="698" y="2190"/>
              <a:chExt cx="1054" cy="372"/>
            </a:xfrm>
          </p:grpSpPr>
          <p:sp>
            <p:nvSpPr>
              <p:cNvPr id="76834" name="Oval 34"/>
              <p:cNvSpPr>
                <a:spLocks noChangeArrowheads="1"/>
              </p:cNvSpPr>
              <p:nvPr/>
            </p:nvSpPr>
            <p:spPr bwMode="auto">
              <a:xfrm>
                <a:off x="698" y="219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35" name="Text Box 35"/>
              <p:cNvSpPr txBox="1">
                <a:spLocks noChangeArrowheads="1"/>
              </p:cNvSpPr>
              <p:nvPr/>
            </p:nvSpPr>
            <p:spPr bwMode="auto">
              <a:xfrm>
                <a:off x="838" y="2264"/>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6836" name="Oval 36"/>
              <p:cNvSpPr>
                <a:spLocks noChangeArrowheads="1"/>
              </p:cNvSpPr>
              <p:nvPr/>
            </p:nvSpPr>
            <p:spPr bwMode="auto">
              <a:xfrm>
                <a:off x="1464" y="2460"/>
                <a:ext cx="84" cy="90"/>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grpSp>
        <p:grpSp>
          <p:nvGrpSpPr>
            <p:cNvPr id="76842" name="Group 42"/>
            <p:cNvGrpSpPr>
              <a:grpSpLocks/>
            </p:cNvGrpSpPr>
            <p:nvPr/>
          </p:nvGrpSpPr>
          <p:grpSpPr bwMode="auto">
            <a:xfrm>
              <a:off x="1226" y="3476"/>
              <a:ext cx="1054" cy="374"/>
              <a:chOff x="442" y="3748"/>
              <a:chExt cx="1054" cy="374"/>
            </a:xfrm>
          </p:grpSpPr>
          <p:sp>
            <p:nvSpPr>
              <p:cNvPr id="76839" name="Oval 39"/>
              <p:cNvSpPr>
                <a:spLocks noChangeArrowheads="1"/>
              </p:cNvSpPr>
              <p:nvPr/>
            </p:nvSpPr>
            <p:spPr bwMode="auto">
              <a:xfrm>
                <a:off x="442" y="375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40" name="Text Box 40"/>
              <p:cNvSpPr txBox="1">
                <a:spLocks noChangeArrowheads="1"/>
              </p:cNvSpPr>
              <p:nvPr/>
            </p:nvSpPr>
            <p:spPr bwMode="auto">
              <a:xfrm>
                <a:off x="582" y="3824"/>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6841" name="Oval 41"/>
              <p:cNvSpPr>
                <a:spLocks noChangeArrowheads="1"/>
              </p:cNvSpPr>
              <p:nvPr/>
            </p:nvSpPr>
            <p:spPr bwMode="auto">
              <a:xfrm>
                <a:off x="904" y="3748"/>
                <a:ext cx="84" cy="90"/>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grpSp>
        <p:grpSp>
          <p:nvGrpSpPr>
            <p:cNvPr id="76847" name="Group 47"/>
            <p:cNvGrpSpPr>
              <a:grpSpLocks/>
            </p:cNvGrpSpPr>
            <p:nvPr/>
          </p:nvGrpSpPr>
          <p:grpSpPr bwMode="auto">
            <a:xfrm>
              <a:off x="2674" y="3486"/>
              <a:ext cx="1054" cy="372"/>
              <a:chOff x="2698" y="3710"/>
              <a:chExt cx="1054" cy="372"/>
            </a:xfrm>
          </p:grpSpPr>
          <p:sp>
            <p:nvSpPr>
              <p:cNvPr id="76844" name="Oval 44"/>
              <p:cNvSpPr>
                <a:spLocks noChangeArrowheads="1"/>
              </p:cNvSpPr>
              <p:nvPr/>
            </p:nvSpPr>
            <p:spPr bwMode="auto">
              <a:xfrm>
                <a:off x="2698" y="371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45" name="Text Box 45"/>
              <p:cNvSpPr txBox="1">
                <a:spLocks noChangeArrowheads="1"/>
              </p:cNvSpPr>
              <p:nvPr/>
            </p:nvSpPr>
            <p:spPr bwMode="auto">
              <a:xfrm>
                <a:off x="2838" y="3784"/>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6846" name="Oval 46"/>
              <p:cNvSpPr>
                <a:spLocks noChangeArrowheads="1"/>
              </p:cNvSpPr>
              <p:nvPr/>
            </p:nvSpPr>
            <p:spPr bwMode="auto">
              <a:xfrm>
                <a:off x="3408" y="3716"/>
                <a:ext cx="84" cy="9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grpSp>
        <p:grpSp>
          <p:nvGrpSpPr>
            <p:cNvPr id="76852" name="Group 52"/>
            <p:cNvGrpSpPr>
              <a:grpSpLocks/>
            </p:cNvGrpSpPr>
            <p:nvPr/>
          </p:nvGrpSpPr>
          <p:grpSpPr bwMode="auto">
            <a:xfrm>
              <a:off x="4090" y="3182"/>
              <a:ext cx="1054" cy="372"/>
              <a:chOff x="4090" y="3182"/>
              <a:chExt cx="1054" cy="372"/>
            </a:xfrm>
          </p:grpSpPr>
          <p:sp>
            <p:nvSpPr>
              <p:cNvPr id="76849" name="Oval 49"/>
              <p:cNvSpPr>
                <a:spLocks noChangeArrowheads="1"/>
              </p:cNvSpPr>
              <p:nvPr/>
            </p:nvSpPr>
            <p:spPr bwMode="auto">
              <a:xfrm>
                <a:off x="4090" y="3182"/>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50" name="Text Box 50"/>
              <p:cNvSpPr txBox="1">
                <a:spLocks noChangeArrowheads="1"/>
              </p:cNvSpPr>
              <p:nvPr/>
            </p:nvSpPr>
            <p:spPr bwMode="auto">
              <a:xfrm>
                <a:off x="4230" y="3256"/>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6851" name="Oval 51"/>
              <p:cNvSpPr>
                <a:spLocks noChangeArrowheads="1"/>
              </p:cNvSpPr>
              <p:nvPr/>
            </p:nvSpPr>
            <p:spPr bwMode="auto">
              <a:xfrm>
                <a:off x="4144" y="3308"/>
                <a:ext cx="84" cy="9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grpSp>
        <p:sp>
          <p:nvSpPr>
            <p:cNvPr id="76854" name="Oval 54"/>
            <p:cNvSpPr>
              <a:spLocks noChangeArrowheads="1"/>
            </p:cNvSpPr>
            <p:nvPr/>
          </p:nvSpPr>
          <p:spPr bwMode="auto">
            <a:xfrm>
              <a:off x="1712" y="2328"/>
              <a:ext cx="96" cy="88"/>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6855" name="Line 55"/>
            <p:cNvSpPr>
              <a:spLocks noChangeShapeType="1"/>
            </p:cNvSpPr>
            <p:nvPr/>
          </p:nvSpPr>
          <p:spPr bwMode="auto">
            <a:xfrm>
              <a:off x="1768" y="2400"/>
              <a:ext cx="200" cy="684"/>
            </a:xfrm>
            <a:prstGeom prst="line">
              <a:avLst/>
            </a:prstGeom>
            <a:noFill/>
            <a:ln w="19050">
              <a:solidFill>
                <a:schemeClr val="tx1"/>
              </a:solidFill>
              <a:round/>
              <a:headEnd/>
              <a:tailEnd/>
            </a:ln>
            <a:effectLst/>
          </p:spPr>
          <p:txBody>
            <a:bodyPr/>
            <a:lstStyle/>
            <a:p>
              <a:endParaRPr lang="zh-TW" altLang="en-US"/>
            </a:p>
          </p:txBody>
        </p:sp>
        <p:sp>
          <p:nvSpPr>
            <p:cNvPr id="76856" name="Oval 56"/>
            <p:cNvSpPr>
              <a:spLocks noChangeArrowheads="1"/>
            </p:cNvSpPr>
            <p:nvPr/>
          </p:nvSpPr>
          <p:spPr bwMode="auto">
            <a:xfrm>
              <a:off x="1928" y="3044"/>
              <a:ext cx="96" cy="88"/>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grpSp>
      <p:grpSp>
        <p:nvGrpSpPr>
          <p:cNvPr id="76862" name="Group 62"/>
          <p:cNvGrpSpPr>
            <a:grpSpLocks/>
          </p:cNvGrpSpPr>
          <p:nvPr/>
        </p:nvGrpSpPr>
        <p:grpSpPr bwMode="auto">
          <a:xfrm>
            <a:off x="177800" y="3406775"/>
            <a:ext cx="3562350" cy="2289175"/>
            <a:chOff x="112" y="2146"/>
            <a:chExt cx="2244" cy="1442"/>
          </a:xfrm>
        </p:grpSpPr>
        <p:sp>
          <p:nvSpPr>
            <p:cNvPr id="76853" name="Text Box 53"/>
            <p:cNvSpPr txBox="1">
              <a:spLocks noChangeArrowheads="1"/>
            </p:cNvSpPr>
            <p:nvPr/>
          </p:nvSpPr>
          <p:spPr bwMode="auto">
            <a:xfrm>
              <a:off x="112" y="2146"/>
              <a:ext cx="1292" cy="1442"/>
            </a:xfrm>
            <a:prstGeom prst="rect">
              <a:avLst/>
            </a:prstGeom>
            <a:noFill/>
            <a:ln w="9525">
              <a:noFill/>
              <a:miter lim="800000"/>
              <a:headEnd/>
              <a:tailEnd/>
            </a:ln>
            <a:effectLst/>
          </p:spPr>
          <p:txBody>
            <a:bodyPr>
              <a:spAutoFit/>
            </a:bodyPr>
            <a:lstStyle/>
            <a:p>
              <a:pPr>
                <a:buClr>
                  <a:schemeClr val="accent2"/>
                </a:buClr>
                <a:buSzPct val="85000"/>
                <a:buFont typeface="Wingdings" pitchFamily="2" charset="2"/>
                <a:buChar char="q"/>
              </a:pPr>
              <a:r>
                <a:rPr lang="en-US" altLang="zh-TW" sz="1800">
                  <a:latin typeface="Comic Sans MS" pitchFamily="66" charset="0"/>
                  <a:ea typeface="新細明體" charset="-120"/>
                </a:rPr>
                <a:t>Tier-2 ISP pays tier-1 ISP for connectivity to rest of Internet</a:t>
              </a:r>
            </a:p>
            <a:p>
              <a:pPr>
                <a:buClr>
                  <a:schemeClr val="accent2"/>
                </a:buClr>
                <a:buSzPct val="85000"/>
                <a:buFont typeface="Wingdings" pitchFamily="2" charset="2"/>
                <a:buChar char="q"/>
              </a:pPr>
              <a:r>
                <a:rPr lang="en-US" altLang="zh-TW" sz="1800">
                  <a:latin typeface="Comic Sans MS" pitchFamily="66" charset="0"/>
                  <a:ea typeface="新細明體" charset="-120"/>
                </a:rPr>
                <a:t> tier-2 ISP is </a:t>
              </a:r>
              <a:r>
                <a:rPr lang="en-US" altLang="zh-TW" sz="1800" i="1" u="sng">
                  <a:latin typeface="Comic Sans MS" pitchFamily="66" charset="0"/>
                  <a:ea typeface="新細明體" charset="-120"/>
                </a:rPr>
                <a:t>customer</a:t>
              </a:r>
              <a:r>
                <a:rPr lang="en-US" altLang="zh-TW" sz="1800" u="sng">
                  <a:latin typeface="Comic Sans MS" pitchFamily="66" charset="0"/>
                  <a:ea typeface="新細明體" charset="-120"/>
                </a:rPr>
                <a:t> </a:t>
              </a:r>
              <a:r>
                <a:rPr lang="en-US" altLang="zh-TW" sz="1800">
                  <a:latin typeface="Comic Sans MS" pitchFamily="66" charset="0"/>
                  <a:ea typeface="新細明體" charset="-120"/>
                </a:rPr>
                <a:t>of</a:t>
              </a:r>
            </a:p>
            <a:p>
              <a:pPr>
                <a:buClr>
                  <a:schemeClr val="accent2"/>
                </a:buClr>
                <a:buSzPct val="85000"/>
                <a:buFont typeface="Wingdings" pitchFamily="2" charset="2"/>
                <a:buNone/>
              </a:pPr>
              <a:r>
                <a:rPr lang="en-US" altLang="zh-TW" sz="1800">
                  <a:latin typeface="Comic Sans MS" pitchFamily="66" charset="0"/>
                  <a:ea typeface="新細明體" charset="-120"/>
                </a:rPr>
                <a:t>tier-1 </a:t>
              </a:r>
              <a:r>
                <a:rPr lang="en-US" altLang="zh-TW" sz="1800" i="1" u="sng">
                  <a:latin typeface="Comic Sans MS" pitchFamily="66" charset="0"/>
                  <a:ea typeface="新細明體" charset="-120"/>
                </a:rPr>
                <a:t>provider</a:t>
              </a:r>
            </a:p>
          </p:txBody>
        </p:sp>
        <p:sp>
          <p:nvSpPr>
            <p:cNvPr id="76857" name="Line 57"/>
            <p:cNvSpPr>
              <a:spLocks noChangeShapeType="1"/>
            </p:cNvSpPr>
            <p:nvPr/>
          </p:nvSpPr>
          <p:spPr bwMode="auto">
            <a:xfrm flipV="1">
              <a:off x="1344" y="2392"/>
              <a:ext cx="1012" cy="368"/>
            </a:xfrm>
            <a:prstGeom prst="line">
              <a:avLst/>
            </a:prstGeom>
            <a:noFill/>
            <a:ln w="9525">
              <a:solidFill>
                <a:schemeClr val="tx1"/>
              </a:solidFill>
              <a:round/>
              <a:headEnd/>
              <a:tailEnd type="triangle" w="med" len="med"/>
            </a:ln>
            <a:effectLst/>
          </p:spPr>
          <p:txBody>
            <a:bodyPr/>
            <a:lstStyle/>
            <a:p>
              <a:endParaRPr lang="zh-TW" altLang="en-US"/>
            </a:p>
          </p:txBody>
        </p:sp>
        <p:sp>
          <p:nvSpPr>
            <p:cNvPr id="76858" name="Line 58"/>
            <p:cNvSpPr>
              <a:spLocks noChangeShapeType="1"/>
            </p:cNvSpPr>
            <p:nvPr/>
          </p:nvSpPr>
          <p:spPr bwMode="auto">
            <a:xfrm flipV="1">
              <a:off x="1352" y="2412"/>
              <a:ext cx="360" cy="344"/>
            </a:xfrm>
            <a:prstGeom prst="line">
              <a:avLst/>
            </a:prstGeom>
            <a:noFill/>
            <a:ln w="9525">
              <a:solidFill>
                <a:schemeClr val="tx1"/>
              </a:solidFill>
              <a:round/>
              <a:headEnd/>
              <a:tailEnd type="triangle" w="med" len="med"/>
            </a:ln>
            <a:effectLst/>
          </p:spPr>
          <p:txBody>
            <a:bodyPr/>
            <a:lstStyle/>
            <a:p>
              <a:endParaRPr lang="zh-TW" altLang="en-US"/>
            </a:p>
          </p:txBody>
        </p:sp>
      </p:grpSp>
      <p:grpSp>
        <p:nvGrpSpPr>
          <p:cNvPr id="76876" name="Group 76"/>
          <p:cNvGrpSpPr>
            <a:grpSpLocks/>
          </p:cNvGrpSpPr>
          <p:nvPr/>
        </p:nvGrpSpPr>
        <p:grpSpPr bwMode="auto">
          <a:xfrm>
            <a:off x="6007100" y="3019425"/>
            <a:ext cx="3035300" cy="2136775"/>
            <a:chOff x="3784" y="1902"/>
            <a:chExt cx="1912" cy="1346"/>
          </a:xfrm>
        </p:grpSpPr>
        <p:sp>
          <p:nvSpPr>
            <p:cNvPr id="76867" name="Oval 67"/>
            <p:cNvSpPr>
              <a:spLocks noChangeArrowheads="1"/>
            </p:cNvSpPr>
            <p:nvPr/>
          </p:nvSpPr>
          <p:spPr bwMode="auto">
            <a:xfrm>
              <a:off x="3992" y="2320"/>
              <a:ext cx="96" cy="104"/>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64" name="Text Box 64"/>
            <p:cNvSpPr txBox="1">
              <a:spLocks noChangeArrowheads="1"/>
            </p:cNvSpPr>
            <p:nvPr/>
          </p:nvSpPr>
          <p:spPr bwMode="auto">
            <a:xfrm>
              <a:off x="4564" y="1902"/>
              <a:ext cx="1132" cy="1096"/>
            </a:xfrm>
            <a:prstGeom prst="rect">
              <a:avLst/>
            </a:prstGeom>
            <a:noFill/>
            <a:ln w="9525">
              <a:noFill/>
              <a:miter lim="800000"/>
              <a:headEnd/>
              <a:tailEnd/>
            </a:ln>
            <a:effectLst/>
          </p:spPr>
          <p:txBody>
            <a:bodyPr>
              <a:spAutoFit/>
            </a:bodyPr>
            <a:lstStyle/>
            <a:p>
              <a:r>
                <a:rPr lang="en-US" altLang="zh-TW" sz="1800">
                  <a:latin typeface="Comic Sans MS" pitchFamily="66" charset="0"/>
                  <a:ea typeface="新細明體" charset="-120"/>
                </a:rPr>
                <a:t>Tier-2 ISPs also peer privately with each other, interconnect at NAP</a:t>
              </a:r>
            </a:p>
          </p:txBody>
        </p:sp>
        <p:sp>
          <p:nvSpPr>
            <p:cNvPr id="76868" name="Oval 68"/>
            <p:cNvSpPr>
              <a:spLocks noChangeArrowheads="1"/>
            </p:cNvSpPr>
            <p:nvPr/>
          </p:nvSpPr>
          <p:spPr bwMode="auto">
            <a:xfrm>
              <a:off x="4600" y="3144"/>
              <a:ext cx="96" cy="104"/>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69" name="Line 69"/>
            <p:cNvSpPr>
              <a:spLocks noChangeShapeType="1"/>
            </p:cNvSpPr>
            <p:nvPr/>
          </p:nvSpPr>
          <p:spPr bwMode="auto">
            <a:xfrm>
              <a:off x="4064" y="2408"/>
              <a:ext cx="552" cy="728"/>
            </a:xfrm>
            <a:prstGeom prst="line">
              <a:avLst/>
            </a:prstGeom>
            <a:noFill/>
            <a:ln w="19050">
              <a:solidFill>
                <a:schemeClr val="tx1"/>
              </a:solidFill>
              <a:round/>
              <a:headEnd/>
              <a:tailEnd/>
            </a:ln>
            <a:effectLst/>
          </p:spPr>
          <p:txBody>
            <a:bodyPr/>
            <a:lstStyle/>
            <a:p>
              <a:endParaRPr lang="zh-TW" altLang="en-US"/>
            </a:p>
          </p:txBody>
        </p:sp>
        <p:sp>
          <p:nvSpPr>
            <p:cNvPr id="76870" name="Oval 70"/>
            <p:cNvSpPr>
              <a:spLocks noChangeArrowheads="1"/>
            </p:cNvSpPr>
            <p:nvPr/>
          </p:nvSpPr>
          <p:spPr bwMode="auto">
            <a:xfrm>
              <a:off x="3784" y="2392"/>
              <a:ext cx="96" cy="104"/>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6871" name="Line 71"/>
            <p:cNvSpPr>
              <a:spLocks noChangeShapeType="1"/>
            </p:cNvSpPr>
            <p:nvPr/>
          </p:nvSpPr>
          <p:spPr bwMode="auto">
            <a:xfrm>
              <a:off x="3832" y="2488"/>
              <a:ext cx="0" cy="152"/>
            </a:xfrm>
            <a:prstGeom prst="line">
              <a:avLst/>
            </a:prstGeom>
            <a:noFill/>
            <a:ln w="9525">
              <a:solidFill>
                <a:schemeClr val="tx1"/>
              </a:solidFill>
              <a:round/>
              <a:headEnd/>
              <a:tailEnd/>
            </a:ln>
            <a:effectLst/>
          </p:spPr>
          <p:txBody>
            <a:bodyPr/>
            <a:lstStyle/>
            <a:p>
              <a:endParaRPr lang="zh-TW" altLang="en-US"/>
            </a:p>
          </p:txBody>
        </p:sp>
        <p:sp>
          <p:nvSpPr>
            <p:cNvPr id="76872" name="Line 72"/>
            <p:cNvSpPr>
              <a:spLocks noChangeShapeType="1"/>
            </p:cNvSpPr>
            <p:nvPr/>
          </p:nvSpPr>
          <p:spPr bwMode="auto">
            <a:xfrm flipH="1">
              <a:off x="4388" y="2000"/>
              <a:ext cx="260" cy="824"/>
            </a:xfrm>
            <a:prstGeom prst="line">
              <a:avLst/>
            </a:prstGeom>
            <a:noFill/>
            <a:ln w="9525">
              <a:solidFill>
                <a:schemeClr val="tx1"/>
              </a:solidFill>
              <a:round/>
              <a:headEnd/>
              <a:tailEnd type="triangle" w="med" len="med"/>
            </a:ln>
            <a:effectLst/>
          </p:spPr>
          <p:txBody>
            <a:bodyPr/>
            <a:lstStyle/>
            <a:p>
              <a:endParaRPr lang="zh-TW" altLang="en-US"/>
            </a:p>
          </p:txBody>
        </p:sp>
        <p:sp>
          <p:nvSpPr>
            <p:cNvPr id="76873" name="Line 73"/>
            <p:cNvSpPr>
              <a:spLocks noChangeShapeType="1"/>
            </p:cNvSpPr>
            <p:nvPr/>
          </p:nvSpPr>
          <p:spPr bwMode="auto">
            <a:xfrm flipH="1">
              <a:off x="3880" y="2012"/>
              <a:ext cx="760" cy="400"/>
            </a:xfrm>
            <a:prstGeom prst="line">
              <a:avLst/>
            </a:prstGeom>
            <a:noFill/>
            <a:ln w="9525">
              <a:solidFill>
                <a:schemeClr val="tx1"/>
              </a:solidFill>
              <a:round/>
              <a:headEnd/>
              <a:tailEnd type="triangle" w="med" len="med"/>
            </a:ln>
            <a:effectLst/>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03">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686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68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6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6" name="投影片編號版面配置區 6"/>
          <p:cNvSpPr>
            <a:spLocks noGrp="1"/>
          </p:cNvSpPr>
          <p:nvPr>
            <p:ph type="sldNum" sz="quarter" idx="12"/>
          </p:nvPr>
        </p:nvSpPr>
        <p:spPr/>
        <p:txBody>
          <a:bodyPr/>
          <a:lstStyle/>
          <a:p>
            <a:r>
              <a:rPr lang="en-US" altLang="zh-TW"/>
              <a:t>1-</a:t>
            </a:r>
            <a:fld id="{4A4898C6-06D7-4A02-9D81-5FF5ECD68B1C}" type="slidenum">
              <a:rPr lang="en-US" altLang="zh-TW"/>
              <a:pPr/>
              <a:t>46</a:t>
            </a:fld>
            <a:endParaRPr lang="en-US" altLang="zh-TW"/>
          </a:p>
        </p:txBody>
      </p:sp>
      <p:sp>
        <p:nvSpPr>
          <p:cNvPr id="77826" name="Rectangle 1026"/>
          <p:cNvSpPr>
            <a:spLocks noGrp="1" noChangeArrowheads="1"/>
          </p:cNvSpPr>
          <p:nvPr>
            <p:ph type="title"/>
          </p:nvPr>
        </p:nvSpPr>
        <p:spPr>
          <a:xfrm>
            <a:off x="533400" y="228600"/>
            <a:ext cx="8096250" cy="1143000"/>
          </a:xfrm>
        </p:spPr>
        <p:txBody>
          <a:bodyPr/>
          <a:lstStyle/>
          <a:p>
            <a:r>
              <a:rPr lang="en-US" altLang="zh-TW" sz="3200">
                <a:ea typeface="新細明體" charset="-120"/>
              </a:rPr>
              <a:t>Internet structure: network of networks</a:t>
            </a:r>
            <a:endParaRPr lang="en-US" altLang="zh-TW">
              <a:ea typeface="新細明體" charset="-120"/>
            </a:endParaRPr>
          </a:p>
        </p:txBody>
      </p:sp>
      <p:sp>
        <p:nvSpPr>
          <p:cNvPr id="77827" name="Rectangle 1027"/>
          <p:cNvSpPr>
            <a:spLocks noGrp="1" noChangeArrowheads="1"/>
          </p:cNvSpPr>
          <p:nvPr>
            <p:ph type="body" sz="half" idx="1"/>
          </p:nvPr>
        </p:nvSpPr>
        <p:spPr>
          <a:xfrm>
            <a:off x="352425" y="1428750"/>
            <a:ext cx="8440738" cy="914400"/>
          </a:xfrm>
        </p:spPr>
        <p:txBody>
          <a:bodyPr/>
          <a:lstStyle/>
          <a:p>
            <a:r>
              <a:rPr lang="zh-TW" altLang="en-US" sz="2400">
                <a:solidFill>
                  <a:srgbClr val="FF0000"/>
                </a:solidFill>
                <a:ea typeface="新細明體" charset="-120"/>
              </a:rPr>
              <a:t>“</a:t>
            </a:r>
            <a:r>
              <a:rPr lang="en-US" altLang="zh-TW" sz="2400">
                <a:solidFill>
                  <a:srgbClr val="FF0000"/>
                </a:solidFill>
                <a:ea typeface="新細明體" charset="-120"/>
              </a:rPr>
              <a:t>Tier-3” ISPs and local ISPs </a:t>
            </a:r>
          </a:p>
          <a:p>
            <a:pPr lvl="1"/>
            <a:r>
              <a:rPr lang="en-US" altLang="zh-TW" sz="2000">
                <a:ea typeface="新細明體" charset="-120"/>
              </a:rPr>
              <a:t>last hop (“access”) network (closest to end systems)</a:t>
            </a:r>
          </a:p>
          <a:p>
            <a:pPr>
              <a:buFont typeface="Wingdings" pitchFamily="2" charset="2"/>
              <a:buNone/>
            </a:pPr>
            <a:endParaRPr lang="en-US" altLang="zh-TW" sz="2400">
              <a:solidFill>
                <a:srgbClr val="FF0000"/>
              </a:solidFill>
              <a:ea typeface="新細明體" charset="-120"/>
            </a:endParaRPr>
          </a:p>
          <a:p>
            <a:pPr lvl="1">
              <a:buFont typeface="ZapfDingbats" pitchFamily="82" charset="2"/>
              <a:buNone/>
            </a:pPr>
            <a:endParaRPr lang="zh-TW" altLang="en-US" sz="2000">
              <a:ea typeface="新細明體" charset="-120"/>
            </a:endParaRPr>
          </a:p>
        </p:txBody>
      </p:sp>
      <p:sp>
        <p:nvSpPr>
          <p:cNvPr id="77828" name="Oval 1028"/>
          <p:cNvSpPr>
            <a:spLocks noChangeArrowheads="1"/>
          </p:cNvSpPr>
          <p:nvPr/>
        </p:nvSpPr>
        <p:spPr bwMode="auto">
          <a:xfrm>
            <a:off x="2432050" y="4883150"/>
            <a:ext cx="1863725" cy="790575"/>
          </a:xfrm>
          <a:prstGeom prst="ellipse">
            <a:avLst/>
          </a:prstGeom>
          <a:solidFill>
            <a:srgbClr val="FF0000"/>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7829" name="Oval 1029"/>
          <p:cNvSpPr>
            <a:spLocks noChangeArrowheads="1"/>
          </p:cNvSpPr>
          <p:nvPr/>
        </p:nvSpPr>
        <p:spPr bwMode="auto">
          <a:xfrm>
            <a:off x="3530600" y="3679825"/>
            <a:ext cx="1863725" cy="790575"/>
          </a:xfrm>
          <a:prstGeom prst="ellipse">
            <a:avLst/>
          </a:prstGeom>
          <a:solidFill>
            <a:schemeClr val="accent2"/>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7830" name="Oval 1030"/>
          <p:cNvSpPr>
            <a:spLocks noChangeArrowheads="1"/>
          </p:cNvSpPr>
          <p:nvPr/>
        </p:nvSpPr>
        <p:spPr bwMode="auto">
          <a:xfrm>
            <a:off x="4800600" y="4845050"/>
            <a:ext cx="1863725" cy="790575"/>
          </a:xfrm>
          <a:prstGeom prst="ellipse">
            <a:avLst/>
          </a:prstGeom>
          <a:solidFill>
            <a:schemeClr val="accent1"/>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7831" name="Oval 1031"/>
          <p:cNvSpPr>
            <a:spLocks noChangeArrowheads="1"/>
          </p:cNvSpPr>
          <p:nvPr/>
        </p:nvSpPr>
        <p:spPr bwMode="auto">
          <a:xfrm>
            <a:off x="5121275" y="4851400"/>
            <a:ext cx="133350" cy="142875"/>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77832" name="Oval 1032"/>
          <p:cNvSpPr>
            <a:spLocks noChangeArrowheads="1"/>
          </p:cNvSpPr>
          <p:nvPr/>
        </p:nvSpPr>
        <p:spPr bwMode="auto">
          <a:xfrm>
            <a:off x="4670425" y="4381500"/>
            <a:ext cx="133350" cy="142875"/>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sp>
        <p:nvSpPr>
          <p:cNvPr id="77833" name="Oval 1033"/>
          <p:cNvSpPr>
            <a:spLocks noChangeArrowheads="1"/>
          </p:cNvSpPr>
          <p:nvPr/>
        </p:nvSpPr>
        <p:spPr bwMode="auto">
          <a:xfrm>
            <a:off x="4206875" y="4406900"/>
            <a:ext cx="133350" cy="142875"/>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sp>
        <p:nvSpPr>
          <p:cNvPr id="77834" name="Oval 1034"/>
          <p:cNvSpPr>
            <a:spLocks noChangeArrowheads="1"/>
          </p:cNvSpPr>
          <p:nvPr/>
        </p:nvSpPr>
        <p:spPr bwMode="auto">
          <a:xfrm>
            <a:off x="3736975" y="4864100"/>
            <a:ext cx="133350" cy="142875"/>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7835" name="Oval 1035"/>
          <p:cNvSpPr>
            <a:spLocks noChangeArrowheads="1"/>
          </p:cNvSpPr>
          <p:nvPr/>
        </p:nvSpPr>
        <p:spPr bwMode="auto">
          <a:xfrm>
            <a:off x="4232275" y="5181600"/>
            <a:ext cx="133350" cy="142875"/>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7836" name="Oval 1036"/>
          <p:cNvSpPr>
            <a:spLocks noChangeArrowheads="1"/>
          </p:cNvSpPr>
          <p:nvPr/>
        </p:nvSpPr>
        <p:spPr bwMode="auto">
          <a:xfrm>
            <a:off x="4746625" y="5168900"/>
            <a:ext cx="133350" cy="142875"/>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sp>
        <p:nvSpPr>
          <p:cNvPr id="77837" name="Line 1037"/>
          <p:cNvSpPr>
            <a:spLocks noChangeShapeType="1"/>
          </p:cNvSpPr>
          <p:nvPr/>
        </p:nvSpPr>
        <p:spPr bwMode="auto">
          <a:xfrm flipV="1">
            <a:off x="4368800" y="5238750"/>
            <a:ext cx="381000" cy="6350"/>
          </a:xfrm>
          <a:prstGeom prst="line">
            <a:avLst/>
          </a:prstGeom>
          <a:noFill/>
          <a:ln w="19050">
            <a:solidFill>
              <a:schemeClr val="tx1"/>
            </a:solidFill>
            <a:round/>
            <a:headEnd/>
            <a:tailEnd/>
          </a:ln>
          <a:effectLst/>
        </p:spPr>
        <p:txBody>
          <a:bodyPr/>
          <a:lstStyle/>
          <a:p>
            <a:endParaRPr lang="zh-TW" altLang="en-US"/>
          </a:p>
        </p:txBody>
      </p:sp>
      <p:sp>
        <p:nvSpPr>
          <p:cNvPr id="77838" name="Line 1038"/>
          <p:cNvSpPr>
            <a:spLocks noChangeShapeType="1"/>
          </p:cNvSpPr>
          <p:nvPr/>
        </p:nvSpPr>
        <p:spPr bwMode="auto">
          <a:xfrm>
            <a:off x="4778375" y="4495800"/>
            <a:ext cx="368300" cy="368300"/>
          </a:xfrm>
          <a:prstGeom prst="line">
            <a:avLst/>
          </a:prstGeom>
          <a:noFill/>
          <a:ln w="19050">
            <a:solidFill>
              <a:schemeClr val="tx1"/>
            </a:solidFill>
            <a:round/>
            <a:headEnd/>
            <a:tailEnd/>
          </a:ln>
          <a:effectLst/>
        </p:spPr>
        <p:txBody>
          <a:bodyPr/>
          <a:lstStyle/>
          <a:p>
            <a:endParaRPr lang="zh-TW" altLang="en-US"/>
          </a:p>
        </p:txBody>
      </p:sp>
      <p:sp>
        <p:nvSpPr>
          <p:cNvPr id="77839" name="Line 1039"/>
          <p:cNvSpPr>
            <a:spLocks noChangeShapeType="1"/>
          </p:cNvSpPr>
          <p:nvPr/>
        </p:nvSpPr>
        <p:spPr bwMode="auto">
          <a:xfrm flipV="1">
            <a:off x="3835400" y="4527550"/>
            <a:ext cx="393700" cy="355600"/>
          </a:xfrm>
          <a:prstGeom prst="line">
            <a:avLst/>
          </a:prstGeom>
          <a:noFill/>
          <a:ln w="19050">
            <a:solidFill>
              <a:schemeClr val="tx1"/>
            </a:solidFill>
            <a:round/>
            <a:headEnd/>
            <a:tailEnd/>
          </a:ln>
          <a:effectLst/>
        </p:spPr>
        <p:txBody>
          <a:bodyPr/>
          <a:lstStyle/>
          <a:p>
            <a:endParaRPr lang="zh-TW" altLang="en-US"/>
          </a:p>
        </p:txBody>
      </p:sp>
      <p:grpSp>
        <p:nvGrpSpPr>
          <p:cNvPr id="77840" name="Group 1040"/>
          <p:cNvGrpSpPr>
            <a:grpSpLocks/>
          </p:cNvGrpSpPr>
          <p:nvPr/>
        </p:nvGrpSpPr>
        <p:grpSpPr bwMode="auto">
          <a:xfrm>
            <a:off x="5670550" y="4178300"/>
            <a:ext cx="719138" cy="396875"/>
            <a:chOff x="3740" y="1244"/>
            <a:chExt cx="453" cy="250"/>
          </a:xfrm>
        </p:grpSpPr>
        <p:sp>
          <p:nvSpPr>
            <p:cNvPr id="77841" name="Rectangle 1041"/>
            <p:cNvSpPr>
              <a:spLocks noChangeArrowheads="1"/>
            </p:cNvSpPr>
            <p:nvPr/>
          </p:nvSpPr>
          <p:spPr bwMode="auto">
            <a:xfrm>
              <a:off x="3755" y="1248"/>
              <a:ext cx="438" cy="198"/>
            </a:xfrm>
            <a:prstGeom prst="rect">
              <a:avLst/>
            </a:prstGeom>
            <a:solidFill>
              <a:schemeClr val="tx1"/>
            </a:solidFill>
            <a:ln w="9525">
              <a:solidFill>
                <a:schemeClr val="tx1"/>
              </a:solidFill>
              <a:miter lim="800000"/>
              <a:headEnd/>
              <a:tailEnd/>
            </a:ln>
            <a:effectLst/>
          </p:spPr>
          <p:txBody>
            <a:bodyPr wrap="none" anchor="ctr"/>
            <a:lstStyle/>
            <a:p>
              <a:endParaRPr lang="zh-TW" altLang="en-US"/>
            </a:p>
          </p:txBody>
        </p:sp>
        <p:sp>
          <p:nvSpPr>
            <p:cNvPr id="77842" name="Text Box 1042"/>
            <p:cNvSpPr txBox="1">
              <a:spLocks noChangeArrowheads="1"/>
            </p:cNvSpPr>
            <p:nvPr/>
          </p:nvSpPr>
          <p:spPr bwMode="auto">
            <a:xfrm>
              <a:off x="3740" y="1244"/>
              <a:ext cx="444" cy="250"/>
            </a:xfrm>
            <a:prstGeom prst="rect">
              <a:avLst/>
            </a:prstGeom>
            <a:noFill/>
            <a:ln w="9525">
              <a:noFill/>
              <a:miter lim="800000"/>
              <a:headEnd/>
              <a:tailEnd/>
            </a:ln>
            <a:effectLst/>
          </p:spPr>
          <p:txBody>
            <a:bodyPr wrap="none">
              <a:spAutoFit/>
            </a:bodyPr>
            <a:lstStyle/>
            <a:p>
              <a:r>
                <a:rPr lang="en-US" altLang="zh-TW" sz="2000">
                  <a:solidFill>
                    <a:schemeClr val="bg1"/>
                  </a:solidFill>
                  <a:latin typeface="Comic Sans MS" pitchFamily="66" charset="0"/>
                  <a:ea typeface="新細明體" charset="-120"/>
                </a:rPr>
                <a:t>NAP</a:t>
              </a:r>
              <a:endParaRPr lang="en-US" altLang="zh-TW" sz="2000">
                <a:ea typeface="新細明體" charset="-120"/>
              </a:endParaRPr>
            </a:p>
          </p:txBody>
        </p:sp>
      </p:grpSp>
      <p:sp>
        <p:nvSpPr>
          <p:cNvPr id="77843" name="Line 1043"/>
          <p:cNvSpPr>
            <a:spLocks noChangeShapeType="1"/>
          </p:cNvSpPr>
          <p:nvPr/>
        </p:nvSpPr>
        <p:spPr bwMode="auto">
          <a:xfrm flipH="1">
            <a:off x="5222875" y="4445000"/>
            <a:ext cx="501650" cy="425450"/>
          </a:xfrm>
          <a:prstGeom prst="line">
            <a:avLst/>
          </a:prstGeom>
          <a:noFill/>
          <a:ln w="19050">
            <a:solidFill>
              <a:schemeClr val="tx1"/>
            </a:solidFill>
            <a:round/>
            <a:headEnd/>
            <a:tailEnd/>
          </a:ln>
          <a:effectLst/>
        </p:spPr>
        <p:txBody>
          <a:bodyPr/>
          <a:lstStyle/>
          <a:p>
            <a:endParaRPr lang="zh-TW" altLang="en-US"/>
          </a:p>
        </p:txBody>
      </p:sp>
      <p:sp>
        <p:nvSpPr>
          <p:cNvPr id="77844" name="Line 1044"/>
          <p:cNvSpPr>
            <a:spLocks noChangeShapeType="1"/>
          </p:cNvSpPr>
          <p:nvPr/>
        </p:nvSpPr>
        <p:spPr bwMode="auto">
          <a:xfrm flipH="1">
            <a:off x="4791075" y="4362450"/>
            <a:ext cx="901700" cy="114300"/>
          </a:xfrm>
          <a:prstGeom prst="line">
            <a:avLst/>
          </a:prstGeom>
          <a:noFill/>
          <a:ln w="19050">
            <a:solidFill>
              <a:schemeClr val="tx1"/>
            </a:solidFill>
            <a:round/>
            <a:headEnd/>
            <a:tailEnd/>
          </a:ln>
          <a:effectLst/>
        </p:spPr>
        <p:txBody>
          <a:bodyPr/>
          <a:lstStyle/>
          <a:p>
            <a:endParaRPr lang="zh-TW" altLang="en-US"/>
          </a:p>
        </p:txBody>
      </p:sp>
      <p:sp>
        <p:nvSpPr>
          <p:cNvPr id="77845" name="Line 1045"/>
          <p:cNvSpPr>
            <a:spLocks noChangeShapeType="1"/>
          </p:cNvSpPr>
          <p:nvPr/>
        </p:nvSpPr>
        <p:spPr bwMode="auto">
          <a:xfrm flipH="1">
            <a:off x="3876675" y="4419600"/>
            <a:ext cx="1816100" cy="482600"/>
          </a:xfrm>
          <a:prstGeom prst="line">
            <a:avLst/>
          </a:prstGeom>
          <a:noFill/>
          <a:ln w="19050">
            <a:solidFill>
              <a:schemeClr val="tx1"/>
            </a:solidFill>
            <a:round/>
            <a:headEnd/>
            <a:tailEnd/>
          </a:ln>
          <a:effectLst/>
        </p:spPr>
        <p:txBody>
          <a:bodyPr/>
          <a:lstStyle/>
          <a:p>
            <a:endParaRPr lang="zh-TW" altLang="en-US"/>
          </a:p>
        </p:txBody>
      </p:sp>
      <p:grpSp>
        <p:nvGrpSpPr>
          <p:cNvPr id="77846" name="Group 1046"/>
          <p:cNvGrpSpPr>
            <a:grpSpLocks/>
          </p:cNvGrpSpPr>
          <p:nvPr/>
        </p:nvGrpSpPr>
        <p:grpSpPr bwMode="auto">
          <a:xfrm>
            <a:off x="1946275" y="3286125"/>
            <a:ext cx="6219825" cy="2838450"/>
            <a:chOff x="1226" y="2070"/>
            <a:chExt cx="3918" cy="1788"/>
          </a:xfrm>
        </p:grpSpPr>
        <p:grpSp>
          <p:nvGrpSpPr>
            <p:cNvPr id="77847" name="Group 1047"/>
            <p:cNvGrpSpPr>
              <a:grpSpLocks/>
            </p:cNvGrpSpPr>
            <p:nvPr/>
          </p:nvGrpSpPr>
          <p:grpSpPr bwMode="auto">
            <a:xfrm>
              <a:off x="3042" y="2102"/>
              <a:ext cx="1054" cy="372"/>
              <a:chOff x="3042" y="2102"/>
              <a:chExt cx="1054" cy="372"/>
            </a:xfrm>
          </p:grpSpPr>
          <p:sp>
            <p:nvSpPr>
              <p:cNvPr id="77848" name="Oval 1048"/>
              <p:cNvSpPr>
                <a:spLocks noChangeArrowheads="1"/>
              </p:cNvSpPr>
              <p:nvPr/>
            </p:nvSpPr>
            <p:spPr bwMode="auto">
              <a:xfrm>
                <a:off x="3042" y="2102"/>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49" name="Text Box 1049"/>
              <p:cNvSpPr txBox="1">
                <a:spLocks noChangeArrowheads="1"/>
              </p:cNvSpPr>
              <p:nvPr/>
            </p:nvSpPr>
            <p:spPr bwMode="auto">
              <a:xfrm>
                <a:off x="3182" y="2176"/>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7850" name="Oval 1050"/>
              <p:cNvSpPr>
                <a:spLocks noChangeArrowheads="1"/>
              </p:cNvSpPr>
              <p:nvPr/>
            </p:nvSpPr>
            <p:spPr bwMode="auto">
              <a:xfrm>
                <a:off x="3184" y="2340"/>
                <a:ext cx="84" cy="90"/>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grpSp>
        <p:grpSp>
          <p:nvGrpSpPr>
            <p:cNvPr id="77851" name="Group 1051"/>
            <p:cNvGrpSpPr>
              <a:grpSpLocks/>
            </p:cNvGrpSpPr>
            <p:nvPr/>
          </p:nvGrpSpPr>
          <p:grpSpPr bwMode="auto">
            <a:xfrm>
              <a:off x="1610" y="2070"/>
              <a:ext cx="1054" cy="372"/>
              <a:chOff x="698" y="2190"/>
              <a:chExt cx="1054" cy="372"/>
            </a:xfrm>
          </p:grpSpPr>
          <p:sp>
            <p:nvSpPr>
              <p:cNvPr id="77852" name="Oval 1052"/>
              <p:cNvSpPr>
                <a:spLocks noChangeArrowheads="1"/>
              </p:cNvSpPr>
              <p:nvPr/>
            </p:nvSpPr>
            <p:spPr bwMode="auto">
              <a:xfrm>
                <a:off x="698" y="219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53" name="Text Box 1053"/>
              <p:cNvSpPr txBox="1">
                <a:spLocks noChangeArrowheads="1"/>
              </p:cNvSpPr>
              <p:nvPr/>
            </p:nvSpPr>
            <p:spPr bwMode="auto">
              <a:xfrm>
                <a:off x="838" y="2264"/>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7854" name="Oval 1054"/>
              <p:cNvSpPr>
                <a:spLocks noChangeArrowheads="1"/>
              </p:cNvSpPr>
              <p:nvPr/>
            </p:nvSpPr>
            <p:spPr bwMode="auto">
              <a:xfrm>
                <a:off x="1464" y="2460"/>
                <a:ext cx="84" cy="90"/>
              </a:xfrm>
              <a:prstGeom prst="ellipse">
                <a:avLst/>
              </a:prstGeom>
              <a:solidFill>
                <a:schemeClr val="accent2"/>
              </a:solidFill>
              <a:ln w="9525">
                <a:solidFill>
                  <a:schemeClr val="tx1"/>
                </a:solidFill>
                <a:round/>
                <a:headEnd/>
                <a:tailEnd/>
              </a:ln>
              <a:effectLst/>
            </p:spPr>
            <p:txBody>
              <a:bodyPr wrap="none" anchor="ctr"/>
              <a:lstStyle/>
              <a:p>
                <a:endParaRPr lang="zh-TW" altLang="en-US"/>
              </a:p>
            </p:txBody>
          </p:sp>
        </p:grpSp>
        <p:grpSp>
          <p:nvGrpSpPr>
            <p:cNvPr id="77855" name="Group 1055"/>
            <p:cNvGrpSpPr>
              <a:grpSpLocks/>
            </p:cNvGrpSpPr>
            <p:nvPr/>
          </p:nvGrpSpPr>
          <p:grpSpPr bwMode="auto">
            <a:xfrm>
              <a:off x="1226" y="3476"/>
              <a:ext cx="1054" cy="374"/>
              <a:chOff x="442" y="3748"/>
              <a:chExt cx="1054" cy="374"/>
            </a:xfrm>
          </p:grpSpPr>
          <p:sp>
            <p:nvSpPr>
              <p:cNvPr id="77856" name="Oval 1056"/>
              <p:cNvSpPr>
                <a:spLocks noChangeArrowheads="1"/>
              </p:cNvSpPr>
              <p:nvPr/>
            </p:nvSpPr>
            <p:spPr bwMode="auto">
              <a:xfrm>
                <a:off x="442" y="375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57" name="Text Box 1057"/>
              <p:cNvSpPr txBox="1">
                <a:spLocks noChangeArrowheads="1"/>
              </p:cNvSpPr>
              <p:nvPr/>
            </p:nvSpPr>
            <p:spPr bwMode="auto">
              <a:xfrm>
                <a:off x="582" y="3824"/>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7858" name="Oval 1058"/>
              <p:cNvSpPr>
                <a:spLocks noChangeArrowheads="1"/>
              </p:cNvSpPr>
              <p:nvPr/>
            </p:nvSpPr>
            <p:spPr bwMode="auto">
              <a:xfrm>
                <a:off x="904" y="3748"/>
                <a:ext cx="84" cy="90"/>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grpSp>
        <p:grpSp>
          <p:nvGrpSpPr>
            <p:cNvPr id="77859" name="Group 1059"/>
            <p:cNvGrpSpPr>
              <a:grpSpLocks/>
            </p:cNvGrpSpPr>
            <p:nvPr/>
          </p:nvGrpSpPr>
          <p:grpSpPr bwMode="auto">
            <a:xfrm>
              <a:off x="2674" y="3486"/>
              <a:ext cx="1054" cy="372"/>
              <a:chOff x="2698" y="3710"/>
              <a:chExt cx="1054" cy="372"/>
            </a:xfrm>
          </p:grpSpPr>
          <p:sp>
            <p:nvSpPr>
              <p:cNvPr id="77860" name="Oval 1060"/>
              <p:cNvSpPr>
                <a:spLocks noChangeArrowheads="1"/>
              </p:cNvSpPr>
              <p:nvPr/>
            </p:nvSpPr>
            <p:spPr bwMode="auto">
              <a:xfrm>
                <a:off x="2698" y="371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61" name="Text Box 1061"/>
              <p:cNvSpPr txBox="1">
                <a:spLocks noChangeArrowheads="1"/>
              </p:cNvSpPr>
              <p:nvPr/>
            </p:nvSpPr>
            <p:spPr bwMode="auto">
              <a:xfrm>
                <a:off x="2838" y="3784"/>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7862" name="Oval 1062"/>
              <p:cNvSpPr>
                <a:spLocks noChangeArrowheads="1"/>
              </p:cNvSpPr>
              <p:nvPr/>
            </p:nvSpPr>
            <p:spPr bwMode="auto">
              <a:xfrm>
                <a:off x="3408" y="3716"/>
                <a:ext cx="84" cy="9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grpSp>
        <p:grpSp>
          <p:nvGrpSpPr>
            <p:cNvPr id="77863" name="Group 1063"/>
            <p:cNvGrpSpPr>
              <a:grpSpLocks/>
            </p:cNvGrpSpPr>
            <p:nvPr/>
          </p:nvGrpSpPr>
          <p:grpSpPr bwMode="auto">
            <a:xfrm>
              <a:off x="4090" y="3182"/>
              <a:ext cx="1054" cy="372"/>
              <a:chOff x="4090" y="3182"/>
              <a:chExt cx="1054" cy="372"/>
            </a:xfrm>
          </p:grpSpPr>
          <p:sp>
            <p:nvSpPr>
              <p:cNvPr id="77864" name="Oval 1064"/>
              <p:cNvSpPr>
                <a:spLocks noChangeArrowheads="1"/>
              </p:cNvSpPr>
              <p:nvPr/>
            </p:nvSpPr>
            <p:spPr bwMode="auto">
              <a:xfrm>
                <a:off x="4090" y="3182"/>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65" name="Text Box 1065"/>
              <p:cNvSpPr txBox="1">
                <a:spLocks noChangeArrowheads="1"/>
              </p:cNvSpPr>
              <p:nvPr/>
            </p:nvSpPr>
            <p:spPr bwMode="auto">
              <a:xfrm>
                <a:off x="4230" y="3256"/>
                <a:ext cx="847"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Tier-2 ISP</a:t>
                </a:r>
                <a:endParaRPr lang="en-US" altLang="zh-TW">
                  <a:ea typeface="新細明體" charset="-120"/>
                </a:endParaRPr>
              </a:p>
            </p:txBody>
          </p:sp>
          <p:sp>
            <p:nvSpPr>
              <p:cNvPr id="77866" name="Oval 1066"/>
              <p:cNvSpPr>
                <a:spLocks noChangeArrowheads="1"/>
              </p:cNvSpPr>
              <p:nvPr/>
            </p:nvSpPr>
            <p:spPr bwMode="auto">
              <a:xfrm>
                <a:off x="4144" y="3308"/>
                <a:ext cx="84" cy="90"/>
              </a:xfrm>
              <a:prstGeom prst="ellipse">
                <a:avLst/>
              </a:prstGeom>
              <a:solidFill>
                <a:schemeClr val="accent1"/>
              </a:solidFill>
              <a:ln w="9525">
                <a:solidFill>
                  <a:schemeClr val="tx1"/>
                </a:solidFill>
                <a:round/>
                <a:headEnd/>
                <a:tailEnd/>
              </a:ln>
              <a:effectLst/>
            </p:spPr>
            <p:txBody>
              <a:bodyPr wrap="none" anchor="ctr"/>
              <a:lstStyle/>
              <a:p>
                <a:endParaRPr lang="zh-TW" altLang="en-US"/>
              </a:p>
            </p:txBody>
          </p:sp>
        </p:grpSp>
        <p:sp>
          <p:nvSpPr>
            <p:cNvPr id="77867" name="Oval 1067"/>
            <p:cNvSpPr>
              <a:spLocks noChangeArrowheads="1"/>
            </p:cNvSpPr>
            <p:nvPr/>
          </p:nvSpPr>
          <p:spPr bwMode="auto">
            <a:xfrm>
              <a:off x="1712" y="2328"/>
              <a:ext cx="96" cy="88"/>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77868" name="Line 1068"/>
            <p:cNvSpPr>
              <a:spLocks noChangeShapeType="1"/>
            </p:cNvSpPr>
            <p:nvPr/>
          </p:nvSpPr>
          <p:spPr bwMode="auto">
            <a:xfrm>
              <a:off x="1768" y="2400"/>
              <a:ext cx="200" cy="684"/>
            </a:xfrm>
            <a:prstGeom prst="line">
              <a:avLst/>
            </a:prstGeom>
            <a:noFill/>
            <a:ln w="19050">
              <a:solidFill>
                <a:schemeClr val="tx1"/>
              </a:solidFill>
              <a:round/>
              <a:headEnd/>
              <a:tailEnd/>
            </a:ln>
            <a:effectLst/>
          </p:spPr>
          <p:txBody>
            <a:bodyPr/>
            <a:lstStyle/>
            <a:p>
              <a:endParaRPr lang="zh-TW" altLang="en-US"/>
            </a:p>
          </p:txBody>
        </p:sp>
        <p:sp>
          <p:nvSpPr>
            <p:cNvPr id="77869" name="Oval 1069"/>
            <p:cNvSpPr>
              <a:spLocks noChangeArrowheads="1"/>
            </p:cNvSpPr>
            <p:nvPr/>
          </p:nvSpPr>
          <p:spPr bwMode="auto">
            <a:xfrm>
              <a:off x="1928" y="3044"/>
              <a:ext cx="96" cy="88"/>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grpSp>
      <p:sp>
        <p:nvSpPr>
          <p:cNvPr id="77876" name="Oval 1076"/>
          <p:cNvSpPr>
            <a:spLocks noChangeArrowheads="1"/>
          </p:cNvSpPr>
          <p:nvPr/>
        </p:nvSpPr>
        <p:spPr bwMode="auto">
          <a:xfrm>
            <a:off x="6337300" y="3683000"/>
            <a:ext cx="152400" cy="1651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77" name="Oval 1077"/>
          <p:cNvSpPr>
            <a:spLocks noChangeArrowheads="1"/>
          </p:cNvSpPr>
          <p:nvPr/>
        </p:nvSpPr>
        <p:spPr bwMode="auto">
          <a:xfrm>
            <a:off x="7302500" y="4991100"/>
            <a:ext cx="152400" cy="1651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78" name="Line 1078"/>
          <p:cNvSpPr>
            <a:spLocks noChangeShapeType="1"/>
          </p:cNvSpPr>
          <p:nvPr/>
        </p:nvSpPr>
        <p:spPr bwMode="auto">
          <a:xfrm>
            <a:off x="6451600" y="3822700"/>
            <a:ext cx="876300" cy="1155700"/>
          </a:xfrm>
          <a:prstGeom prst="line">
            <a:avLst/>
          </a:prstGeom>
          <a:noFill/>
          <a:ln w="19050">
            <a:solidFill>
              <a:schemeClr val="tx1"/>
            </a:solidFill>
            <a:round/>
            <a:headEnd/>
            <a:tailEnd/>
          </a:ln>
          <a:effectLst/>
        </p:spPr>
        <p:txBody>
          <a:bodyPr/>
          <a:lstStyle/>
          <a:p>
            <a:endParaRPr lang="zh-TW" altLang="en-US"/>
          </a:p>
        </p:txBody>
      </p:sp>
      <p:sp>
        <p:nvSpPr>
          <p:cNvPr id="77879" name="Oval 1079"/>
          <p:cNvSpPr>
            <a:spLocks noChangeArrowheads="1"/>
          </p:cNvSpPr>
          <p:nvPr/>
        </p:nvSpPr>
        <p:spPr bwMode="auto">
          <a:xfrm>
            <a:off x="6007100" y="3797300"/>
            <a:ext cx="152400" cy="1651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80" name="Line 1080"/>
          <p:cNvSpPr>
            <a:spLocks noChangeShapeType="1"/>
          </p:cNvSpPr>
          <p:nvPr/>
        </p:nvSpPr>
        <p:spPr bwMode="auto">
          <a:xfrm>
            <a:off x="6083300" y="3949700"/>
            <a:ext cx="0" cy="241300"/>
          </a:xfrm>
          <a:prstGeom prst="line">
            <a:avLst/>
          </a:prstGeom>
          <a:noFill/>
          <a:ln w="9525">
            <a:solidFill>
              <a:schemeClr val="tx1"/>
            </a:solidFill>
            <a:round/>
            <a:headEnd/>
            <a:tailEnd/>
          </a:ln>
          <a:effectLst/>
        </p:spPr>
        <p:txBody>
          <a:bodyPr/>
          <a:lstStyle/>
          <a:p>
            <a:endParaRPr lang="zh-TW" altLang="en-US"/>
          </a:p>
        </p:txBody>
      </p:sp>
      <p:grpSp>
        <p:nvGrpSpPr>
          <p:cNvPr id="77915" name="Group 1115"/>
          <p:cNvGrpSpPr>
            <a:grpSpLocks/>
          </p:cNvGrpSpPr>
          <p:nvPr/>
        </p:nvGrpSpPr>
        <p:grpSpPr bwMode="auto">
          <a:xfrm>
            <a:off x="1539875" y="2473325"/>
            <a:ext cx="6823075" cy="4162425"/>
            <a:chOff x="970" y="1558"/>
            <a:chExt cx="4298" cy="2622"/>
          </a:xfrm>
        </p:grpSpPr>
        <p:grpSp>
          <p:nvGrpSpPr>
            <p:cNvPr id="77886" name="Group 1086"/>
            <p:cNvGrpSpPr>
              <a:grpSpLocks/>
            </p:cNvGrpSpPr>
            <p:nvPr/>
          </p:nvGrpSpPr>
          <p:grpSpPr bwMode="auto">
            <a:xfrm>
              <a:off x="3322" y="1686"/>
              <a:ext cx="666" cy="438"/>
              <a:chOff x="4314" y="1086"/>
              <a:chExt cx="666" cy="438"/>
            </a:xfrm>
          </p:grpSpPr>
          <p:sp>
            <p:nvSpPr>
              <p:cNvPr id="77887" name="Oval 1087"/>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88" name="Text Box 1088"/>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889" name="Group 1089"/>
            <p:cNvGrpSpPr>
              <a:grpSpLocks/>
            </p:cNvGrpSpPr>
            <p:nvPr/>
          </p:nvGrpSpPr>
          <p:grpSpPr bwMode="auto">
            <a:xfrm>
              <a:off x="2714" y="1782"/>
              <a:ext cx="666" cy="438"/>
              <a:chOff x="4314" y="1086"/>
              <a:chExt cx="666" cy="438"/>
            </a:xfrm>
          </p:grpSpPr>
          <p:sp>
            <p:nvSpPr>
              <p:cNvPr id="77890" name="Oval 1090"/>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91" name="Text Box 1091"/>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883" name="Group 1083"/>
            <p:cNvGrpSpPr>
              <a:grpSpLocks/>
            </p:cNvGrpSpPr>
            <p:nvPr/>
          </p:nvGrpSpPr>
          <p:grpSpPr bwMode="auto">
            <a:xfrm>
              <a:off x="3794" y="1774"/>
              <a:ext cx="666" cy="438"/>
              <a:chOff x="4314" y="1086"/>
              <a:chExt cx="666" cy="438"/>
            </a:xfrm>
          </p:grpSpPr>
          <p:sp>
            <p:nvSpPr>
              <p:cNvPr id="77884" name="Oval 1084"/>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85" name="Text Box 1085"/>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895" name="Group 1095"/>
            <p:cNvGrpSpPr>
              <a:grpSpLocks/>
            </p:cNvGrpSpPr>
            <p:nvPr/>
          </p:nvGrpSpPr>
          <p:grpSpPr bwMode="auto">
            <a:xfrm>
              <a:off x="970" y="3702"/>
              <a:ext cx="666" cy="438"/>
              <a:chOff x="4314" y="1086"/>
              <a:chExt cx="666" cy="438"/>
            </a:xfrm>
          </p:grpSpPr>
          <p:sp>
            <p:nvSpPr>
              <p:cNvPr id="77896" name="Oval 1096"/>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97" name="Text Box 1097"/>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898" name="Group 1098"/>
            <p:cNvGrpSpPr>
              <a:grpSpLocks/>
            </p:cNvGrpSpPr>
            <p:nvPr/>
          </p:nvGrpSpPr>
          <p:grpSpPr bwMode="auto">
            <a:xfrm>
              <a:off x="1186" y="1558"/>
              <a:ext cx="666" cy="438"/>
              <a:chOff x="4314" y="1086"/>
              <a:chExt cx="666" cy="438"/>
            </a:xfrm>
          </p:grpSpPr>
          <p:sp>
            <p:nvSpPr>
              <p:cNvPr id="77899" name="Oval 1099"/>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900" name="Text Box 1100"/>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892" name="Group 1092"/>
            <p:cNvGrpSpPr>
              <a:grpSpLocks/>
            </p:cNvGrpSpPr>
            <p:nvPr/>
          </p:nvGrpSpPr>
          <p:grpSpPr bwMode="auto">
            <a:xfrm>
              <a:off x="1730" y="1710"/>
              <a:ext cx="666" cy="438"/>
              <a:chOff x="4314" y="1086"/>
              <a:chExt cx="666" cy="438"/>
            </a:xfrm>
          </p:grpSpPr>
          <p:sp>
            <p:nvSpPr>
              <p:cNvPr id="77893" name="Oval 1093"/>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894" name="Text Box 1094"/>
              <p:cNvSpPr txBox="1">
                <a:spLocks noChangeArrowheads="1"/>
              </p:cNvSpPr>
              <p:nvPr/>
            </p:nvSpPr>
            <p:spPr bwMode="auto">
              <a:xfrm>
                <a:off x="4328" y="1106"/>
                <a:ext cx="533"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Tier 3</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901" name="Group 1101"/>
            <p:cNvGrpSpPr>
              <a:grpSpLocks/>
            </p:cNvGrpSpPr>
            <p:nvPr/>
          </p:nvGrpSpPr>
          <p:grpSpPr bwMode="auto">
            <a:xfrm>
              <a:off x="1826" y="3742"/>
              <a:ext cx="666" cy="438"/>
              <a:chOff x="4314" y="1086"/>
              <a:chExt cx="666" cy="438"/>
            </a:xfrm>
          </p:grpSpPr>
          <p:sp>
            <p:nvSpPr>
              <p:cNvPr id="77902" name="Oval 1102"/>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903" name="Text Box 1103"/>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904" name="Group 1104"/>
            <p:cNvGrpSpPr>
              <a:grpSpLocks/>
            </p:cNvGrpSpPr>
            <p:nvPr/>
          </p:nvGrpSpPr>
          <p:grpSpPr bwMode="auto">
            <a:xfrm>
              <a:off x="2898" y="3742"/>
              <a:ext cx="666" cy="438"/>
              <a:chOff x="4314" y="1086"/>
              <a:chExt cx="666" cy="438"/>
            </a:xfrm>
          </p:grpSpPr>
          <p:sp>
            <p:nvSpPr>
              <p:cNvPr id="77905" name="Oval 1105"/>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906" name="Text Box 1106"/>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nvGrpSpPr>
            <p:cNvPr id="77907" name="Group 1107"/>
            <p:cNvGrpSpPr>
              <a:grpSpLocks/>
            </p:cNvGrpSpPr>
            <p:nvPr/>
          </p:nvGrpSpPr>
          <p:grpSpPr bwMode="auto">
            <a:xfrm>
              <a:off x="4602" y="3454"/>
              <a:ext cx="666" cy="438"/>
              <a:chOff x="4314" y="1086"/>
              <a:chExt cx="666" cy="438"/>
            </a:xfrm>
          </p:grpSpPr>
          <p:sp>
            <p:nvSpPr>
              <p:cNvPr id="77908" name="Oval 1108"/>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7909" name="Text Box 1109"/>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local</a:t>
                </a:r>
              </a:p>
              <a:p>
                <a:pPr algn="ctr"/>
                <a:r>
                  <a:rPr lang="en-US" altLang="zh-TW" sz="1800">
                    <a:latin typeface="Comic Sans MS" pitchFamily="66" charset="0"/>
                    <a:ea typeface="新細明體" charset="-120"/>
                  </a:rPr>
                  <a:t>ISP</a:t>
                </a:r>
                <a:endParaRPr lang="en-US" altLang="zh-TW">
                  <a:ea typeface="新細明體" charset="-120"/>
                </a:endParaRPr>
              </a:p>
            </p:txBody>
          </p:sp>
        </p:grpSp>
      </p:grpSp>
      <p:grpSp>
        <p:nvGrpSpPr>
          <p:cNvPr id="77914" name="Group 1114"/>
          <p:cNvGrpSpPr>
            <a:grpSpLocks/>
          </p:cNvGrpSpPr>
          <p:nvPr/>
        </p:nvGrpSpPr>
        <p:grpSpPr bwMode="auto">
          <a:xfrm>
            <a:off x="184150" y="3175000"/>
            <a:ext cx="2825750" cy="2819400"/>
            <a:chOff x="116" y="2000"/>
            <a:chExt cx="1780" cy="1776"/>
          </a:xfrm>
        </p:grpSpPr>
        <p:sp>
          <p:nvSpPr>
            <p:cNvPr id="77875" name="Text Box 1075"/>
            <p:cNvSpPr txBox="1">
              <a:spLocks noChangeArrowheads="1"/>
            </p:cNvSpPr>
            <p:nvPr/>
          </p:nvSpPr>
          <p:spPr bwMode="auto">
            <a:xfrm>
              <a:off x="116" y="2094"/>
              <a:ext cx="1132" cy="1615"/>
            </a:xfrm>
            <a:prstGeom prst="rect">
              <a:avLst/>
            </a:prstGeom>
            <a:noFill/>
            <a:ln w="9525">
              <a:noFill/>
              <a:miter lim="800000"/>
              <a:headEnd/>
              <a:tailEnd/>
            </a:ln>
            <a:effectLst/>
          </p:spPr>
          <p:txBody>
            <a:bodyPr>
              <a:spAutoFit/>
            </a:bodyPr>
            <a:lstStyle/>
            <a:p>
              <a:r>
                <a:rPr lang="en-US" altLang="zh-TW" sz="1800">
                  <a:latin typeface="Comic Sans MS" pitchFamily="66" charset="0"/>
                  <a:ea typeface="新細明體" charset="-120"/>
                </a:rPr>
                <a:t>Local and tier- 3 ISPs are </a:t>
              </a:r>
              <a:r>
                <a:rPr lang="en-US" altLang="zh-TW" sz="1800" i="1">
                  <a:latin typeface="Comic Sans MS" pitchFamily="66" charset="0"/>
                  <a:ea typeface="新細明體" charset="-120"/>
                </a:rPr>
                <a:t>customers</a:t>
              </a:r>
              <a:r>
                <a:rPr lang="en-US" altLang="zh-TW" sz="1800">
                  <a:latin typeface="Comic Sans MS" pitchFamily="66" charset="0"/>
                  <a:ea typeface="新細明體" charset="-120"/>
                </a:rPr>
                <a:t> of</a:t>
              </a:r>
            </a:p>
            <a:p>
              <a:r>
                <a:rPr lang="en-US" altLang="zh-TW" sz="1800">
                  <a:latin typeface="Comic Sans MS" pitchFamily="66" charset="0"/>
                  <a:ea typeface="新細明體" charset="-120"/>
                </a:rPr>
                <a:t>higher tier ISPs</a:t>
              </a:r>
            </a:p>
            <a:p>
              <a:r>
                <a:rPr lang="en-US" altLang="zh-TW" sz="1800">
                  <a:latin typeface="Comic Sans MS" pitchFamily="66" charset="0"/>
                  <a:ea typeface="新細明體" charset="-120"/>
                </a:rPr>
                <a:t>connecting them to the rest of Internet</a:t>
              </a:r>
            </a:p>
          </p:txBody>
        </p:sp>
        <p:sp>
          <p:nvSpPr>
            <p:cNvPr id="77910" name="Line 1110"/>
            <p:cNvSpPr>
              <a:spLocks noChangeShapeType="1"/>
            </p:cNvSpPr>
            <p:nvPr/>
          </p:nvSpPr>
          <p:spPr bwMode="auto">
            <a:xfrm flipV="1">
              <a:off x="1072" y="2008"/>
              <a:ext cx="344" cy="744"/>
            </a:xfrm>
            <a:prstGeom prst="line">
              <a:avLst/>
            </a:prstGeom>
            <a:noFill/>
            <a:ln w="9525">
              <a:solidFill>
                <a:schemeClr val="tx1"/>
              </a:solidFill>
              <a:round/>
              <a:headEnd/>
              <a:tailEnd type="triangle" w="med" len="med"/>
            </a:ln>
            <a:effectLst/>
          </p:spPr>
          <p:txBody>
            <a:bodyPr/>
            <a:lstStyle/>
            <a:p>
              <a:endParaRPr lang="zh-TW" altLang="en-US"/>
            </a:p>
          </p:txBody>
        </p:sp>
        <p:sp>
          <p:nvSpPr>
            <p:cNvPr id="77911" name="Line 1111"/>
            <p:cNvSpPr>
              <a:spLocks noChangeShapeType="1"/>
            </p:cNvSpPr>
            <p:nvPr/>
          </p:nvSpPr>
          <p:spPr bwMode="auto">
            <a:xfrm flipV="1">
              <a:off x="1088" y="2000"/>
              <a:ext cx="664" cy="728"/>
            </a:xfrm>
            <a:prstGeom prst="line">
              <a:avLst/>
            </a:prstGeom>
            <a:noFill/>
            <a:ln w="9525">
              <a:solidFill>
                <a:schemeClr val="tx1"/>
              </a:solidFill>
              <a:round/>
              <a:headEnd/>
              <a:tailEnd type="triangle" w="med" len="med"/>
            </a:ln>
            <a:effectLst/>
          </p:spPr>
          <p:txBody>
            <a:bodyPr/>
            <a:lstStyle/>
            <a:p>
              <a:endParaRPr lang="zh-TW" altLang="en-US"/>
            </a:p>
          </p:txBody>
        </p:sp>
        <p:sp>
          <p:nvSpPr>
            <p:cNvPr id="77912" name="Line 1112"/>
            <p:cNvSpPr>
              <a:spLocks noChangeShapeType="1"/>
            </p:cNvSpPr>
            <p:nvPr/>
          </p:nvSpPr>
          <p:spPr bwMode="auto">
            <a:xfrm>
              <a:off x="1073" y="2744"/>
              <a:ext cx="95" cy="960"/>
            </a:xfrm>
            <a:prstGeom prst="line">
              <a:avLst/>
            </a:prstGeom>
            <a:noFill/>
            <a:ln w="9525">
              <a:solidFill>
                <a:schemeClr val="tx1"/>
              </a:solidFill>
              <a:round/>
              <a:headEnd/>
              <a:tailEnd type="triangle" w="med" len="med"/>
            </a:ln>
            <a:effectLst/>
          </p:spPr>
          <p:txBody>
            <a:bodyPr/>
            <a:lstStyle/>
            <a:p>
              <a:endParaRPr lang="zh-TW" altLang="en-US"/>
            </a:p>
          </p:txBody>
        </p:sp>
        <p:sp>
          <p:nvSpPr>
            <p:cNvPr id="77913" name="Line 1113"/>
            <p:cNvSpPr>
              <a:spLocks noChangeShapeType="1"/>
            </p:cNvSpPr>
            <p:nvPr/>
          </p:nvSpPr>
          <p:spPr bwMode="auto">
            <a:xfrm>
              <a:off x="1074" y="2739"/>
              <a:ext cx="822" cy="1037"/>
            </a:xfrm>
            <a:prstGeom prst="line">
              <a:avLst/>
            </a:prstGeom>
            <a:noFill/>
            <a:ln w="9525">
              <a:solidFill>
                <a:schemeClr val="tx1"/>
              </a:solidFill>
              <a:round/>
              <a:headEnd/>
              <a:tailEnd type="triangle" w="med" len="med"/>
            </a:ln>
            <a:effectLst/>
          </p:spPr>
          <p:txBody>
            <a:bodyPr/>
            <a:lstStyle/>
            <a:p>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79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7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2" name="投影片編號版面配置區 6"/>
          <p:cNvSpPr>
            <a:spLocks noGrp="1"/>
          </p:cNvSpPr>
          <p:nvPr>
            <p:ph type="sldNum" sz="quarter" idx="12"/>
          </p:nvPr>
        </p:nvSpPr>
        <p:spPr/>
        <p:txBody>
          <a:bodyPr/>
          <a:lstStyle/>
          <a:p>
            <a:r>
              <a:rPr lang="en-US" altLang="zh-TW"/>
              <a:t>1-</a:t>
            </a:r>
            <a:fld id="{09D06359-FE92-4298-A6D1-3284DEA9EE6A}" type="slidenum">
              <a:rPr lang="en-US" altLang="zh-TW"/>
              <a:pPr/>
              <a:t>47</a:t>
            </a:fld>
            <a:endParaRPr lang="en-US" altLang="zh-TW"/>
          </a:p>
        </p:txBody>
      </p:sp>
      <p:sp>
        <p:nvSpPr>
          <p:cNvPr id="78850" name="Rectangle 2"/>
          <p:cNvSpPr>
            <a:spLocks noGrp="1" noChangeArrowheads="1"/>
          </p:cNvSpPr>
          <p:nvPr>
            <p:ph type="title"/>
          </p:nvPr>
        </p:nvSpPr>
        <p:spPr>
          <a:xfrm>
            <a:off x="533400" y="228600"/>
            <a:ext cx="8096250" cy="1143000"/>
          </a:xfrm>
        </p:spPr>
        <p:txBody>
          <a:bodyPr/>
          <a:lstStyle/>
          <a:p>
            <a:r>
              <a:rPr lang="en-US" altLang="zh-TW" sz="3200">
                <a:ea typeface="新細明體" charset="-120"/>
              </a:rPr>
              <a:t>Internet structure: network of networks</a:t>
            </a:r>
            <a:endParaRPr lang="en-US" altLang="zh-TW">
              <a:ea typeface="新細明體" charset="-120"/>
            </a:endParaRPr>
          </a:p>
        </p:txBody>
      </p:sp>
      <p:sp>
        <p:nvSpPr>
          <p:cNvPr id="78851" name="Rectangle 3"/>
          <p:cNvSpPr>
            <a:spLocks noGrp="1" noChangeArrowheads="1"/>
          </p:cNvSpPr>
          <p:nvPr>
            <p:ph type="body" sz="half" idx="1"/>
          </p:nvPr>
        </p:nvSpPr>
        <p:spPr>
          <a:xfrm>
            <a:off x="352425" y="1428750"/>
            <a:ext cx="8440738" cy="914400"/>
          </a:xfrm>
        </p:spPr>
        <p:txBody>
          <a:bodyPr/>
          <a:lstStyle/>
          <a:p>
            <a:r>
              <a:rPr lang="en-US" altLang="zh-TW" sz="2400">
                <a:solidFill>
                  <a:srgbClr val="FF0000"/>
                </a:solidFill>
                <a:ea typeface="新細明體" charset="-120"/>
              </a:rPr>
              <a:t>a packet passes through many networks!</a:t>
            </a:r>
            <a:endParaRPr lang="en-US" altLang="zh-TW" sz="2400">
              <a:ea typeface="新細明體" charset="-120"/>
            </a:endParaRPr>
          </a:p>
          <a:p>
            <a:pPr>
              <a:buFont typeface="Wingdings" pitchFamily="2" charset="2"/>
              <a:buNone/>
            </a:pPr>
            <a:endParaRPr lang="en-US" altLang="zh-TW" sz="2400">
              <a:solidFill>
                <a:srgbClr val="FF0000"/>
              </a:solidFill>
              <a:ea typeface="新細明體" charset="-120"/>
            </a:endParaRPr>
          </a:p>
          <a:p>
            <a:pPr lvl="1">
              <a:buFont typeface="ZapfDingbats" pitchFamily="82" charset="2"/>
              <a:buNone/>
            </a:pPr>
            <a:endParaRPr lang="zh-TW" altLang="en-US" sz="2000">
              <a:ea typeface="新細明體" charset="-120"/>
            </a:endParaRPr>
          </a:p>
        </p:txBody>
      </p:sp>
      <p:sp>
        <p:nvSpPr>
          <p:cNvPr id="78852" name="Oval 4"/>
          <p:cNvSpPr>
            <a:spLocks noChangeArrowheads="1"/>
          </p:cNvSpPr>
          <p:nvPr/>
        </p:nvSpPr>
        <p:spPr bwMode="auto">
          <a:xfrm>
            <a:off x="2432050" y="4883150"/>
            <a:ext cx="1863725" cy="790575"/>
          </a:xfrm>
          <a:prstGeom prst="ellipse">
            <a:avLst/>
          </a:prstGeom>
          <a:solidFill>
            <a:schemeClr val="folHlink"/>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8853" name="Oval 5"/>
          <p:cNvSpPr>
            <a:spLocks noChangeArrowheads="1"/>
          </p:cNvSpPr>
          <p:nvPr/>
        </p:nvSpPr>
        <p:spPr bwMode="auto">
          <a:xfrm>
            <a:off x="3530600" y="3679825"/>
            <a:ext cx="1863725" cy="790575"/>
          </a:xfrm>
          <a:prstGeom prst="ellipse">
            <a:avLst/>
          </a:prstGeom>
          <a:solidFill>
            <a:schemeClr val="folHlink"/>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8854" name="Oval 6"/>
          <p:cNvSpPr>
            <a:spLocks noChangeArrowheads="1"/>
          </p:cNvSpPr>
          <p:nvPr/>
        </p:nvSpPr>
        <p:spPr bwMode="auto">
          <a:xfrm>
            <a:off x="4800600" y="4845050"/>
            <a:ext cx="1863725" cy="790575"/>
          </a:xfrm>
          <a:prstGeom prst="ellipse">
            <a:avLst/>
          </a:prstGeom>
          <a:solidFill>
            <a:schemeClr val="folHlink"/>
          </a:solidFill>
          <a:ln w="9525">
            <a:solidFill>
              <a:schemeClr val="tx1"/>
            </a:solidFill>
            <a:round/>
            <a:headEnd/>
            <a:tailEnd/>
          </a:ln>
          <a:effectLst/>
        </p:spPr>
        <p:txBody>
          <a:bodyPr wrap="none" anchor="ctr"/>
          <a:lstStyle/>
          <a:p>
            <a:pPr algn="ctr"/>
            <a:r>
              <a:rPr lang="en-US" altLang="zh-TW">
                <a:solidFill>
                  <a:schemeClr val="bg1"/>
                </a:solidFill>
                <a:latin typeface="Comic Sans MS" pitchFamily="66" charset="0"/>
                <a:ea typeface="新細明體" charset="-120"/>
              </a:rPr>
              <a:t>Tier 1 ISP</a:t>
            </a:r>
            <a:endParaRPr lang="en-US" altLang="zh-TW">
              <a:ea typeface="新細明體" charset="-120"/>
            </a:endParaRPr>
          </a:p>
        </p:txBody>
      </p:sp>
      <p:sp>
        <p:nvSpPr>
          <p:cNvPr id="78855" name="Oval 7"/>
          <p:cNvSpPr>
            <a:spLocks noChangeArrowheads="1"/>
          </p:cNvSpPr>
          <p:nvPr/>
        </p:nvSpPr>
        <p:spPr bwMode="auto">
          <a:xfrm>
            <a:off x="5121275" y="4851400"/>
            <a:ext cx="133350" cy="142875"/>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56" name="Oval 8"/>
          <p:cNvSpPr>
            <a:spLocks noChangeArrowheads="1"/>
          </p:cNvSpPr>
          <p:nvPr/>
        </p:nvSpPr>
        <p:spPr bwMode="auto">
          <a:xfrm>
            <a:off x="4670425" y="4381500"/>
            <a:ext cx="133350" cy="142875"/>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57" name="Oval 9"/>
          <p:cNvSpPr>
            <a:spLocks noChangeArrowheads="1"/>
          </p:cNvSpPr>
          <p:nvPr/>
        </p:nvSpPr>
        <p:spPr bwMode="auto">
          <a:xfrm>
            <a:off x="4206875" y="4406900"/>
            <a:ext cx="133350" cy="142875"/>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58" name="Oval 10"/>
          <p:cNvSpPr>
            <a:spLocks noChangeArrowheads="1"/>
          </p:cNvSpPr>
          <p:nvPr/>
        </p:nvSpPr>
        <p:spPr bwMode="auto">
          <a:xfrm>
            <a:off x="3736975" y="4864100"/>
            <a:ext cx="133350" cy="142875"/>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59" name="Oval 11"/>
          <p:cNvSpPr>
            <a:spLocks noChangeArrowheads="1"/>
          </p:cNvSpPr>
          <p:nvPr/>
        </p:nvSpPr>
        <p:spPr bwMode="auto">
          <a:xfrm>
            <a:off x="4232275" y="5181600"/>
            <a:ext cx="133350" cy="142875"/>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60" name="Oval 12"/>
          <p:cNvSpPr>
            <a:spLocks noChangeArrowheads="1"/>
          </p:cNvSpPr>
          <p:nvPr/>
        </p:nvSpPr>
        <p:spPr bwMode="auto">
          <a:xfrm>
            <a:off x="4746625" y="5168900"/>
            <a:ext cx="133350" cy="142875"/>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61" name="Line 13"/>
          <p:cNvSpPr>
            <a:spLocks noChangeShapeType="1"/>
          </p:cNvSpPr>
          <p:nvPr/>
        </p:nvSpPr>
        <p:spPr bwMode="auto">
          <a:xfrm flipV="1">
            <a:off x="4368800" y="5238750"/>
            <a:ext cx="381000" cy="6350"/>
          </a:xfrm>
          <a:prstGeom prst="line">
            <a:avLst/>
          </a:prstGeom>
          <a:noFill/>
          <a:ln w="19050">
            <a:solidFill>
              <a:schemeClr val="tx1"/>
            </a:solidFill>
            <a:round/>
            <a:headEnd/>
            <a:tailEnd/>
          </a:ln>
          <a:effectLst/>
        </p:spPr>
        <p:txBody>
          <a:bodyPr/>
          <a:lstStyle/>
          <a:p>
            <a:endParaRPr lang="zh-TW" altLang="en-US"/>
          </a:p>
        </p:txBody>
      </p:sp>
      <p:sp>
        <p:nvSpPr>
          <p:cNvPr id="78862" name="Line 14"/>
          <p:cNvSpPr>
            <a:spLocks noChangeShapeType="1"/>
          </p:cNvSpPr>
          <p:nvPr/>
        </p:nvSpPr>
        <p:spPr bwMode="auto">
          <a:xfrm>
            <a:off x="4778375" y="4495800"/>
            <a:ext cx="368300" cy="368300"/>
          </a:xfrm>
          <a:prstGeom prst="line">
            <a:avLst/>
          </a:prstGeom>
          <a:noFill/>
          <a:ln w="19050">
            <a:solidFill>
              <a:schemeClr val="tx1"/>
            </a:solidFill>
            <a:round/>
            <a:headEnd/>
            <a:tailEnd/>
          </a:ln>
          <a:effectLst/>
        </p:spPr>
        <p:txBody>
          <a:bodyPr/>
          <a:lstStyle/>
          <a:p>
            <a:endParaRPr lang="zh-TW" altLang="en-US"/>
          </a:p>
        </p:txBody>
      </p:sp>
      <p:sp>
        <p:nvSpPr>
          <p:cNvPr id="78863" name="Line 15"/>
          <p:cNvSpPr>
            <a:spLocks noChangeShapeType="1"/>
          </p:cNvSpPr>
          <p:nvPr/>
        </p:nvSpPr>
        <p:spPr bwMode="auto">
          <a:xfrm flipV="1">
            <a:off x="3835400" y="4527550"/>
            <a:ext cx="393700" cy="355600"/>
          </a:xfrm>
          <a:prstGeom prst="line">
            <a:avLst/>
          </a:prstGeom>
          <a:noFill/>
          <a:ln w="19050">
            <a:solidFill>
              <a:schemeClr val="tx1"/>
            </a:solidFill>
            <a:round/>
            <a:headEnd/>
            <a:tailEnd/>
          </a:ln>
          <a:effectLst/>
        </p:spPr>
        <p:txBody>
          <a:bodyPr/>
          <a:lstStyle/>
          <a:p>
            <a:endParaRPr lang="zh-TW" altLang="en-US"/>
          </a:p>
        </p:txBody>
      </p:sp>
      <p:grpSp>
        <p:nvGrpSpPr>
          <p:cNvPr id="78864" name="Group 16"/>
          <p:cNvGrpSpPr>
            <a:grpSpLocks/>
          </p:cNvGrpSpPr>
          <p:nvPr/>
        </p:nvGrpSpPr>
        <p:grpSpPr bwMode="auto">
          <a:xfrm>
            <a:off x="5670550" y="4178300"/>
            <a:ext cx="719138" cy="396875"/>
            <a:chOff x="3740" y="1244"/>
            <a:chExt cx="453" cy="250"/>
          </a:xfrm>
        </p:grpSpPr>
        <p:sp>
          <p:nvSpPr>
            <p:cNvPr id="78865" name="Rectangle 17"/>
            <p:cNvSpPr>
              <a:spLocks noChangeArrowheads="1"/>
            </p:cNvSpPr>
            <p:nvPr/>
          </p:nvSpPr>
          <p:spPr bwMode="auto">
            <a:xfrm>
              <a:off x="3755" y="1248"/>
              <a:ext cx="438" cy="198"/>
            </a:xfrm>
            <a:prstGeom prst="rect">
              <a:avLst/>
            </a:prstGeom>
            <a:solidFill>
              <a:schemeClr val="folHlink"/>
            </a:solidFill>
            <a:ln w="9525">
              <a:solidFill>
                <a:schemeClr val="tx1"/>
              </a:solidFill>
              <a:miter lim="800000"/>
              <a:headEnd/>
              <a:tailEnd/>
            </a:ln>
            <a:effectLst/>
          </p:spPr>
          <p:txBody>
            <a:bodyPr wrap="none" anchor="ctr"/>
            <a:lstStyle/>
            <a:p>
              <a:endParaRPr lang="zh-TW" altLang="en-US"/>
            </a:p>
          </p:txBody>
        </p:sp>
        <p:sp>
          <p:nvSpPr>
            <p:cNvPr id="78866" name="Text Box 18"/>
            <p:cNvSpPr txBox="1">
              <a:spLocks noChangeArrowheads="1"/>
            </p:cNvSpPr>
            <p:nvPr/>
          </p:nvSpPr>
          <p:spPr bwMode="auto">
            <a:xfrm>
              <a:off x="3740" y="1244"/>
              <a:ext cx="444" cy="250"/>
            </a:xfrm>
            <a:prstGeom prst="rect">
              <a:avLst/>
            </a:prstGeom>
            <a:solidFill>
              <a:schemeClr val="folHlink"/>
            </a:solidFill>
            <a:ln w="9525">
              <a:noFill/>
              <a:miter lim="800000"/>
              <a:headEnd/>
              <a:tailEnd/>
            </a:ln>
            <a:effectLst/>
          </p:spPr>
          <p:txBody>
            <a:bodyPr wrap="none">
              <a:spAutoFit/>
            </a:bodyPr>
            <a:lstStyle/>
            <a:p>
              <a:r>
                <a:rPr lang="en-US" altLang="zh-TW" sz="2000">
                  <a:solidFill>
                    <a:schemeClr val="bg1"/>
                  </a:solidFill>
                  <a:latin typeface="Comic Sans MS" pitchFamily="66" charset="0"/>
                  <a:ea typeface="新細明體" charset="-120"/>
                </a:rPr>
                <a:t>NAP</a:t>
              </a:r>
              <a:endParaRPr lang="en-US" altLang="zh-TW" sz="2000">
                <a:ea typeface="新細明體" charset="-120"/>
              </a:endParaRPr>
            </a:p>
          </p:txBody>
        </p:sp>
      </p:grpSp>
      <p:sp>
        <p:nvSpPr>
          <p:cNvPr id="78867" name="Line 19"/>
          <p:cNvSpPr>
            <a:spLocks noChangeShapeType="1"/>
          </p:cNvSpPr>
          <p:nvPr/>
        </p:nvSpPr>
        <p:spPr bwMode="auto">
          <a:xfrm flipH="1">
            <a:off x="5222875" y="4445000"/>
            <a:ext cx="501650" cy="425450"/>
          </a:xfrm>
          <a:prstGeom prst="line">
            <a:avLst/>
          </a:prstGeom>
          <a:noFill/>
          <a:ln w="19050">
            <a:solidFill>
              <a:schemeClr val="tx1"/>
            </a:solidFill>
            <a:round/>
            <a:headEnd/>
            <a:tailEnd/>
          </a:ln>
          <a:effectLst/>
        </p:spPr>
        <p:txBody>
          <a:bodyPr/>
          <a:lstStyle/>
          <a:p>
            <a:endParaRPr lang="zh-TW" altLang="en-US"/>
          </a:p>
        </p:txBody>
      </p:sp>
      <p:sp>
        <p:nvSpPr>
          <p:cNvPr id="78868" name="Line 20"/>
          <p:cNvSpPr>
            <a:spLocks noChangeShapeType="1"/>
          </p:cNvSpPr>
          <p:nvPr/>
        </p:nvSpPr>
        <p:spPr bwMode="auto">
          <a:xfrm flipH="1">
            <a:off x="4791075" y="4362450"/>
            <a:ext cx="901700" cy="114300"/>
          </a:xfrm>
          <a:prstGeom prst="line">
            <a:avLst/>
          </a:prstGeom>
          <a:noFill/>
          <a:ln w="19050">
            <a:solidFill>
              <a:schemeClr val="tx1"/>
            </a:solidFill>
            <a:round/>
            <a:headEnd/>
            <a:tailEnd/>
          </a:ln>
          <a:effectLst/>
        </p:spPr>
        <p:txBody>
          <a:bodyPr/>
          <a:lstStyle/>
          <a:p>
            <a:endParaRPr lang="zh-TW" altLang="en-US"/>
          </a:p>
        </p:txBody>
      </p:sp>
      <p:sp>
        <p:nvSpPr>
          <p:cNvPr id="78869" name="Line 21"/>
          <p:cNvSpPr>
            <a:spLocks noChangeShapeType="1"/>
          </p:cNvSpPr>
          <p:nvPr/>
        </p:nvSpPr>
        <p:spPr bwMode="auto">
          <a:xfrm flipH="1">
            <a:off x="3876675" y="4419600"/>
            <a:ext cx="1816100" cy="482600"/>
          </a:xfrm>
          <a:prstGeom prst="line">
            <a:avLst/>
          </a:prstGeom>
          <a:noFill/>
          <a:ln w="19050">
            <a:solidFill>
              <a:schemeClr val="tx1"/>
            </a:solidFill>
            <a:round/>
            <a:headEnd/>
            <a:tailEnd/>
          </a:ln>
          <a:effectLst/>
        </p:spPr>
        <p:txBody>
          <a:bodyPr/>
          <a:lstStyle/>
          <a:p>
            <a:endParaRPr lang="zh-TW" altLang="en-US"/>
          </a:p>
        </p:txBody>
      </p:sp>
      <p:grpSp>
        <p:nvGrpSpPr>
          <p:cNvPr id="78870" name="Group 22"/>
          <p:cNvGrpSpPr>
            <a:grpSpLocks/>
          </p:cNvGrpSpPr>
          <p:nvPr/>
        </p:nvGrpSpPr>
        <p:grpSpPr bwMode="auto">
          <a:xfrm>
            <a:off x="1946275" y="3286125"/>
            <a:ext cx="6219825" cy="2838450"/>
            <a:chOff x="1226" y="2070"/>
            <a:chExt cx="3918" cy="1788"/>
          </a:xfrm>
        </p:grpSpPr>
        <p:grpSp>
          <p:nvGrpSpPr>
            <p:cNvPr id="78871" name="Group 23"/>
            <p:cNvGrpSpPr>
              <a:grpSpLocks/>
            </p:cNvGrpSpPr>
            <p:nvPr/>
          </p:nvGrpSpPr>
          <p:grpSpPr bwMode="auto">
            <a:xfrm>
              <a:off x="3042" y="2102"/>
              <a:ext cx="1054" cy="372"/>
              <a:chOff x="3042" y="2102"/>
              <a:chExt cx="1054" cy="372"/>
            </a:xfrm>
          </p:grpSpPr>
          <p:sp>
            <p:nvSpPr>
              <p:cNvPr id="78872" name="Oval 24"/>
              <p:cNvSpPr>
                <a:spLocks noChangeArrowheads="1"/>
              </p:cNvSpPr>
              <p:nvPr/>
            </p:nvSpPr>
            <p:spPr bwMode="auto">
              <a:xfrm>
                <a:off x="3042" y="2102"/>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73" name="Text Box 25"/>
              <p:cNvSpPr txBox="1">
                <a:spLocks noChangeArrowheads="1"/>
              </p:cNvSpPr>
              <p:nvPr/>
            </p:nvSpPr>
            <p:spPr bwMode="auto">
              <a:xfrm>
                <a:off x="3182" y="2176"/>
                <a:ext cx="847" cy="231"/>
              </a:xfrm>
              <a:prstGeom prst="rect">
                <a:avLst/>
              </a:prstGeom>
              <a:noFill/>
              <a:ln w="9525">
                <a:noFill/>
                <a:miter lim="800000"/>
                <a:headEnd/>
                <a:tailEnd/>
              </a:ln>
              <a:effectLst/>
            </p:spPr>
            <p:txBody>
              <a:bodyPr wrap="none">
                <a:spAutoFit/>
              </a:bodyPr>
              <a:lstStyle/>
              <a:p>
                <a:r>
                  <a:rPr lang="en-US" altLang="zh-TW" sz="1800">
                    <a:solidFill>
                      <a:schemeClr val="folHlink"/>
                    </a:solidFill>
                    <a:latin typeface="Comic Sans MS" pitchFamily="66" charset="0"/>
                    <a:ea typeface="新細明體" charset="-120"/>
                  </a:rPr>
                  <a:t>Tier-2 ISP</a:t>
                </a:r>
                <a:endParaRPr lang="en-US" altLang="zh-TW">
                  <a:solidFill>
                    <a:schemeClr val="folHlink"/>
                  </a:solidFill>
                  <a:ea typeface="新細明體" charset="-120"/>
                </a:endParaRPr>
              </a:p>
            </p:txBody>
          </p:sp>
          <p:sp>
            <p:nvSpPr>
              <p:cNvPr id="78874" name="Oval 26"/>
              <p:cNvSpPr>
                <a:spLocks noChangeArrowheads="1"/>
              </p:cNvSpPr>
              <p:nvPr/>
            </p:nvSpPr>
            <p:spPr bwMode="auto">
              <a:xfrm>
                <a:off x="3184" y="2340"/>
                <a:ext cx="84" cy="90"/>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grpSp>
        <p:grpSp>
          <p:nvGrpSpPr>
            <p:cNvPr id="78875" name="Group 27"/>
            <p:cNvGrpSpPr>
              <a:grpSpLocks/>
            </p:cNvGrpSpPr>
            <p:nvPr/>
          </p:nvGrpSpPr>
          <p:grpSpPr bwMode="auto">
            <a:xfrm>
              <a:off x="1610" y="2070"/>
              <a:ext cx="1054" cy="372"/>
              <a:chOff x="698" y="2190"/>
              <a:chExt cx="1054" cy="372"/>
            </a:xfrm>
          </p:grpSpPr>
          <p:sp>
            <p:nvSpPr>
              <p:cNvPr id="78876" name="Oval 28"/>
              <p:cNvSpPr>
                <a:spLocks noChangeArrowheads="1"/>
              </p:cNvSpPr>
              <p:nvPr/>
            </p:nvSpPr>
            <p:spPr bwMode="auto">
              <a:xfrm>
                <a:off x="698" y="219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77" name="Text Box 29"/>
              <p:cNvSpPr txBox="1">
                <a:spLocks noChangeArrowheads="1"/>
              </p:cNvSpPr>
              <p:nvPr/>
            </p:nvSpPr>
            <p:spPr bwMode="auto">
              <a:xfrm>
                <a:off x="838" y="2264"/>
                <a:ext cx="847" cy="231"/>
              </a:xfrm>
              <a:prstGeom prst="rect">
                <a:avLst/>
              </a:prstGeom>
              <a:noFill/>
              <a:ln w="9525">
                <a:noFill/>
                <a:miter lim="800000"/>
                <a:headEnd/>
                <a:tailEnd/>
              </a:ln>
              <a:effectLst/>
            </p:spPr>
            <p:txBody>
              <a:bodyPr wrap="none">
                <a:spAutoFit/>
              </a:bodyPr>
              <a:lstStyle/>
              <a:p>
                <a:r>
                  <a:rPr lang="en-US" altLang="zh-TW" sz="1800">
                    <a:solidFill>
                      <a:schemeClr val="folHlink"/>
                    </a:solidFill>
                    <a:latin typeface="Comic Sans MS" pitchFamily="66" charset="0"/>
                    <a:ea typeface="新細明體" charset="-120"/>
                  </a:rPr>
                  <a:t>Tier-2 ISP</a:t>
                </a:r>
                <a:endParaRPr lang="en-US" altLang="zh-TW">
                  <a:solidFill>
                    <a:schemeClr val="folHlink"/>
                  </a:solidFill>
                  <a:ea typeface="新細明體" charset="-120"/>
                </a:endParaRPr>
              </a:p>
            </p:txBody>
          </p:sp>
          <p:sp>
            <p:nvSpPr>
              <p:cNvPr id="78878" name="Oval 30"/>
              <p:cNvSpPr>
                <a:spLocks noChangeArrowheads="1"/>
              </p:cNvSpPr>
              <p:nvPr/>
            </p:nvSpPr>
            <p:spPr bwMode="auto">
              <a:xfrm>
                <a:off x="1464" y="2460"/>
                <a:ext cx="84" cy="90"/>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grpSp>
        <p:grpSp>
          <p:nvGrpSpPr>
            <p:cNvPr id="78879" name="Group 31"/>
            <p:cNvGrpSpPr>
              <a:grpSpLocks/>
            </p:cNvGrpSpPr>
            <p:nvPr/>
          </p:nvGrpSpPr>
          <p:grpSpPr bwMode="auto">
            <a:xfrm>
              <a:off x="1226" y="3476"/>
              <a:ext cx="1054" cy="374"/>
              <a:chOff x="442" y="3748"/>
              <a:chExt cx="1054" cy="374"/>
            </a:xfrm>
          </p:grpSpPr>
          <p:sp>
            <p:nvSpPr>
              <p:cNvPr id="78880" name="Oval 32"/>
              <p:cNvSpPr>
                <a:spLocks noChangeArrowheads="1"/>
              </p:cNvSpPr>
              <p:nvPr/>
            </p:nvSpPr>
            <p:spPr bwMode="auto">
              <a:xfrm>
                <a:off x="442" y="375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81" name="Text Box 33"/>
              <p:cNvSpPr txBox="1">
                <a:spLocks noChangeArrowheads="1"/>
              </p:cNvSpPr>
              <p:nvPr/>
            </p:nvSpPr>
            <p:spPr bwMode="auto">
              <a:xfrm>
                <a:off x="582" y="3824"/>
                <a:ext cx="847" cy="231"/>
              </a:xfrm>
              <a:prstGeom prst="rect">
                <a:avLst/>
              </a:prstGeom>
              <a:noFill/>
              <a:ln w="9525">
                <a:noFill/>
                <a:miter lim="800000"/>
                <a:headEnd/>
                <a:tailEnd/>
              </a:ln>
              <a:effectLst/>
            </p:spPr>
            <p:txBody>
              <a:bodyPr wrap="none">
                <a:spAutoFit/>
              </a:bodyPr>
              <a:lstStyle/>
              <a:p>
                <a:r>
                  <a:rPr lang="en-US" altLang="zh-TW" sz="1800">
                    <a:solidFill>
                      <a:schemeClr val="folHlink"/>
                    </a:solidFill>
                    <a:latin typeface="Comic Sans MS" pitchFamily="66" charset="0"/>
                    <a:ea typeface="新細明體" charset="-120"/>
                  </a:rPr>
                  <a:t>Tier-2 ISP</a:t>
                </a:r>
                <a:endParaRPr lang="en-US" altLang="zh-TW">
                  <a:solidFill>
                    <a:schemeClr val="folHlink"/>
                  </a:solidFill>
                  <a:ea typeface="新細明體" charset="-120"/>
                </a:endParaRPr>
              </a:p>
            </p:txBody>
          </p:sp>
          <p:sp>
            <p:nvSpPr>
              <p:cNvPr id="78882" name="Oval 34"/>
              <p:cNvSpPr>
                <a:spLocks noChangeArrowheads="1"/>
              </p:cNvSpPr>
              <p:nvPr/>
            </p:nvSpPr>
            <p:spPr bwMode="auto">
              <a:xfrm>
                <a:off x="904" y="3748"/>
                <a:ext cx="84" cy="90"/>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grpSp>
        <p:grpSp>
          <p:nvGrpSpPr>
            <p:cNvPr id="78883" name="Group 35"/>
            <p:cNvGrpSpPr>
              <a:grpSpLocks/>
            </p:cNvGrpSpPr>
            <p:nvPr/>
          </p:nvGrpSpPr>
          <p:grpSpPr bwMode="auto">
            <a:xfrm>
              <a:off x="2674" y="3486"/>
              <a:ext cx="1054" cy="372"/>
              <a:chOff x="2698" y="3710"/>
              <a:chExt cx="1054" cy="372"/>
            </a:xfrm>
          </p:grpSpPr>
          <p:sp>
            <p:nvSpPr>
              <p:cNvPr id="78884" name="Oval 36"/>
              <p:cNvSpPr>
                <a:spLocks noChangeArrowheads="1"/>
              </p:cNvSpPr>
              <p:nvPr/>
            </p:nvSpPr>
            <p:spPr bwMode="auto">
              <a:xfrm>
                <a:off x="2698" y="3710"/>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85" name="Text Box 37"/>
              <p:cNvSpPr txBox="1">
                <a:spLocks noChangeArrowheads="1"/>
              </p:cNvSpPr>
              <p:nvPr/>
            </p:nvSpPr>
            <p:spPr bwMode="auto">
              <a:xfrm>
                <a:off x="2838" y="3784"/>
                <a:ext cx="847" cy="231"/>
              </a:xfrm>
              <a:prstGeom prst="rect">
                <a:avLst/>
              </a:prstGeom>
              <a:noFill/>
              <a:ln w="9525">
                <a:noFill/>
                <a:miter lim="800000"/>
                <a:headEnd/>
                <a:tailEnd/>
              </a:ln>
              <a:effectLst/>
            </p:spPr>
            <p:txBody>
              <a:bodyPr wrap="none">
                <a:spAutoFit/>
              </a:bodyPr>
              <a:lstStyle/>
              <a:p>
                <a:r>
                  <a:rPr lang="en-US" altLang="zh-TW" sz="1800">
                    <a:solidFill>
                      <a:schemeClr val="folHlink"/>
                    </a:solidFill>
                    <a:latin typeface="Comic Sans MS" pitchFamily="66" charset="0"/>
                    <a:ea typeface="新細明體" charset="-120"/>
                  </a:rPr>
                  <a:t>Tier-2 ISP</a:t>
                </a:r>
                <a:endParaRPr lang="en-US" altLang="zh-TW">
                  <a:solidFill>
                    <a:schemeClr val="folHlink"/>
                  </a:solidFill>
                  <a:ea typeface="新細明體" charset="-120"/>
                </a:endParaRPr>
              </a:p>
            </p:txBody>
          </p:sp>
          <p:sp>
            <p:nvSpPr>
              <p:cNvPr id="78886" name="Oval 38"/>
              <p:cNvSpPr>
                <a:spLocks noChangeArrowheads="1"/>
              </p:cNvSpPr>
              <p:nvPr/>
            </p:nvSpPr>
            <p:spPr bwMode="auto">
              <a:xfrm>
                <a:off x="3408" y="3716"/>
                <a:ext cx="84" cy="90"/>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grpSp>
        <p:grpSp>
          <p:nvGrpSpPr>
            <p:cNvPr id="78887" name="Group 39"/>
            <p:cNvGrpSpPr>
              <a:grpSpLocks/>
            </p:cNvGrpSpPr>
            <p:nvPr/>
          </p:nvGrpSpPr>
          <p:grpSpPr bwMode="auto">
            <a:xfrm>
              <a:off x="4090" y="3182"/>
              <a:ext cx="1054" cy="372"/>
              <a:chOff x="4090" y="3182"/>
              <a:chExt cx="1054" cy="372"/>
            </a:xfrm>
          </p:grpSpPr>
          <p:sp>
            <p:nvSpPr>
              <p:cNvPr id="78888" name="Oval 40"/>
              <p:cNvSpPr>
                <a:spLocks noChangeArrowheads="1"/>
              </p:cNvSpPr>
              <p:nvPr/>
            </p:nvSpPr>
            <p:spPr bwMode="auto">
              <a:xfrm>
                <a:off x="4090" y="3182"/>
                <a:ext cx="1054" cy="372"/>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89" name="Text Box 41"/>
              <p:cNvSpPr txBox="1">
                <a:spLocks noChangeArrowheads="1"/>
              </p:cNvSpPr>
              <p:nvPr/>
            </p:nvSpPr>
            <p:spPr bwMode="auto">
              <a:xfrm>
                <a:off x="4230" y="3256"/>
                <a:ext cx="847" cy="231"/>
              </a:xfrm>
              <a:prstGeom prst="rect">
                <a:avLst/>
              </a:prstGeom>
              <a:noFill/>
              <a:ln w="9525">
                <a:noFill/>
                <a:miter lim="800000"/>
                <a:headEnd/>
                <a:tailEnd/>
              </a:ln>
              <a:effectLst/>
            </p:spPr>
            <p:txBody>
              <a:bodyPr wrap="none">
                <a:spAutoFit/>
              </a:bodyPr>
              <a:lstStyle/>
              <a:p>
                <a:r>
                  <a:rPr lang="en-US" altLang="zh-TW" sz="1800">
                    <a:solidFill>
                      <a:schemeClr val="folHlink"/>
                    </a:solidFill>
                    <a:latin typeface="Comic Sans MS" pitchFamily="66" charset="0"/>
                    <a:ea typeface="新細明體" charset="-120"/>
                  </a:rPr>
                  <a:t>Tier-2 ISP</a:t>
                </a:r>
                <a:endParaRPr lang="en-US" altLang="zh-TW">
                  <a:solidFill>
                    <a:schemeClr val="folHlink"/>
                  </a:solidFill>
                  <a:ea typeface="新細明體" charset="-120"/>
                </a:endParaRPr>
              </a:p>
            </p:txBody>
          </p:sp>
          <p:sp>
            <p:nvSpPr>
              <p:cNvPr id="78890" name="Oval 42"/>
              <p:cNvSpPr>
                <a:spLocks noChangeArrowheads="1"/>
              </p:cNvSpPr>
              <p:nvPr/>
            </p:nvSpPr>
            <p:spPr bwMode="auto">
              <a:xfrm>
                <a:off x="4144" y="3308"/>
                <a:ext cx="84" cy="90"/>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grpSp>
        <p:sp>
          <p:nvSpPr>
            <p:cNvPr id="78891" name="Oval 43"/>
            <p:cNvSpPr>
              <a:spLocks noChangeArrowheads="1"/>
            </p:cNvSpPr>
            <p:nvPr/>
          </p:nvSpPr>
          <p:spPr bwMode="auto">
            <a:xfrm>
              <a:off x="1712" y="2328"/>
              <a:ext cx="96" cy="88"/>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sp>
          <p:nvSpPr>
            <p:cNvPr id="78892" name="Line 44"/>
            <p:cNvSpPr>
              <a:spLocks noChangeShapeType="1"/>
            </p:cNvSpPr>
            <p:nvPr/>
          </p:nvSpPr>
          <p:spPr bwMode="auto">
            <a:xfrm>
              <a:off x="1768" y="2400"/>
              <a:ext cx="200" cy="684"/>
            </a:xfrm>
            <a:prstGeom prst="line">
              <a:avLst/>
            </a:prstGeom>
            <a:noFill/>
            <a:ln w="19050">
              <a:solidFill>
                <a:schemeClr val="tx1"/>
              </a:solidFill>
              <a:round/>
              <a:headEnd/>
              <a:tailEnd/>
            </a:ln>
            <a:effectLst/>
          </p:spPr>
          <p:txBody>
            <a:bodyPr/>
            <a:lstStyle/>
            <a:p>
              <a:endParaRPr lang="zh-TW" altLang="en-US"/>
            </a:p>
          </p:txBody>
        </p:sp>
        <p:sp>
          <p:nvSpPr>
            <p:cNvPr id="78893" name="Oval 45"/>
            <p:cNvSpPr>
              <a:spLocks noChangeArrowheads="1"/>
            </p:cNvSpPr>
            <p:nvPr/>
          </p:nvSpPr>
          <p:spPr bwMode="auto">
            <a:xfrm>
              <a:off x="1928" y="3044"/>
              <a:ext cx="96" cy="88"/>
            </a:xfrm>
            <a:prstGeom prst="ellipse">
              <a:avLst/>
            </a:prstGeom>
            <a:solidFill>
              <a:schemeClr val="folHlink"/>
            </a:solidFill>
            <a:ln w="9525">
              <a:solidFill>
                <a:schemeClr val="tx1"/>
              </a:solidFill>
              <a:round/>
              <a:headEnd/>
              <a:tailEnd/>
            </a:ln>
            <a:effectLst/>
          </p:spPr>
          <p:txBody>
            <a:bodyPr wrap="none" anchor="ctr"/>
            <a:lstStyle/>
            <a:p>
              <a:endParaRPr lang="zh-TW" altLang="en-US"/>
            </a:p>
          </p:txBody>
        </p:sp>
      </p:grpSp>
      <p:sp>
        <p:nvSpPr>
          <p:cNvPr id="78894" name="Oval 46"/>
          <p:cNvSpPr>
            <a:spLocks noChangeArrowheads="1"/>
          </p:cNvSpPr>
          <p:nvPr/>
        </p:nvSpPr>
        <p:spPr bwMode="auto">
          <a:xfrm>
            <a:off x="6337300" y="3683000"/>
            <a:ext cx="152400" cy="1651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95" name="Oval 47"/>
          <p:cNvSpPr>
            <a:spLocks noChangeArrowheads="1"/>
          </p:cNvSpPr>
          <p:nvPr/>
        </p:nvSpPr>
        <p:spPr bwMode="auto">
          <a:xfrm>
            <a:off x="7302500" y="4991100"/>
            <a:ext cx="152400" cy="1651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96" name="Line 48"/>
          <p:cNvSpPr>
            <a:spLocks noChangeShapeType="1"/>
          </p:cNvSpPr>
          <p:nvPr/>
        </p:nvSpPr>
        <p:spPr bwMode="auto">
          <a:xfrm>
            <a:off x="6451600" y="3822700"/>
            <a:ext cx="876300" cy="1155700"/>
          </a:xfrm>
          <a:prstGeom prst="line">
            <a:avLst/>
          </a:prstGeom>
          <a:noFill/>
          <a:ln w="19050">
            <a:solidFill>
              <a:schemeClr val="tx1"/>
            </a:solidFill>
            <a:round/>
            <a:headEnd/>
            <a:tailEnd/>
          </a:ln>
          <a:effectLst/>
        </p:spPr>
        <p:txBody>
          <a:bodyPr/>
          <a:lstStyle/>
          <a:p>
            <a:endParaRPr lang="zh-TW" altLang="en-US"/>
          </a:p>
        </p:txBody>
      </p:sp>
      <p:sp>
        <p:nvSpPr>
          <p:cNvPr id="78897" name="Oval 49"/>
          <p:cNvSpPr>
            <a:spLocks noChangeArrowheads="1"/>
          </p:cNvSpPr>
          <p:nvPr/>
        </p:nvSpPr>
        <p:spPr bwMode="auto">
          <a:xfrm>
            <a:off x="6007100" y="3797300"/>
            <a:ext cx="152400" cy="165100"/>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898" name="Line 50"/>
          <p:cNvSpPr>
            <a:spLocks noChangeShapeType="1"/>
          </p:cNvSpPr>
          <p:nvPr/>
        </p:nvSpPr>
        <p:spPr bwMode="auto">
          <a:xfrm>
            <a:off x="6083300" y="3949700"/>
            <a:ext cx="0" cy="241300"/>
          </a:xfrm>
          <a:prstGeom prst="line">
            <a:avLst/>
          </a:prstGeom>
          <a:noFill/>
          <a:ln w="9525">
            <a:solidFill>
              <a:schemeClr val="tx1"/>
            </a:solidFill>
            <a:round/>
            <a:headEnd/>
            <a:tailEnd/>
          </a:ln>
          <a:effectLst/>
        </p:spPr>
        <p:txBody>
          <a:bodyPr/>
          <a:lstStyle/>
          <a:p>
            <a:endParaRPr lang="zh-TW" altLang="en-US"/>
          </a:p>
        </p:txBody>
      </p:sp>
      <p:grpSp>
        <p:nvGrpSpPr>
          <p:cNvPr id="78900" name="Group 52"/>
          <p:cNvGrpSpPr>
            <a:grpSpLocks/>
          </p:cNvGrpSpPr>
          <p:nvPr/>
        </p:nvGrpSpPr>
        <p:grpSpPr bwMode="auto">
          <a:xfrm>
            <a:off x="5273675" y="2676525"/>
            <a:ext cx="1057275" cy="695325"/>
            <a:chOff x="4314" y="1086"/>
            <a:chExt cx="666" cy="438"/>
          </a:xfrm>
        </p:grpSpPr>
        <p:sp>
          <p:nvSpPr>
            <p:cNvPr id="78901" name="Oval 53"/>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02" name="Text Box 54"/>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03" name="Group 55"/>
          <p:cNvGrpSpPr>
            <a:grpSpLocks/>
          </p:cNvGrpSpPr>
          <p:nvPr/>
        </p:nvGrpSpPr>
        <p:grpSpPr bwMode="auto">
          <a:xfrm>
            <a:off x="4308475" y="2828925"/>
            <a:ext cx="1057275" cy="695325"/>
            <a:chOff x="4314" y="1086"/>
            <a:chExt cx="666" cy="438"/>
          </a:xfrm>
        </p:grpSpPr>
        <p:sp>
          <p:nvSpPr>
            <p:cNvPr id="78904" name="Oval 56"/>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05" name="Text Box 57"/>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06" name="Group 58"/>
          <p:cNvGrpSpPr>
            <a:grpSpLocks/>
          </p:cNvGrpSpPr>
          <p:nvPr/>
        </p:nvGrpSpPr>
        <p:grpSpPr bwMode="auto">
          <a:xfrm>
            <a:off x="6022975" y="2816225"/>
            <a:ext cx="1057275" cy="695325"/>
            <a:chOff x="4314" y="1086"/>
            <a:chExt cx="666" cy="438"/>
          </a:xfrm>
        </p:grpSpPr>
        <p:sp>
          <p:nvSpPr>
            <p:cNvPr id="78907" name="Oval 59"/>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08" name="Text Box 60"/>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09" name="Group 61"/>
          <p:cNvGrpSpPr>
            <a:grpSpLocks/>
          </p:cNvGrpSpPr>
          <p:nvPr/>
        </p:nvGrpSpPr>
        <p:grpSpPr bwMode="auto">
          <a:xfrm>
            <a:off x="1539875" y="5876925"/>
            <a:ext cx="1057275" cy="695325"/>
            <a:chOff x="4314" y="1086"/>
            <a:chExt cx="666" cy="438"/>
          </a:xfrm>
        </p:grpSpPr>
        <p:sp>
          <p:nvSpPr>
            <p:cNvPr id="78910" name="Oval 62"/>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11" name="Text Box 63"/>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12" name="Group 64"/>
          <p:cNvGrpSpPr>
            <a:grpSpLocks/>
          </p:cNvGrpSpPr>
          <p:nvPr/>
        </p:nvGrpSpPr>
        <p:grpSpPr bwMode="auto">
          <a:xfrm>
            <a:off x="1882775" y="2473325"/>
            <a:ext cx="1057275" cy="695325"/>
            <a:chOff x="4314" y="1086"/>
            <a:chExt cx="666" cy="438"/>
          </a:xfrm>
        </p:grpSpPr>
        <p:sp>
          <p:nvSpPr>
            <p:cNvPr id="78913" name="Oval 65"/>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14" name="Text Box 66"/>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15" name="Group 67"/>
          <p:cNvGrpSpPr>
            <a:grpSpLocks/>
          </p:cNvGrpSpPr>
          <p:nvPr/>
        </p:nvGrpSpPr>
        <p:grpSpPr bwMode="auto">
          <a:xfrm>
            <a:off x="2746375" y="2714625"/>
            <a:ext cx="1057275" cy="695325"/>
            <a:chOff x="4314" y="1086"/>
            <a:chExt cx="666" cy="438"/>
          </a:xfrm>
        </p:grpSpPr>
        <p:sp>
          <p:nvSpPr>
            <p:cNvPr id="78916" name="Oval 68"/>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17" name="Text Box 69"/>
            <p:cNvSpPr txBox="1">
              <a:spLocks noChangeArrowheads="1"/>
            </p:cNvSpPr>
            <p:nvPr/>
          </p:nvSpPr>
          <p:spPr bwMode="auto">
            <a:xfrm>
              <a:off x="4328" y="1106"/>
              <a:ext cx="533"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Tier 3</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18" name="Group 70"/>
          <p:cNvGrpSpPr>
            <a:grpSpLocks/>
          </p:cNvGrpSpPr>
          <p:nvPr/>
        </p:nvGrpSpPr>
        <p:grpSpPr bwMode="auto">
          <a:xfrm>
            <a:off x="2898775" y="5940425"/>
            <a:ext cx="1057275" cy="695325"/>
            <a:chOff x="4314" y="1086"/>
            <a:chExt cx="666" cy="438"/>
          </a:xfrm>
        </p:grpSpPr>
        <p:sp>
          <p:nvSpPr>
            <p:cNvPr id="78919" name="Oval 71"/>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20" name="Text Box 72"/>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21" name="Group 73"/>
          <p:cNvGrpSpPr>
            <a:grpSpLocks/>
          </p:cNvGrpSpPr>
          <p:nvPr/>
        </p:nvGrpSpPr>
        <p:grpSpPr bwMode="auto">
          <a:xfrm>
            <a:off x="4600575" y="5940425"/>
            <a:ext cx="1057275" cy="695325"/>
            <a:chOff x="4314" y="1086"/>
            <a:chExt cx="666" cy="438"/>
          </a:xfrm>
        </p:grpSpPr>
        <p:sp>
          <p:nvSpPr>
            <p:cNvPr id="78922" name="Oval 74"/>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23" name="Text Box 75"/>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pSp>
        <p:nvGrpSpPr>
          <p:cNvPr id="78924" name="Group 76"/>
          <p:cNvGrpSpPr>
            <a:grpSpLocks/>
          </p:cNvGrpSpPr>
          <p:nvPr/>
        </p:nvGrpSpPr>
        <p:grpSpPr bwMode="auto">
          <a:xfrm>
            <a:off x="7305675" y="5483225"/>
            <a:ext cx="1057275" cy="695325"/>
            <a:chOff x="4314" y="1086"/>
            <a:chExt cx="666" cy="438"/>
          </a:xfrm>
        </p:grpSpPr>
        <p:sp>
          <p:nvSpPr>
            <p:cNvPr id="78925" name="Oval 77"/>
            <p:cNvSpPr>
              <a:spLocks noChangeArrowheads="1"/>
            </p:cNvSpPr>
            <p:nvPr/>
          </p:nvSpPr>
          <p:spPr bwMode="auto">
            <a:xfrm>
              <a:off x="4314" y="1086"/>
              <a:ext cx="666" cy="438"/>
            </a:xfrm>
            <a:prstGeom prst="ellipse">
              <a:avLst/>
            </a:prstGeom>
            <a:solidFill>
              <a:schemeClr val="bg1"/>
            </a:solidFill>
            <a:ln w="9525">
              <a:solidFill>
                <a:schemeClr val="tx1"/>
              </a:solidFill>
              <a:round/>
              <a:headEnd/>
              <a:tailEnd/>
            </a:ln>
            <a:effectLst/>
          </p:spPr>
          <p:txBody>
            <a:bodyPr wrap="none" anchor="ctr"/>
            <a:lstStyle/>
            <a:p>
              <a:endParaRPr lang="zh-TW" altLang="en-US"/>
            </a:p>
          </p:txBody>
        </p:sp>
        <p:sp>
          <p:nvSpPr>
            <p:cNvPr id="78926" name="Text Box 78"/>
            <p:cNvSpPr txBox="1">
              <a:spLocks noChangeArrowheads="1"/>
            </p:cNvSpPr>
            <p:nvPr/>
          </p:nvSpPr>
          <p:spPr bwMode="auto">
            <a:xfrm>
              <a:off x="4384" y="1106"/>
              <a:ext cx="418" cy="404"/>
            </a:xfrm>
            <a:prstGeom prst="rect">
              <a:avLst/>
            </a:prstGeom>
            <a:noFill/>
            <a:ln w="9525">
              <a:noFill/>
              <a:miter lim="800000"/>
              <a:headEnd/>
              <a:tailEnd/>
            </a:ln>
            <a:effectLst/>
          </p:spPr>
          <p:txBody>
            <a:bodyPr wrap="none">
              <a:spAutoFit/>
            </a:bodyPr>
            <a:lstStyle/>
            <a:p>
              <a:pPr algn="ctr"/>
              <a:r>
                <a:rPr lang="en-US" altLang="zh-TW" sz="1800">
                  <a:solidFill>
                    <a:schemeClr val="folHlink"/>
                  </a:solidFill>
                  <a:latin typeface="Comic Sans MS" pitchFamily="66" charset="0"/>
                  <a:ea typeface="新細明體" charset="-120"/>
                </a:rPr>
                <a:t>local</a:t>
              </a:r>
            </a:p>
            <a:p>
              <a:pPr algn="ctr"/>
              <a:r>
                <a:rPr lang="en-US" altLang="zh-TW" sz="1800">
                  <a:solidFill>
                    <a:schemeClr val="folHlink"/>
                  </a:solidFill>
                  <a:latin typeface="Comic Sans MS" pitchFamily="66" charset="0"/>
                  <a:ea typeface="新細明體" charset="-120"/>
                </a:rPr>
                <a:t>ISP</a:t>
              </a:r>
              <a:endParaRPr lang="en-US" altLang="zh-TW">
                <a:solidFill>
                  <a:schemeClr val="folHlink"/>
                </a:solidFill>
                <a:ea typeface="新細明體" charset="-120"/>
              </a:endParaRPr>
            </a:p>
          </p:txBody>
        </p:sp>
      </p:grpSp>
      <p:graphicFrame>
        <p:nvGraphicFramePr>
          <p:cNvPr id="79067" name="Object 219"/>
          <p:cNvGraphicFramePr>
            <a:graphicFrameLocks noChangeAspect="1"/>
          </p:cNvGraphicFramePr>
          <p:nvPr/>
        </p:nvGraphicFramePr>
        <p:xfrm>
          <a:off x="1512888" y="2197100"/>
          <a:ext cx="417512" cy="319088"/>
        </p:xfrm>
        <a:graphic>
          <a:graphicData uri="http://schemas.openxmlformats.org/presentationml/2006/ole">
            <p:oleObj spid="_x0000_s79067" name="Clip" r:id="rId3" imgW="1305000" imgH="1085760" progId="MS_ClipArt_Gallery.2">
              <p:embed/>
            </p:oleObj>
          </a:graphicData>
        </a:graphic>
      </p:graphicFrame>
      <p:graphicFrame>
        <p:nvGraphicFramePr>
          <p:cNvPr id="79187" name="Object 339"/>
          <p:cNvGraphicFramePr>
            <a:graphicFrameLocks noChangeAspect="1"/>
          </p:cNvGraphicFramePr>
          <p:nvPr/>
        </p:nvGraphicFramePr>
        <p:xfrm>
          <a:off x="8486775" y="6007100"/>
          <a:ext cx="417513" cy="319088"/>
        </p:xfrm>
        <a:graphic>
          <a:graphicData uri="http://schemas.openxmlformats.org/presentationml/2006/ole">
            <p:oleObj spid="_x0000_s79187" name="Clip" r:id="rId4" imgW="1305000" imgH="1085760" progId="MS_ClipArt_Gallery.2">
              <p:embed/>
            </p:oleObj>
          </a:graphicData>
        </a:graphic>
      </p:graphicFrame>
      <p:sp>
        <p:nvSpPr>
          <p:cNvPr id="79189" name="Freeform 341"/>
          <p:cNvSpPr>
            <a:spLocks/>
          </p:cNvSpPr>
          <p:nvPr/>
        </p:nvSpPr>
        <p:spPr bwMode="auto">
          <a:xfrm>
            <a:off x="1879600" y="2476500"/>
            <a:ext cx="6654800" cy="3619500"/>
          </a:xfrm>
          <a:custGeom>
            <a:avLst/>
            <a:gdLst/>
            <a:ahLst/>
            <a:cxnLst>
              <a:cxn ang="0">
                <a:pos x="0" y="0"/>
              </a:cxn>
              <a:cxn ang="0">
                <a:pos x="568" y="264"/>
              </a:cxn>
              <a:cxn ang="0">
                <a:pos x="920" y="592"/>
              </a:cxn>
              <a:cxn ang="0">
                <a:pos x="1232" y="840"/>
              </a:cxn>
              <a:cxn ang="0">
                <a:pos x="1792" y="1248"/>
              </a:cxn>
              <a:cxn ang="0">
                <a:pos x="2096" y="1560"/>
              </a:cxn>
              <a:cxn ang="0">
                <a:pos x="3008" y="1800"/>
              </a:cxn>
              <a:cxn ang="0">
                <a:pos x="3632" y="1912"/>
              </a:cxn>
              <a:cxn ang="0">
                <a:pos x="4040" y="2240"/>
              </a:cxn>
              <a:cxn ang="0">
                <a:pos x="4192" y="2280"/>
              </a:cxn>
            </a:cxnLst>
            <a:rect l="0" t="0" r="r" b="b"/>
            <a:pathLst>
              <a:path w="4192" h="2280">
                <a:moveTo>
                  <a:pt x="0" y="0"/>
                </a:moveTo>
                <a:lnTo>
                  <a:pt x="568" y="264"/>
                </a:lnTo>
                <a:lnTo>
                  <a:pt x="920" y="592"/>
                </a:lnTo>
                <a:lnTo>
                  <a:pt x="1232" y="840"/>
                </a:lnTo>
                <a:lnTo>
                  <a:pt x="1792" y="1248"/>
                </a:lnTo>
                <a:lnTo>
                  <a:pt x="2096" y="1560"/>
                </a:lnTo>
                <a:lnTo>
                  <a:pt x="3008" y="1800"/>
                </a:lnTo>
                <a:lnTo>
                  <a:pt x="3632" y="1912"/>
                </a:lnTo>
                <a:lnTo>
                  <a:pt x="4040" y="2240"/>
                </a:lnTo>
                <a:lnTo>
                  <a:pt x="4192" y="2280"/>
                </a:lnTo>
              </a:path>
            </a:pathLst>
          </a:custGeom>
          <a:noFill/>
          <a:ln w="57150" cmpd="sng">
            <a:solidFill>
              <a:schemeClr val="accent2"/>
            </a:solidFill>
            <a:round/>
            <a:headEnd type="none" w="med" len="med"/>
            <a:tailEnd type="triangle" w="med" len="med"/>
          </a:ln>
          <a:effectLst/>
        </p:spPr>
        <p:txBody>
          <a:bodyPr/>
          <a:lstStyle/>
          <a:p>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189"/>
                                        </p:tgtEl>
                                        <p:attrNameLst>
                                          <p:attrName>style.visibility</p:attrName>
                                        </p:attrNameLst>
                                      </p:cBhvr>
                                      <p:to>
                                        <p:strVal val="visible"/>
                                      </p:to>
                                    </p:set>
                                    <p:animEffect transition="in" filter="wipe(left)">
                                      <p:cBhvr>
                                        <p:cTn id="7" dur="2000"/>
                                        <p:tgtEl>
                                          <p:spTgt spid="79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8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4BBBFA96-2E47-4570-9470-0098B72456AC}" type="slidenum">
              <a:rPr lang="en-US" altLang="zh-TW"/>
              <a:pPr/>
              <a:t>48</a:t>
            </a:fld>
            <a:endParaRPr lang="en-US" altLang="zh-TW"/>
          </a:p>
        </p:txBody>
      </p:sp>
      <p:sp>
        <p:nvSpPr>
          <p:cNvPr id="79874" name="Rectangle 2"/>
          <p:cNvSpPr>
            <a:spLocks noGrp="1" noChangeArrowheads="1"/>
          </p:cNvSpPr>
          <p:nvPr>
            <p:ph type="title"/>
          </p:nvPr>
        </p:nvSpPr>
        <p:spPr/>
        <p:txBody>
          <a:bodyPr/>
          <a:lstStyle/>
          <a:p>
            <a:r>
              <a:rPr lang="en-US" altLang="zh-TW">
                <a:ea typeface="新細明體" charset="-120"/>
              </a:rPr>
              <a:t>Chapter 1: roadmap</a:t>
            </a:r>
          </a:p>
        </p:txBody>
      </p:sp>
      <p:sp>
        <p:nvSpPr>
          <p:cNvPr id="79875" name="Rectangle 3"/>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 </a:t>
            </a:r>
            <a:r>
              <a:rPr lang="en-US" altLang="zh-TW" sz="2800">
                <a:ea typeface="新細明體" charset="-120"/>
              </a:rPr>
              <a:t>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Internet structure and ISPs</a:t>
            </a:r>
            <a:r>
              <a:rPr lang="en-US" altLang="zh-TW" sz="2800">
                <a:solidFill>
                  <a:srgbClr val="FF0000"/>
                </a:solidFill>
                <a:ea typeface="新細明體" charset="-120"/>
              </a:rPr>
              <a:t> </a:t>
            </a:r>
          </a:p>
          <a:p>
            <a:pPr lvl="1">
              <a:buFont typeface="ZapfDingbats" pitchFamily="82" charset="2"/>
              <a:buNone/>
            </a:pPr>
            <a:r>
              <a:rPr lang="en-US" altLang="zh-TW" sz="2800">
                <a:solidFill>
                  <a:srgbClr val="FF0000"/>
                </a:solidFill>
                <a:ea typeface="新細明體" charset="-120"/>
              </a:rPr>
              <a:t>1.6 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0" name="投影片編號版面配置區 6"/>
          <p:cNvSpPr>
            <a:spLocks noGrp="1"/>
          </p:cNvSpPr>
          <p:nvPr>
            <p:ph type="sldNum" sz="quarter" idx="12"/>
          </p:nvPr>
        </p:nvSpPr>
        <p:spPr/>
        <p:txBody>
          <a:bodyPr/>
          <a:lstStyle/>
          <a:p>
            <a:r>
              <a:rPr lang="en-US" altLang="zh-TW"/>
              <a:t>1-</a:t>
            </a:r>
            <a:fld id="{94B5E8B5-988C-435C-B840-1CE42290EBD1}" type="slidenum">
              <a:rPr lang="en-US" altLang="zh-TW"/>
              <a:pPr/>
              <a:t>49</a:t>
            </a:fld>
            <a:endParaRPr lang="en-US" altLang="zh-TW"/>
          </a:p>
        </p:txBody>
      </p:sp>
      <p:sp>
        <p:nvSpPr>
          <p:cNvPr id="31746" name="Rectangle 2"/>
          <p:cNvSpPr>
            <a:spLocks noGrp="1" noChangeArrowheads="1"/>
          </p:cNvSpPr>
          <p:nvPr>
            <p:ph type="title"/>
          </p:nvPr>
        </p:nvSpPr>
        <p:spPr>
          <a:xfrm>
            <a:off x="476250" y="266700"/>
            <a:ext cx="7772400" cy="1143000"/>
          </a:xfrm>
        </p:spPr>
        <p:txBody>
          <a:bodyPr/>
          <a:lstStyle/>
          <a:p>
            <a:r>
              <a:rPr lang="en-US" altLang="zh-TW">
                <a:ea typeface="新細明體" charset="-120"/>
              </a:rPr>
              <a:t>How do loss and delay occur?</a:t>
            </a:r>
            <a:endParaRPr lang="en-US" altLang="zh-TW" sz="4400">
              <a:ea typeface="新細明體" charset="-120"/>
            </a:endParaRPr>
          </a:p>
        </p:txBody>
      </p:sp>
      <p:sp>
        <p:nvSpPr>
          <p:cNvPr id="31747" name="Rectangle 3"/>
          <p:cNvSpPr>
            <a:spLocks noGrp="1" noChangeArrowheads="1"/>
          </p:cNvSpPr>
          <p:nvPr>
            <p:ph type="body" sz="half" idx="1"/>
          </p:nvPr>
        </p:nvSpPr>
        <p:spPr>
          <a:xfrm>
            <a:off x="269875" y="1371600"/>
            <a:ext cx="8445500" cy="2114550"/>
          </a:xfrm>
        </p:spPr>
        <p:txBody>
          <a:bodyPr/>
          <a:lstStyle/>
          <a:p>
            <a:pPr>
              <a:buFont typeface="Wingdings" pitchFamily="2" charset="2"/>
              <a:buNone/>
            </a:pPr>
            <a:r>
              <a:rPr lang="en-US" altLang="zh-TW">
                <a:ea typeface="新細明體" charset="-120"/>
              </a:rPr>
              <a:t>packets </a:t>
            </a:r>
            <a:r>
              <a:rPr lang="en-US" altLang="zh-TW" i="1">
                <a:ea typeface="新細明體" charset="-120"/>
              </a:rPr>
              <a:t>queue</a:t>
            </a:r>
            <a:r>
              <a:rPr lang="en-US" altLang="zh-TW">
                <a:ea typeface="新細明體" charset="-120"/>
              </a:rPr>
              <a:t> in router buffers</a:t>
            </a:r>
            <a:r>
              <a:rPr lang="en-US" altLang="zh-TW" sz="2400">
                <a:ea typeface="新細明體" charset="-120"/>
              </a:rPr>
              <a:t> </a:t>
            </a:r>
          </a:p>
          <a:p>
            <a:r>
              <a:rPr lang="en-US" altLang="zh-TW" sz="2400">
                <a:solidFill>
                  <a:srgbClr val="FF0000"/>
                </a:solidFill>
                <a:ea typeface="新細明體" charset="-120"/>
              </a:rPr>
              <a:t>packet arrival rate to link exceeds output link capacity</a:t>
            </a:r>
          </a:p>
          <a:p>
            <a:r>
              <a:rPr lang="en-US" altLang="zh-TW" sz="2400">
                <a:ea typeface="新細明體" charset="-120"/>
              </a:rPr>
              <a:t>packets queue, wait for turn</a:t>
            </a:r>
          </a:p>
        </p:txBody>
      </p:sp>
      <p:graphicFrame>
        <p:nvGraphicFramePr>
          <p:cNvPr id="31749" name="Object 5"/>
          <p:cNvGraphicFramePr>
            <a:graphicFrameLocks noChangeAspect="1"/>
          </p:cNvGraphicFramePr>
          <p:nvPr/>
        </p:nvGraphicFramePr>
        <p:xfrm>
          <a:off x="1298575" y="5156200"/>
          <a:ext cx="646113" cy="533400"/>
        </p:xfrm>
        <a:graphic>
          <a:graphicData uri="http://schemas.openxmlformats.org/presentationml/2006/ole">
            <p:oleObj spid="_x0000_s31749" name="Clip" r:id="rId3" imgW="1305000" imgH="1085760" progId="MS_ClipArt_Gallery.2">
              <p:embed/>
            </p:oleObj>
          </a:graphicData>
        </a:graphic>
      </p:graphicFrame>
      <p:sp>
        <p:nvSpPr>
          <p:cNvPr id="31750" name="Oval 6"/>
          <p:cNvSpPr>
            <a:spLocks noChangeArrowheads="1"/>
          </p:cNvSpPr>
          <p:nvPr/>
        </p:nvSpPr>
        <p:spPr bwMode="auto">
          <a:xfrm>
            <a:off x="2339975" y="4914900"/>
            <a:ext cx="1198563" cy="369888"/>
          </a:xfrm>
          <a:prstGeom prst="ellipse">
            <a:avLst/>
          </a:prstGeom>
          <a:solidFill>
            <a:schemeClr val="hlink"/>
          </a:solidFill>
          <a:ln w="12700">
            <a:noFill/>
            <a:round/>
            <a:headEnd/>
            <a:tailEnd/>
          </a:ln>
          <a:effectLst/>
        </p:spPr>
        <p:txBody>
          <a:bodyPr wrap="none" anchor="ctr"/>
          <a:lstStyle/>
          <a:p>
            <a:endParaRPr lang="zh-TW" altLang="en-US"/>
          </a:p>
        </p:txBody>
      </p:sp>
      <p:sp>
        <p:nvSpPr>
          <p:cNvPr id="31751" name="Rectangle 7"/>
          <p:cNvSpPr>
            <a:spLocks noChangeArrowheads="1"/>
          </p:cNvSpPr>
          <p:nvPr/>
        </p:nvSpPr>
        <p:spPr bwMode="auto">
          <a:xfrm>
            <a:off x="2339975" y="4846638"/>
            <a:ext cx="1198563" cy="263525"/>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31752" name="Oval 8"/>
          <p:cNvSpPr>
            <a:spLocks noChangeArrowheads="1"/>
          </p:cNvSpPr>
          <p:nvPr/>
        </p:nvSpPr>
        <p:spPr bwMode="auto">
          <a:xfrm>
            <a:off x="2349500" y="4618038"/>
            <a:ext cx="1198563" cy="430212"/>
          </a:xfrm>
          <a:prstGeom prst="ellipse">
            <a:avLst/>
          </a:prstGeom>
          <a:solidFill>
            <a:schemeClr val="hlink"/>
          </a:solidFill>
          <a:ln w="12700">
            <a:noFill/>
            <a:round/>
            <a:headEnd/>
            <a:tailEnd/>
          </a:ln>
          <a:effectLst/>
        </p:spPr>
        <p:txBody>
          <a:bodyPr wrap="none" anchor="ctr"/>
          <a:lstStyle/>
          <a:p>
            <a:endParaRPr lang="zh-TW" altLang="en-US"/>
          </a:p>
        </p:txBody>
      </p:sp>
      <p:grpSp>
        <p:nvGrpSpPr>
          <p:cNvPr id="31753" name="Group 9"/>
          <p:cNvGrpSpPr>
            <a:grpSpLocks/>
          </p:cNvGrpSpPr>
          <p:nvPr/>
        </p:nvGrpSpPr>
        <p:grpSpPr bwMode="auto">
          <a:xfrm>
            <a:off x="2695575" y="4648200"/>
            <a:ext cx="498475" cy="119063"/>
            <a:chOff x="2208" y="2184"/>
            <a:chExt cx="176" cy="69"/>
          </a:xfrm>
        </p:grpSpPr>
        <p:grpSp>
          <p:nvGrpSpPr>
            <p:cNvPr id="31754" name="Group 10"/>
            <p:cNvGrpSpPr>
              <a:grpSpLocks/>
            </p:cNvGrpSpPr>
            <p:nvPr/>
          </p:nvGrpSpPr>
          <p:grpSpPr bwMode="auto">
            <a:xfrm>
              <a:off x="2208" y="2185"/>
              <a:ext cx="176" cy="68"/>
              <a:chOff x="2848" y="848"/>
              <a:chExt cx="140" cy="98"/>
            </a:xfrm>
          </p:grpSpPr>
          <p:sp>
            <p:nvSpPr>
              <p:cNvPr id="31755"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1756"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1757"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31758" name="Group 14"/>
            <p:cNvGrpSpPr>
              <a:grpSpLocks/>
            </p:cNvGrpSpPr>
            <p:nvPr/>
          </p:nvGrpSpPr>
          <p:grpSpPr bwMode="auto">
            <a:xfrm flipV="1">
              <a:off x="2208" y="2184"/>
              <a:ext cx="176" cy="68"/>
              <a:chOff x="2848" y="848"/>
              <a:chExt cx="140" cy="98"/>
            </a:xfrm>
          </p:grpSpPr>
          <p:sp>
            <p:nvSpPr>
              <p:cNvPr id="31759"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1760"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1761"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31762" name="Oval 18"/>
          <p:cNvSpPr>
            <a:spLocks noChangeArrowheads="1"/>
          </p:cNvSpPr>
          <p:nvPr/>
        </p:nvSpPr>
        <p:spPr bwMode="auto">
          <a:xfrm>
            <a:off x="5435600" y="4933950"/>
            <a:ext cx="1198563" cy="369888"/>
          </a:xfrm>
          <a:prstGeom prst="ellipse">
            <a:avLst/>
          </a:prstGeom>
          <a:solidFill>
            <a:schemeClr val="hlink"/>
          </a:solidFill>
          <a:ln w="12700">
            <a:noFill/>
            <a:round/>
            <a:headEnd/>
            <a:tailEnd/>
          </a:ln>
          <a:effectLst/>
        </p:spPr>
        <p:txBody>
          <a:bodyPr wrap="none" anchor="ctr"/>
          <a:lstStyle/>
          <a:p>
            <a:endParaRPr lang="zh-TW" altLang="en-US"/>
          </a:p>
        </p:txBody>
      </p:sp>
      <p:sp>
        <p:nvSpPr>
          <p:cNvPr id="31763" name="Line 19"/>
          <p:cNvSpPr>
            <a:spLocks noChangeShapeType="1"/>
          </p:cNvSpPr>
          <p:nvPr/>
        </p:nvSpPr>
        <p:spPr bwMode="auto">
          <a:xfrm>
            <a:off x="5445125" y="4913313"/>
            <a:ext cx="0" cy="228600"/>
          </a:xfrm>
          <a:prstGeom prst="line">
            <a:avLst/>
          </a:prstGeom>
          <a:noFill/>
          <a:ln w="12700">
            <a:solidFill>
              <a:schemeClr val="tx1"/>
            </a:solidFill>
            <a:round/>
            <a:headEnd/>
            <a:tailEnd/>
          </a:ln>
          <a:effectLst/>
        </p:spPr>
        <p:txBody>
          <a:bodyPr wrap="none" anchor="ctr"/>
          <a:lstStyle/>
          <a:p>
            <a:endParaRPr lang="zh-TW" altLang="en-US"/>
          </a:p>
        </p:txBody>
      </p:sp>
      <p:sp>
        <p:nvSpPr>
          <p:cNvPr id="31764" name="Rectangle 20"/>
          <p:cNvSpPr>
            <a:spLocks noChangeArrowheads="1"/>
          </p:cNvSpPr>
          <p:nvPr/>
        </p:nvSpPr>
        <p:spPr bwMode="auto">
          <a:xfrm>
            <a:off x="5445125" y="4875213"/>
            <a:ext cx="1198563" cy="263525"/>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31765" name="Oval 21"/>
          <p:cNvSpPr>
            <a:spLocks noChangeArrowheads="1"/>
          </p:cNvSpPr>
          <p:nvPr/>
        </p:nvSpPr>
        <p:spPr bwMode="auto">
          <a:xfrm>
            <a:off x="5454650" y="4646613"/>
            <a:ext cx="1198563" cy="430212"/>
          </a:xfrm>
          <a:prstGeom prst="ellipse">
            <a:avLst/>
          </a:prstGeom>
          <a:solidFill>
            <a:schemeClr val="hlink"/>
          </a:solidFill>
          <a:ln w="12700">
            <a:noFill/>
            <a:round/>
            <a:headEnd/>
            <a:tailEnd/>
          </a:ln>
          <a:effectLst/>
        </p:spPr>
        <p:txBody>
          <a:bodyPr wrap="none" anchor="ctr"/>
          <a:lstStyle/>
          <a:p>
            <a:endParaRPr lang="zh-TW" altLang="en-US"/>
          </a:p>
        </p:txBody>
      </p:sp>
      <p:graphicFrame>
        <p:nvGraphicFramePr>
          <p:cNvPr id="31767" name="Object 23"/>
          <p:cNvGraphicFramePr>
            <a:graphicFrameLocks noChangeAspect="1"/>
          </p:cNvGraphicFramePr>
          <p:nvPr/>
        </p:nvGraphicFramePr>
        <p:xfrm>
          <a:off x="984250" y="4146550"/>
          <a:ext cx="646113" cy="533400"/>
        </p:xfrm>
        <a:graphic>
          <a:graphicData uri="http://schemas.openxmlformats.org/presentationml/2006/ole">
            <p:oleObj spid="_x0000_s31767" name="Clip" r:id="rId4" imgW="1305000" imgH="1085760" progId="MS_ClipArt_Gallery.2">
              <p:embed/>
            </p:oleObj>
          </a:graphicData>
        </a:graphic>
      </p:graphicFrame>
      <p:sp>
        <p:nvSpPr>
          <p:cNvPr id="31768" name="Line 24"/>
          <p:cNvSpPr>
            <a:spLocks noChangeShapeType="1"/>
          </p:cNvSpPr>
          <p:nvPr/>
        </p:nvSpPr>
        <p:spPr bwMode="auto">
          <a:xfrm>
            <a:off x="1609725" y="4552950"/>
            <a:ext cx="504825" cy="0"/>
          </a:xfrm>
          <a:prstGeom prst="line">
            <a:avLst/>
          </a:prstGeom>
          <a:noFill/>
          <a:ln w="19050">
            <a:solidFill>
              <a:schemeClr val="tx1"/>
            </a:solidFill>
            <a:round/>
            <a:headEnd/>
            <a:tailEnd/>
          </a:ln>
          <a:effectLst/>
        </p:spPr>
        <p:txBody>
          <a:bodyPr wrap="none" anchor="ctr"/>
          <a:lstStyle/>
          <a:p>
            <a:endParaRPr lang="zh-TW" altLang="en-US"/>
          </a:p>
        </p:txBody>
      </p:sp>
      <p:sp>
        <p:nvSpPr>
          <p:cNvPr id="31769" name="Line 25"/>
          <p:cNvSpPr>
            <a:spLocks noChangeShapeType="1"/>
          </p:cNvSpPr>
          <p:nvPr/>
        </p:nvSpPr>
        <p:spPr bwMode="auto">
          <a:xfrm flipV="1">
            <a:off x="1914525" y="5538788"/>
            <a:ext cx="195263" cy="4762"/>
          </a:xfrm>
          <a:prstGeom prst="line">
            <a:avLst/>
          </a:prstGeom>
          <a:noFill/>
          <a:ln w="19050">
            <a:solidFill>
              <a:schemeClr val="tx1"/>
            </a:solidFill>
            <a:round/>
            <a:headEnd/>
            <a:tailEnd/>
          </a:ln>
          <a:effectLst/>
        </p:spPr>
        <p:txBody>
          <a:bodyPr wrap="none" anchor="ctr"/>
          <a:lstStyle/>
          <a:p>
            <a:endParaRPr lang="zh-TW" altLang="en-US"/>
          </a:p>
        </p:txBody>
      </p:sp>
      <p:sp>
        <p:nvSpPr>
          <p:cNvPr id="31770" name="Line 26"/>
          <p:cNvSpPr>
            <a:spLocks noChangeShapeType="1"/>
          </p:cNvSpPr>
          <p:nvPr/>
        </p:nvSpPr>
        <p:spPr bwMode="auto">
          <a:xfrm>
            <a:off x="3533775" y="4972050"/>
            <a:ext cx="1933575" cy="9525"/>
          </a:xfrm>
          <a:prstGeom prst="line">
            <a:avLst/>
          </a:prstGeom>
          <a:noFill/>
          <a:ln w="19050">
            <a:solidFill>
              <a:schemeClr val="tx1"/>
            </a:solidFill>
            <a:round/>
            <a:headEnd/>
            <a:tailEnd/>
          </a:ln>
          <a:effectLst/>
        </p:spPr>
        <p:txBody>
          <a:bodyPr wrap="none" anchor="ctr"/>
          <a:lstStyle/>
          <a:p>
            <a:endParaRPr lang="zh-TW" altLang="en-US"/>
          </a:p>
        </p:txBody>
      </p:sp>
      <p:sp>
        <p:nvSpPr>
          <p:cNvPr id="31772" name="Line 28"/>
          <p:cNvSpPr>
            <a:spLocks noChangeShapeType="1"/>
          </p:cNvSpPr>
          <p:nvPr/>
        </p:nvSpPr>
        <p:spPr bwMode="auto">
          <a:xfrm flipH="1">
            <a:off x="2114550" y="4543425"/>
            <a:ext cx="0" cy="1000125"/>
          </a:xfrm>
          <a:prstGeom prst="line">
            <a:avLst/>
          </a:prstGeom>
          <a:noFill/>
          <a:ln w="19050">
            <a:solidFill>
              <a:schemeClr val="tx1"/>
            </a:solidFill>
            <a:round/>
            <a:headEnd/>
            <a:tailEnd/>
          </a:ln>
          <a:effectLst/>
        </p:spPr>
        <p:txBody>
          <a:bodyPr wrap="none" anchor="ctr"/>
          <a:lstStyle/>
          <a:p>
            <a:endParaRPr lang="zh-TW" altLang="en-US"/>
          </a:p>
        </p:txBody>
      </p:sp>
      <p:sp>
        <p:nvSpPr>
          <p:cNvPr id="31773" name="Line 29"/>
          <p:cNvSpPr>
            <a:spLocks noChangeShapeType="1"/>
          </p:cNvSpPr>
          <p:nvPr/>
        </p:nvSpPr>
        <p:spPr bwMode="auto">
          <a:xfrm>
            <a:off x="2124075" y="4976813"/>
            <a:ext cx="200025" cy="0"/>
          </a:xfrm>
          <a:prstGeom prst="line">
            <a:avLst/>
          </a:prstGeom>
          <a:noFill/>
          <a:ln w="19050">
            <a:solidFill>
              <a:schemeClr val="tx1"/>
            </a:solidFill>
            <a:round/>
            <a:headEnd/>
            <a:tailEnd/>
          </a:ln>
          <a:effectLst/>
        </p:spPr>
        <p:txBody>
          <a:bodyPr wrap="none" anchor="ctr"/>
          <a:lstStyle/>
          <a:p>
            <a:endParaRPr lang="zh-TW" altLang="en-US"/>
          </a:p>
        </p:txBody>
      </p:sp>
      <p:sp>
        <p:nvSpPr>
          <p:cNvPr id="31784" name="Rectangle 40"/>
          <p:cNvSpPr>
            <a:spLocks noChangeArrowheads="1"/>
          </p:cNvSpPr>
          <p:nvPr/>
        </p:nvSpPr>
        <p:spPr bwMode="auto">
          <a:xfrm>
            <a:off x="3200400" y="4843463"/>
            <a:ext cx="147638" cy="200025"/>
          </a:xfrm>
          <a:prstGeom prst="rect">
            <a:avLst/>
          </a:prstGeom>
          <a:solidFill>
            <a:schemeClr val="accent1"/>
          </a:solidFill>
          <a:ln w="9525">
            <a:solidFill>
              <a:schemeClr val="tx1"/>
            </a:solidFill>
            <a:miter lim="800000"/>
            <a:headEnd/>
            <a:tailEnd/>
          </a:ln>
          <a:effectLst/>
        </p:spPr>
        <p:txBody>
          <a:bodyPr wrap="none" anchor="ctr"/>
          <a:lstStyle/>
          <a:p>
            <a:pPr algn="ctr"/>
            <a:endParaRPr lang="zh-TW" altLang="en-US">
              <a:ea typeface="新細明體" charset="-120"/>
            </a:endParaRPr>
          </a:p>
        </p:txBody>
      </p:sp>
      <p:sp>
        <p:nvSpPr>
          <p:cNvPr id="31785" name="Rectangle 41"/>
          <p:cNvSpPr>
            <a:spLocks noChangeArrowheads="1"/>
          </p:cNvSpPr>
          <p:nvPr/>
        </p:nvSpPr>
        <p:spPr bwMode="auto">
          <a:xfrm>
            <a:off x="3362325" y="4843463"/>
            <a:ext cx="147638" cy="200025"/>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31786" name="Rectangle 42"/>
          <p:cNvSpPr>
            <a:spLocks noChangeArrowheads="1"/>
          </p:cNvSpPr>
          <p:nvPr/>
        </p:nvSpPr>
        <p:spPr bwMode="auto">
          <a:xfrm>
            <a:off x="2147888" y="4743450"/>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31788" name="Line 44"/>
          <p:cNvSpPr>
            <a:spLocks noChangeShapeType="1"/>
          </p:cNvSpPr>
          <p:nvPr/>
        </p:nvSpPr>
        <p:spPr bwMode="auto">
          <a:xfrm>
            <a:off x="2324100" y="4848225"/>
            <a:ext cx="242888" cy="476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1789" name="Line 45"/>
          <p:cNvSpPr>
            <a:spLocks noChangeShapeType="1"/>
          </p:cNvSpPr>
          <p:nvPr/>
        </p:nvSpPr>
        <p:spPr bwMode="auto">
          <a:xfrm flipV="1">
            <a:off x="1990725" y="5124450"/>
            <a:ext cx="0" cy="17621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1791" name="Text Box 47"/>
          <p:cNvSpPr txBox="1">
            <a:spLocks noChangeArrowheads="1"/>
          </p:cNvSpPr>
          <p:nvPr/>
        </p:nvSpPr>
        <p:spPr bwMode="auto">
          <a:xfrm>
            <a:off x="631825" y="4170363"/>
            <a:ext cx="406400" cy="457200"/>
          </a:xfrm>
          <a:prstGeom prst="rect">
            <a:avLst/>
          </a:prstGeom>
          <a:noFill/>
          <a:ln w="9525">
            <a:noFill/>
            <a:miter lim="800000"/>
            <a:headEnd/>
            <a:tailEnd/>
          </a:ln>
          <a:effectLst/>
        </p:spPr>
        <p:txBody>
          <a:bodyPr wrap="none">
            <a:spAutoFit/>
          </a:bodyPr>
          <a:lstStyle/>
          <a:p>
            <a:r>
              <a:rPr lang="en-US" altLang="zh-TW">
                <a:solidFill>
                  <a:schemeClr val="accent1"/>
                </a:solidFill>
                <a:latin typeface="Comic Sans MS" pitchFamily="66" charset="0"/>
                <a:ea typeface="新細明體" charset="-120"/>
              </a:rPr>
              <a:t>A</a:t>
            </a:r>
            <a:endParaRPr lang="en-US" altLang="zh-TW">
              <a:solidFill>
                <a:schemeClr val="accent1"/>
              </a:solidFill>
              <a:ea typeface="新細明體" charset="-120"/>
            </a:endParaRPr>
          </a:p>
        </p:txBody>
      </p:sp>
      <p:sp>
        <p:nvSpPr>
          <p:cNvPr id="31792" name="Text Box 48"/>
          <p:cNvSpPr txBox="1">
            <a:spLocks noChangeArrowheads="1"/>
          </p:cNvSpPr>
          <p:nvPr/>
        </p:nvSpPr>
        <p:spPr bwMode="auto">
          <a:xfrm>
            <a:off x="908050" y="5189538"/>
            <a:ext cx="376238" cy="457200"/>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B</a:t>
            </a:r>
            <a:endParaRPr lang="en-US" altLang="zh-TW">
              <a:solidFill>
                <a:schemeClr val="accent1"/>
              </a:solidFill>
              <a:ea typeface="新細明體" charset="-120"/>
            </a:endParaRPr>
          </a:p>
        </p:txBody>
      </p:sp>
      <p:sp>
        <p:nvSpPr>
          <p:cNvPr id="31807" name="Rectangle 63"/>
          <p:cNvSpPr>
            <a:spLocks noChangeArrowheads="1"/>
          </p:cNvSpPr>
          <p:nvPr/>
        </p:nvSpPr>
        <p:spPr bwMode="auto">
          <a:xfrm>
            <a:off x="3490913" y="4781550"/>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grpSp>
        <p:nvGrpSpPr>
          <p:cNvPr id="31837" name="Group 93"/>
          <p:cNvGrpSpPr>
            <a:grpSpLocks/>
          </p:cNvGrpSpPr>
          <p:nvPr/>
        </p:nvGrpSpPr>
        <p:grpSpPr bwMode="auto">
          <a:xfrm>
            <a:off x="3586163" y="3317875"/>
            <a:ext cx="4221162" cy="1454150"/>
            <a:chOff x="2259" y="2090"/>
            <a:chExt cx="2659" cy="916"/>
          </a:xfrm>
        </p:grpSpPr>
        <p:sp>
          <p:nvSpPr>
            <p:cNvPr id="31810" name="Text Box 66"/>
            <p:cNvSpPr txBox="1">
              <a:spLocks noChangeArrowheads="1"/>
            </p:cNvSpPr>
            <p:nvPr/>
          </p:nvSpPr>
          <p:spPr bwMode="auto">
            <a:xfrm>
              <a:off x="2602" y="2090"/>
              <a:ext cx="2316"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packet being transmitted </a:t>
              </a:r>
              <a:r>
                <a:rPr lang="en-US" altLang="zh-TW" sz="1800">
                  <a:solidFill>
                    <a:srgbClr val="FF0000"/>
                  </a:solidFill>
                  <a:latin typeface="Comic Sans MS" pitchFamily="66" charset="0"/>
                  <a:ea typeface="新細明體" charset="-120"/>
                </a:rPr>
                <a:t>(delay)</a:t>
              </a:r>
            </a:p>
          </p:txBody>
        </p:sp>
        <p:sp>
          <p:nvSpPr>
            <p:cNvPr id="31811" name="Line 67"/>
            <p:cNvSpPr>
              <a:spLocks noChangeShapeType="1"/>
            </p:cNvSpPr>
            <p:nvPr/>
          </p:nvSpPr>
          <p:spPr bwMode="auto">
            <a:xfrm rot="10800000" flipV="1">
              <a:off x="2259" y="2294"/>
              <a:ext cx="1059" cy="712"/>
            </a:xfrm>
            <a:prstGeom prst="line">
              <a:avLst/>
            </a:prstGeom>
            <a:noFill/>
            <a:ln w="9525">
              <a:solidFill>
                <a:schemeClr val="tx1"/>
              </a:solidFill>
              <a:round/>
              <a:headEnd/>
              <a:tailEnd type="triangle" w="med" len="med"/>
            </a:ln>
            <a:effectLst/>
          </p:spPr>
          <p:txBody>
            <a:bodyPr wrap="none" anchor="ctr"/>
            <a:lstStyle/>
            <a:p>
              <a:endParaRPr lang="zh-TW" altLang="en-US"/>
            </a:p>
          </p:txBody>
        </p:sp>
      </p:grpSp>
      <p:grpSp>
        <p:nvGrpSpPr>
          <p:cNvPr id="31838" name="Group 94"/>
          <p:cNvGrpSpPr>
            <a:grpSpLocks/>
          </p:cNvGrpSpPr>
          <p:nvPr/>
        </p:nvGrpSpPr>
        <p:grpSpPr bwMode="auto">
          <a:xfrm>
            <a:off x="3338513" y="5102225"/>
            <a:ext cx="3462337" cy="804863"/>
            <a:chOff x="2103" y="3214"/>
            <a:chExt cx="2181" cy="507"/>
          </a:xfrm>
        </p:grpSpPr>
        <p:sp>
          <p:nvSpPr>
            <p:cNvPr id="31816" name="Text Box 72"/>
            <p:cNvSpPr txBox="1">
              <a:spLocks noChangeArrowheads="1"/>
            </p:cNvSpPr>
            <p:nvPr/>
          </p:nvSpPr>
          <p:spPr bwMode="auto">
            <a:xfrm>
              <a:off x="2530" y="3490"/>
              <a:ext cx="1754" cy="231"/>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packets queueing</a:t>
              </a:r>
              <a:r>
                <a:rPr lang="en-US" altLang="zh-TW" sz="1800">
                  <a:solidFill>
                    <a:srgbClr val="FF0000"/>
                  </a:solidFill>
                  <a:latin typeface="Comic Sans MS" pitchFamily="66" charset="0"/>
                  <a:ea typeface="新細明體" charset="-120"/>
                </a:rPr>
                <a:t> (delay)</a:t>
              </a:r>
              <a:endParaRPr lang="en-US" altLang="zh-TW" sz="1800">
                <a:ea typeface="新細明體" charset="-120"/>
              </a:endParaRPr>
            </a:p>
          </p:txBody>
        </p:sp>
        <p:sp>
          <p:nvSpPr>
            <p:cNvPr id="31817" name="Line 73"/>
            <p:cNvSpPr>
              <a:spLocks noChangeShapeType="1"/>
            </p:cNvSpPr>
            <p:nvPr/>
          </p:nvSpPr>
          <p:spPr bwMode="auto">
            <a:xfrm rot="-10800000">
              <a:off x="2103" y="3214"/>
              <a:ext cx="471" cy="404"/>
            </a:xfrm>
            <a:prstGeom prst="line">
              <a:avLst/>
            </a:prstGeom>
            <a:noFill/>
            <a:ln w="9525">
              <a:solidFill>
                <a:schemeClr val="tx1"/>
              </a:solidFill>
              <a:round/>
              <a:headEnd/>
              <a:tailEnd type="triangle" w="med" len="med"/>
            </a:ln>
            <a:effectLst/>
          </p:spPr>
          <p:txBody>
            <a:bodyPr wrap="none" anchor="ctr"/>
            <a:lstStyle/>
            <a:p>
              <a:endParaRPr lang="zh-TW" altLang="en-US"/>
            </a:p>
          </p:txBody>
        </p:sp>
      </p:grpSp>
      <p:grpSp>
        <p:nvGrpSpPr>
          <p:cNvPr id="31818" name="Group 74"/>
          <p:cNvGrpSpPr>
            <a:grpSpLocks/>
          </p:cNvGrpSpPr>
          <p:nvPr/>
        </p:nvGrpSpPr>
        <p:grpSpPr bwMode="auto">
          <a:xfrm>
            <a:off x="5781675" y="4705350"/>
            <a:ext cx="498475" cy="119063"/>
            <a:chOff x="2208" y="2184"/>
            <a:chExt cx="176" cy="69"/>
          </a:xfrm>
        </p:grpSpPr>
        <p:grpSp>
          <p:nvGrpSpPr>
            <p:cNvPr id="31819" name="Group 75"/>
            <p:cNvGrpSpPr>
              <a:grpSpLocks/>
            </p:cNvGrpSpPr>
            <p:nvPr/>
          </p:nvGrpSpPr>
          <p:grpSpPr bwMode="auto">
            <a:xfrm>
              <a:off x="2208" y="2185"/>
              <a:ext cx="176" cy="68"/>
              <a:chOff x="2848" y="848"/>
              <a:chExt cx="140" cy="98"/>
            </a:xfrm>
          </p:grpSpPr>
          <p:sp>
            <p:nvSpPr>
              <p:cNvPr id="31820" name="Line 7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1821" name="Line 7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1822" name="Line 7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31823" name="Group 79"/>
            <p:cNvGrpSpPr>
              <a:grpSpLocks/>
            </p:cNvGrpSpPr>
            <p:nvPr/>
          </p:nvGrpSpPr>
          <p:grpSpPr bwMode="auto">
            <a:xfrm flipV="1">
              <a:off x="2208" y="2184"/>
              <a:ext cx="176" cy="68"/>
              <a:chOff x="2848" y="848"/>
              <a:chExt cx="140" cy="98"/>
            </a:xfrm>
          </p:grpSpPr>
          <p:sp>
            <p:nvSpPr>
              <p:cNvPr id="31824" name="Line 8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1825" name="Line 8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1826" name="Line 8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31828" name="Rectangle 84"/>
          <p:cNvSpPr>
            <a:spLocks noChangeArrowheads="1"/>
          </p:cNvSpPr>
          <p:nvPr/>
        </p:nvSpPr>
        <p:spPr bwMode="auto">
          <a:xfrm>
            <a:off x="1673225" y="4271963"/>
            <a:ext cx="147638" cy="200025"/>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31829" name="Line 85"/>
          <p:cNvSpPr>
            <a:spLocks noChangeShapeType="1"/>
          </p:cNvSpPr>
          <p:nvPr/>
        </p:nvSpPr>
        <p:spPr bwMode="auto">
          <a:xfrm>
            <a:off x="1803400" y="4378325"/>
            <a:ext cx="242888" cy="476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1830" name="Rectangle 86"/>
          <p:cNvSpPr>
            <a:spLocks noChangeArrowheads="1"/>
          </p:cNvSpPr>
          <p:nvPr/>
        </p:nvSpPr>
        <p:spPr bwMode="auto">
          <a:xfrm>
            <a:off x="1944688" y="5302250"/>
            <a:ext cx="147637" cy="200025"/>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31832" name="Rectangle 88"/>
          <p:cNvSpPr>
            <a:spLocks noChangeArrowheads="1"/>
          </p:cNvSpPr>
          <p:nvPr/>
        </p:nvSpPr>
        <p:spPr bwMode="auto">
          <a:xfrm>
            <a:off x="3060700" y="4843463"/>
            <a:ext cx="147638" cy="200025"/>
          </a:xfrm>
          <a:prstGeom prst="rect">
            <a:avLst/>
          </a:prstGeom>
          <a:solidFill>
            <a:schemeClr val="bg1"/>
          </a:solidFill>
          <a:ln w="9525">
            <a:solidFill>
              <a:schemeClr val="tx1"/>
            </a:solidFill>
            <a:miter lim="800000"/>
            <a:headEnd/>
            <a:tailEnd/>
          </a:ln>
          <a:effectLst/>
        </p:spPr>
        <p:txBody>
          <a:bodyPr wrap="none" anchor="ctr"/>
          <a:lstStyle/>
          <a:p>
            <a:pPr algn="ctr"/>
            <a:endParaRPr lang="zh-TW" altLang="en-US">
              <a:ea typeface="新細明體" charset="-120"/>
            </a:endParaRPr>
          </a:p>
        </p:txBody>
      </p:sp>
      <p:sp>
        <p:nvSpPr>
          <p:cNvPr id="31833" name="Rectangle 89"/>
          <p:cNvSpPr>
            <a:spLocks noChangeArrowheads="1"/>
          </p:cNvSpPr>
          <p:nvPr/>
        </p:nvSpPr>
        <p:spPr bwMode="auto">
          <a:xfrm>
            <a:off x="2921000" y="4843463"/>
            <a:ext cx="147638" cy="200025"/>
          </a:xfrm>
          <a:prstGeom prst="rect">
            <a:avLst/>
          </a:prstGeom>
          <a:solidFill>
            <a:schemeClr val="bg1"/>
          </a:solidFill>
          <a:ln w="9525">
            <a:solidFill>
              <a:schemeClr val="tx1"/>
            </a:solidFill>
            <a:miter lim="800000"/>
            <a:headEnd/>
            <a:tailEnd/>
          </a:ln>
          <a:effectLst/>
        </p:spPr>
        <p:txBody>
          <a:bodyPr wrap="none" anchor="ctr"/>
          <a:lstStyle/>
          <a:p>
            <a:pPr algn="ctr"/>
            <a:endParaRPr lang="zh-TW" altLang="en-US">
              <a:ea typeface="新細明體" charset="-120"/>
            </a:endParaRPr>
          </a:p>
        </p:txBody>
      </p:sp>
      <p:sp>
        <p:nvSpPr>
          <p:cNvPr id="31834" name="Rectangle 90"/>
          <p:cNvSpPr>
            <a:spLocks noChangeArrowheads="1"/>
          </p:cNvSpPr>
          <p:nvPr/>
        </p:nvSpPr>
        <p:spPr bwMode="auto">
          <a:xfrm>
            <a:off x="2781300" y="4843463"/>
            <a:ext cx="147638" cy="200025"/>
          </a:xfrm>
          <a:prstGeom prst="rect">
            <a:avLst/>
          </a:prstGeom>
          <a:solidFill>
            <a:schemeClr val="bg1"/>
          </a:solidFill>
          <a:ln w="9525">
            <a:solidFill>
              <a:schemeClr val="tx1"/>
            </a:solidFill>
            <a:miter lim="800000"/>
            <a:headEnd/>
            <a:tailEnd/>
          </a:ln>
          <a:effectLst/>
        </p:spPr>
        <p:txBody>
          <a:bodyPr wrap="none" anchor="ctr"/>
          <a:lstStyle/>
          <a:p>
            <a:pPr algn="ctr"/>
            <a:endParaRPr lang="zh-TW" altLang="en-US">
              <a:ea typeface="新細明體" charset="-120"/>
            </a:endParaRPr>
          </a:p>
        </p:txBody>
      </p:sp>
      <p:grpSp>
        <p:nvGrpSpPr>
          <p:cNvPr id="31839" name="Group 95"/>
          <p:cNvGrpSpPr>
            <a:grpSpLocks/>
          </p:cNvGrpSpPr>
          <p:nvPr/>
        </p:nvGrpSpPr>
        <p:grpSpPr bwMode="auto">
          <a:xfrm>
            <a:off x="2517775" y="5064125"/>
            <a:ext cx="4621213" cy="1511300"/>
            <a:chOff x="1586" y="3190"/>
            <a:chExt cx="2911" cy="952"/>
          </a:xfrm>
        </p:grpSpPr>
        <p:sp>
          <p:nvSpPr>
            <p:cNvPr id="31835" name="Line 91"/>
            <p:cNvSpPr>
              <a:spLocks noChangeShapeType="1"/>
            </p:cNvSpPr>
            <p:nvPr/>
          </p:nvSpPr>
          <p:spPr bwMode="auto">
            <a:xfrm rot="10800000" flipH="1">
              <a:off x="1798" y="3190"/>
              <a:ext cx="105" cy="588"/>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1836" name="Text Box 92"/>
            <p:cNvSpPr txBox="1">
              <a:spLocks noChangeArrowheads="1"/>
            </p:cNvSpPr>
            <p:nvPr/>
          </p:nvSpPr>
          <p:spPr bwMode="auto">
            <a:xfrm>
              <a:off x="1586" y="3738"/>
              <a:ext cx="2911" cy="404"/>
            </a:xfrm>
            <a:prstGeom prst="rect">
              <a:avLst/>
            </a:prstGeom>
            <a:noFill/>
            <a:ln w="9525">
              <a:noFill/>
              <a:miter lim="800000"/>
              <a:headEnd/>
              <a:tailEnd/>
            </a:ln>
            <a:effectLst/>
          </p:spPr>
          <p:txBody>
            <a:bodyPr wrap="none">
              <a:spAutoFit/>
            </a:bodyPr>
            <a:lstStyle/>
            <a:p>
              <a:r>
                <a:rPr lang="en-US" altLang="zh-TW" sz="1800">
                  <a:latin typeface="Comic Sans MS" pitchFamily="66" charset="0"/>
                  <a:ea typeface="新細明體" charset="-120"/>
                </a:rPr>
                <a:t>free (available) buffers: arriving packets </a:t>
              </a:r>
            </a:p>
            <a:p>
              <a:r>
                <a:rPr lang="en-US" altLang="zh-TW" sz="1800">
                  <a:latin typeface="Comic Sans MS" pitchFamily="66" charset="0"/>
                  <a:ea typeface="新細明體" charset="-120"/>
                </a:rPr>
                <a:t>dropped (</a:t>
              </a:r>
              <a:r>
                <a:rPr lang="en-US" altLang="zh-TW" sz="1800">
                  <a:solidFill>
                    <a:srgbClr val="FF0000"/>
                  </a:solidFill>
                  <a:latin typeface="Comic Sans MS" pitchFamily="66" charset="0"/>
                  <a:ea typeface="新細明體" charset="-120"/>
                </a:rPr>
                <a:t>loss</a:t>
              </a:r>
              <a:r>
                <a:rPr lang="en-US" altLang="zh-TW" sz="1800">
                  <a:latin typeface="Comic Sans MS" pitchFamily="66" charset="0"/>
                  <a:ea typeface="新細明體" charset="-120"/>
                </a:rPr>
                <a:t>) if no free buffers</a:t>
              </a:r>
              <a:endParaRPr lang="en-US" altLang="zh-TW" sz="1800">
                <a:ea typeface="新細明體"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8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59" name="投影片編號版面配置區 6"/>
          <p:cNvSpPr>
            <a:spLocks noGrp="1"/>
          </p:cNvSpPr>
          <p:nvPr>
            <p:ph type="sldNum" sz="quarter" idx="12"/>
          </p:nvPr>
        </p:nvSpPr>
        <p:spPr/>
        <p:txBody>
          <a:bodyPr/>
          <a:lstStyle/>
          <a:p>
            <a:r>
              <a:rPr lang="en-US" altLang="zh-TW"/>
              <a:t>1-</a:t>
            </a:r>
            <a:fld id="{B20379AE-1BDC-46AA-8F24-211C344C1B08}" type="slidenum">
              <a:rPr lang="en-US" altLang="zh-TW"/>
              <a:pPr/>
              <a:t>5</a:t>
            </a:fld>
            <a:endParaRPr lang="en-US" altLang="zh-TW"/>
          </a:p>
        </p:txBody>
      </p:sp>
      <p:sp>
        <p:nvSpPr>
          <p:cNvPr id="5122"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What’s the Internet: “nuts and bolts” view</a:t>
            </a:r>
            <a:endParaRPr lang="en-US" altLang="zh-TW">
              <a:ea typeface="新細明體" charset="-120"/>
            </a:endParaRPr>
          </a:p>
        </p:txBody>
      </p:sp>
      <p:sp>
        <p:nvSpPr>
          <p:cNvPr id="5123" name="Rectangle 3"/>
          <p:cNvSpPr>
            <a:spLocks noGrp="1" noChangeArrowheads="1"/>
          </p:cNvSpPr>
          <p:nvPr>
            <p:ph type="body" sz="half" idx="1"/>
          </p:nvPr>
        </p:nvSpPr>
        <p:spPr>
          <a:xfrm>
            <a:off x="304800" y="1371600"/>
            <a:ext cx="4419600" cy="4648200"/>
          </a:xfrm>
        </p:spPr>
        <p:txBody>
          <a:bodyPr/>
          <a:lstStyle/>
          <a:p>
            <a:r>
              <a:rPr lang="en-US" altLang="zh-TW" sz="2400" i="1">
                <a:solidFill>
                  <a:srgbClr val="FF0000"/>
                </a:solidFill>
                <a:ea typeface="新細明體" charset="-120"/>
              </a:rPr>
              <a:t>protocols</a:t>
            </a:r>
            <a:r>
              <a:rPr lang="en-US" altLang="zh-TW" sz="2400">
                <a:solidFill>
                  <a:srgbClr val="FF0000"/>
                </a:solidFill>
                <a:ea typeface="新細明體" charset="-120"/>
              </a:rPr>
              <a:t> </a:t>
            </a:r>
            <a:r>
              <a:rPr lang="en-US" altLang="zh-TW" sz="2400">
                <a:ea typeface="新細明體" charset="-120"/>
              </a:rPr>
              <a:t>control sending, receiving of msgs</a:t>
            </a:r>
          </a:p>
          <a:p>
            <a:pPr lvl="1"/>
            <a:r>
              <a:rPr lang="en-US" altLang="zh-TW" sz="2000">
                <a:ea typeface="新細明體" charset="-120"/>
              </a:rPr>
              <a:t>e.g., TCP, IP, HTTP, FTP,  PPP</a:t>
            </a:r>
          </a:p>
          <a:p>
            <a:r>
              <a:rPr lang="en-US" altLang="zh-TW" sz="2400" i="1">
                <a:solidFill>
                  <a:srgbClr val="FF0000"/>
                </a:solidFill>
                <a:ea typeface="新細明體" charset="-120"/>
              </a:rPr>
              <a:t>Internet: </a:t>
            </a:r>
            <a:r>
              <a:rPr lang="en-US" altLang="zh-TW" sz="2400">
                <a:solidFill>
                  <a:srgbClr val="FF0000"/>
                </a:solidFill>
                <a:ea typeface="新細明體" charset="-120"/>
              </a:rPr>
              <a:t>“network of networks”</a:t>
            </a:r>
          </a:p>
          <a:p>
            <a:pPr lvl="1"/>
            <a:r>
              <a:rPr lang="en-US" altLang="zh-TW" sz="2000">
                <a:ea typeface="新細明體" charset="-120"/>
              </a:rPr>
              <a:t>loosely hierarchical</a:t>
            </a:r>
          </a:p>
          <a:p>
            <a:pPr lvl="1"/>
            <a:r>
              <a:rPr lang="en-US" altLang="zh-TW" sz="2000">
                <a:ea typeface="新細明體" charset="-120"/>
              </a:rPr>
              <a:t>public Internet versus private intranet</a:t>
            </a:r>
          </a:p>
          <a:p>
            <a:r>
              <a:rPr lang="en-US" altLang="zh-TW" sz="2400">
                <a:ea typeface="新細明體" charset="-120"/>
              </a:rPr>
              <a:t>Internet standards</a:t>
            </a:r>
          </a:p>
          <a:p>
            <a:pPr lvl="1"/>
            <a:r>
              <a:rPr lang="en-US" altLang="zh-TW" sz="2000">
                <a:ea typeface="新細明體" charset="-120"/>
              </a:rPr>
              <a:t>RFC: Request for comments</a:t>
            </a:r>
          </a:p>
          <a:p>
            <a:pPr lvl="1"/>
            <a:r>
              <a:rPr lang="en-US" altLang="zh-TW" sz="2000">
                <a:ea typeface="新細明體" charset="-120"/>
              </a:rPr>
              <a:t>IETF: Internet Engineering Task Force</a:t>
            </a:r>
          </a:p>
        </p:txBody>
      </p:sp>
      <p:sp>
        <p:nvSpPr>
          <p:cNvPr id="5126" name="Freeform 6"/>
          <p:cNvSpPr>
            <a:spLocks/>
          </p:cNvSpPr>
          <p:nvPr/>
        </p:nvSpPr>
        <p:spPr bwMode="auto">
          <a:xfrm>
            <a:off x="6797675" y="2647950"/>
            <a:ext cx="1798638" cy="167481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a:effectLst/>
        </p:spPr>
        <p:txBody>
          <a:bodyPr wrap="none" anchor="ctr"/>
          <a:lstStyle/>
          <a:p>
            <a:endParaRPr lang="zh-TW" altLang="en-US"/>
          </a:p>
        </p:txBody>
      </p:sp>
      <p:sp>
        <p:nvSpPr>
          <p:cNvPr id="5127" name="Freeform 7"/>
          <p:cNvSpPr>
            <a:spLocks/>
          </p:cNvSpPr>
          <p:nvPr/>
        </p:nvSpPr>
        <p:spPr bwMode="auto">
          <a:xfrm>
            <a:off x="4918075" y="2505075"/>
            <a:ext cx="1866900" cy="15890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a:effectLst/>
        </p:spPr>
        <p:txBody>
          <a:bodyPr wrap="none" anchor="ctr"/>
          <a:lstStyle/>
          <a:p>
            <a:endParaRPr lang="zh-TW" altLang="en-US"/>
          </a:p>
        </p:txBody>
      </p:sp>
      <p:sp>
        <p:nvSpPr>
          <p:cNvPr id="5128" name="Freeform 8"/>
          <p:cNvSpPr>
            <a:spLocks/>
          </p:cNvSpPr>
          <p:nvPr/>
        </p:nvSpPr>
        <p:spPr bwMode="auto">
          <a:xfrm>
            <a:off x="5286375" y="3956050"/>
            <a:ext cx="2974975" cy="221932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a:effectLst/>
        </p:spPr>
        <p:txBody>
          <a:bodyPr wrap="none" anchor="ctr"/>
          <a:lstStyle/>
          <a:p>
            <a:endParaRPr lang="zh-TW" altLang="en-US"/>
          </a:p>
        </p:txBody>
      </p:sp>
      <p:grpSp>
        <p:nvGrpSpPr>
          <p:cNvPr id="5129" name="Group 9"/>
          <p:cNvGrpSpPr>
            <a:grpSpLocks/>
          </p:cNvGrpSpPr>
          <p:nvPr/>
        </p:nvGrpSpPr>
        <p:grpSpPr bwMode="auto">
          <a:xfrm>
            <a:off x="5035550" y="2640013"/>
            <a:ext cx="733425" cy="319087"/>
            <a:chOff x="3552" y="246"/>
            <a:chExt cx="527" cy="248"/>
          </a:xfrm>
        </p:grpSpPr>
        <p:graphicFrame>
          <p:nvGraphicFramePr>
            <p:cNvPr id="5130" name="Object 10"/>
            <p:cNvGraphicFramePr>
              <a:graphicFrameLocks noChangeAspect="1"/>
            </p:cNvGraphicFramePr>
            <p:nvPr/>
          </p:nvGraphicFramePr>
          <p:xfrm>
            <a:off x="3552" y="246"/>
            <a:ext cx="299" cy="248"/>
          </p:xfrm>
          <a:graphic>
            <a:graphicData uri="http://schemas.openxmlformats.org/presentationml/2006/ole">
              <p:oleObj spid="_x0000_s5130" name="Clip" r:id="rId3" imgW="1305000" imgH="1085760" progId="MS_ClipArt_Gallery.2">
                <p:embed/>
              </p:oleObj>
            </a:graphicData>
          </a:graphic>
        </p:graphicFrame>
        <p:graphicFrame>
          <p:nvGraphicFramePr>
            <p:cNvPr id="5131" name="Object 11"/>
            <p:cNvGraphicFramePr>
              <a:graphicFrameLocks noChangeAspect="1"/>
            </p:cNvGraphicFramePr>
            <p:nvPr/>
          </p:nvGraphicFramePr>
          <p:xfrm>
            <a:off x="3878" y="338"/>
            <a:ext cx="201" cy="144"/>
          </p:xfrm>
          <a:graphic>
            <a:graphicData uri="http://schemas.openxmlformats.org/presentationml/2006/ole">
              <p:oleObj spid="_x0000_s5131" name="Clip" r:id="rId4" imgW="676440" imgH="485640" progId="MS_ClipArt_Gallery.2">
                <p:embed/>
              </p:oleObj>
            </a:graphicData>
          </a:graphic>
        </p:graphicFrame>
        <p:sp>
          <p:nvSpPr>
            <p:cNvPr id="5132" name="Line 12"/>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5133" name="Group 13"/>
          <p:cNvGrpSpPr>
            <a:grpSpLocks/>
          </p:cNvGrpSpPr>
          <p:nvPr/>
        </p:nvGrpSpPr>
        <p:grpSpPr bwMode="auto">
          <a:xfrm>
            <a:off x="5035550" y="3235325"/>
            <a:ext cx="733425" cy="319088"/>
            <a:chOff x="3552" y="246"/>
            <a:chExt cx="527" cy="248"/>
          </a:xfrm>
        </p:grpSpPr>
        <p:graphicFrame>
          <p:nvGraphicFramePr>
            <p:cNvPr id="5134" name="Object 14"/>
            <p:cNvGraphicFramePr>
              <a:graphicFrameLocks noChangeAspect="1"/>
            </p:cNvGraphicFramePr>
            <p:nvPr/>
          </p:nvGraphicFramePr>
          <p:xfrm>
            <a:off x="3552" y="246"/>
            <a:ext cx="299" cy="248"/>
          </p:xfrm>
          <a:graphic>
            <a:graphicData uri="http://schemas.openxmlformats.org/presentationml/2006/ole">
              <p:oleObj spid="_x0000_s5134" name="Clip" r:id="rId5" imgW="1305000" imgH="1085760" progId="MS_ClipArt_Gallery.2">
                <p:embed/>
              </p:oleObj>
            </a:graphicData>
          </a:graphic>
        </p:graphicFrame>
        <p:graphicFrame>
          <p:nvGraphicFramePr>
            <p:cNvPr id="5135" name="Object 15"/>
            <p:cNvGraphicFramePr>
              <a:graphicFrameLocks noChangeAspect="1"/>
            </p:cNvGraphicFramePr>
            <p:nvPr/>
          </p:nvGraphicFramePr>
          <p:xfrm>
            <a:off x="3878" y="338"/>
            <a:ext cx="201" cy="144"/>
          </p:xfrm>
          <a:graphic>
            <a:graphicData uri="http://schemas.openxmlformats.org/presentationml/2006/ole">
              <p:oleObj spid="_x0000_s5135" name="Clip" r:id="rId6" imgW="676440" imgH="485640" progId="MS_ClipArt_Gallery.2">
                <p:embed/>
              </p:oleObj>
            </a:graphicData>
          </a:graphic>
        </p:graphicFrame>
        <p:sp>
          <p:nvSpPr>
            <p:cNvPr id="5136" name="Line 16"/>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5137" name="Group 17"/>
          <p:cNvGrpSpPr>
            <a:grpSpLocks/>
          </p:cNvGrpSpPr>
          <p:nvPr/>
        </p:nvGrpSpPr>
        <p:grpSpPr bwMode="auto">
          <a:xfrm>
            <a:off x="5411788" y="3022600"/>
            <a:ext cx="69850" cy="214313"/>
            <a:chOff x="3842" y="406"/>
            <a:chExt cx="51" cy="167"/>
          </a:xfrm>
        </p:grpSpPr>
        <p:sp>
          <p:nvSpPr>
            <p:cNvPr id="5138" name="Oval 18"/>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5139" name="Oval 19"/>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5140" name="Oval 20"/>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5141" name="Group 21"/>
          <p:cNvGrpSpPr>
            <a:grpSpLocks/>
          </p:cNvGrpSpPr>
          <p:nvPr/>
        </p:nvGrpSpPr>
        <p:grpSpPr bwMode="auto">
          <a:xfrm>
            <a:off x="5881688" y="3525838"/>
            <a:ext cx="209550" cy="395287"/>
            <a:chOff x="4180" y="783"/>
            <a:chExt cx="150" cy="307"/>
          </a:xfrm>
        </p:grpSpPr>
        <p:sp>
          <p:nvSpPr>
            <p:cNvPr id="5142" name="AutoShape 2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5143" name="Rectangle 2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5144" name="Rectangle 2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145" name="AutoShape 2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146" name="Line 2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5147" name="Line 2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5148" name="Rectangle 2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5149" name="Rectangle 2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5150" name="Group 30"/>
          <p:cNvGrpSpPr>
            <a:grpSpLocks/>
          </p:cNvGrpSpPr>
          <p:nvPr/>
        </p:nvGrpSpPr>
        <p:grpSpPr bwMode="auto">
          <a:xfrm rot="-5400000">
            <a:off x="6194425" y="3603625"/>
            <a:ext cx="80963" cy="233363"/>
            <a:chOff x="3842" y="406"/>
            <a:chExt cx="51" cy="167"/>
          </a:xfrm>
        </p:grpSpPr>
        <p:sp>
          <p:nvSpPr>
            <p:cNvPr id="5151" name="Oval 31"/>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5152" name="Oval 32"/>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5153" name="Oval 33"/>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5154" name="Line 34"/>
          <p:cNvSpPr>
            <a:spLocks noChangeShapeType="1"/>
          </p:cNvSpPr>
          <p:nvPr/>
        </p:nvSpPr>
        <p:spPr bwMode="auto">
          <a:xfrm>
            <a:off x="6018213" y="3433763"/>
            <a:ext cx="495300" cy="1587"/>
          </a:xfrm>
          <a:prstGeom prst="line">
            <a:avLst/>
          </a:prstGeom>
          <a:noFill/>
          <a:ln w="12700">
            <a:solidFill>
              <a:schemeClr val="tx1"/>
            </a:solidFill>
            <a:round/>
            <a:headEnd/>
            <a:tailEnd/>
          </a:ln>
          <a:effectLst/>
        </p:spPr>
        <p:txBody>
          <a:bodyPr wrap="none" anchor="ctr"/>
          <a:lstStyle/>
          <a:p>
            <a:endParaRPr lang="zh-TW" altLang="en-US"/>
          </a:p>
        </p:txBody>
      </p:sp>
      <p:sp>
        <p:nvSpPr>
          <p:cNvPr id="5155" name="Line 35"/>
          <p:cNvSpPr>
            <a:spLocks noChangeShapeType="1"/>
          </p:cNvSpPr>
          <p:nvPr/>
        </p:nvSpPr>
        <p:spPr bwMode="auto">
          <a:xfrm>
            <a:off x="6021388" y="3430588"/>
            <a:ext cx="1587" cy="95250"/>
          </a:xfrm>
          <a:prstGeom prst="line">
            <a:avLst/>
          </a:prstGeom>
          <a:noFill/>
          <a:ln w="12700">
            <a:solidFill>
              <a:schemeClr val="tx1"/>
            </a:solidFill>
            <a:round/>
            <a:headEnd/>
            <a:tailEnd/>
          </a:ln>
          <a:effectLst/>
        </p:spPr>
        <p:txBody>
          <a:bodyPr wrap="none" anchor="ctr"/>
          <a:lstStyle/>
          <a:p>
            <a:endParaRPr lang="zh-TW" altLang="en-US"/>
          </a:p>
        </p:txBody>
      </p:sp>
      <p:sp>
        <p:nvSpPr>
          <p:cNvPr id="5156" name="Line 36"/>
          <p:cNvSpPr>
            <a:spLocks noChangeShapeType="1"/>
          </p:cNvSpPr>
          <p:nvPr/>
        </p:nvSpPr>
        <p:spPr bwMode="auto">
          <a:xfrm>
            <a:off x="6516688" y="3429000"/>
            <a:ext cx="1587" cy="82550"/>
          </a:xfrm>
          <a:prstGeom prst="line">
            <a:avLst/>
          </a:prstGeom>
          <a:noFill/>
          <a:ln w="12700">
            <a:solidFill>
              <a:schemeClr val="tx1"/>
            </a:solidFill>
            <a:round/>
            <a:headEnd/>
            <a:tailEnd/>
          </a:ln>
          <a:effectLst/>
        </p:spPr>
        <p:txBody>
          <a:bodyPr wrap="none" anchor="ctr"/>
          <a:lstStyle/>
          <a:p>
            <a:endParaRPr lang="zh-TW" altLang="en-US"/>
          </a:p>
        </p:txBody>
      </p:sp>
      <p:sp>
        <p:nvSpPr>
          <p:cNvPr id="5157" name="Line 37"/>
          <p:cNvSpPr>
            <a:spLocks noChangeShapeType="1"/>
          </p:cNvSpPr>
          <p:nvPr/>
        </p:nvSpPr>
        <p:spPr bwMode="auto">
          <a:xfrm>
            <a:off x="5718175" y="2894013"/>
            <a:ext cx="288925" cy="265112"/>
          </a:xfrm>
          <a:prstGeom prst="line">
            <a:avLst/>
          </a:prstGeom>
          <a:noFill/>
          <a:ln w="12700">
            <a:solidFill>
              <a:schemeClr val="tx1"/>
            </a:solidFill>
            <a:round/>
            <a:headEnd/>
            <a:tailEnd/>
          </a:ln>
          <a:effectLst/>
        </p:spPr>
        <p:txBody>
          <a:bodyPr wrap="none" anchor="ctr"/>
          <a:lstStyle/>
          <a:p>
            <a:endParaRPr lang="zh-TW" altLang="en-US"/>
          </a:p>
        </p:txBody>
      </p:sp>
      <p:sp>
        <p:nvSpPr>
          <p:cNvPr id="5158" name="Line 38"/>
          <p:cNvSpPr>
            <a:spLocks noChangeShapeType="1"/>
          </p:cNvSpPr>
          <p:nvPr/>
        </p:nvSpPr>
        <p:spPr bwMode="auto">
          <a:xfrm flipV="1">
            <a:off x="5730875" y="3179763"/>
            <a:ext cx="276225" cy="330200"/>
          </a:xfrm>
          <a:prstGeom prst="line">
            <a:avLst/>
          </a:prstGeom>
          <a:noFill/>
          <a:ln w="12700">
            <a:solidFill>
              <a:schemeClr val="tx1"/>
            </a:solidFill>
            <a:round/>
            <a:headEnd/>
            <a:tailEnd/>
          </a:ln>
          <a:effectLst/>
        </p:spPr>
        <p:txBody>
          <a:bodyPr wrap="none" anchor="ctr"/>
          <a:lstStyle/>
          <a:p>
            <a:endParaRPr lang="zh-TW" altLang="en-US"/>
          </a:p>
        </p:txBody>
      </p:sp>
      <p:sp>
        <p:nvSpPr>
          <p:cNvPr id="5159" name="Line 39"/>
          <p:cNvSpPr>
            <a:spLocks noChangeShapeType="1"/>
          </p:cNvSpPr>
          <p:nvPr/>
        </p:nvSpPr>
        <p:spPr bwMode="auto">
          <a:xfrm flipV="1">
            <a:off x="6257925" y="3265488"/>
            <a:ext cx="1588" cy="163512"/>
          </a:xfrm>
          <a:prstGeom prst="line">
            <a:avLst/>
          </a:prstGeom>
          <a:noFill/>
          <a:ln w="12700">
            <a:solidFill>
              <a:schemeClr val="tx1"/>
            </a:solidFill>
            <a:round/>
            <a:headEnd/>
            <a:tailEnd/>
          </a:ln>
          <a:effectLst/>
        </p:spPr>
        <p:txBody>
          <a:bodyPr wrap="none" anchor="ctr"/>
          <a:lstStyle/>
          <a:p>
            <a:endParaRPr lang="zh-TW" altLang="en-US"/>
          </a:p>
        </p:txBody>
      </p:sp>
      <p:grpSp>
        <p:nvGrpSpPr>
          <p:cNvPr id="5160" name="Group 40"/>
          <p:cNvGrpSpPr>
            <a:grpSpLocks/>
          </p:cNvGrpSpPr>
          <p:nvPr/>
        </p:nvGrpSpPr>
        <p:grpSpPr bwMode="auto">
          <a:xfrm>
            <a:off x="6386513" y="3513138"/>
            <a:ext cx="209550" cy="395287"/>
            <a:chOff x="4180" y="783"/>
            <a:chExt cx="150" cy="307"/>
          </a:xfrm>
        </p:grpSpPr>
        <p:sp>
          <p:nvSpPr>
            <p:cNvPr id="5161" name="AutoShape 4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5162" name="Rectangle 4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5163"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164"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165" name="Line 4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5166" name="Line 4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5167"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5168" name="Rectangle 4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5169" name="Group 49"/>
          <p:cNvGrpSpPr>
            <a:grpSpLocks/>
          </p:cNvGrpSpPr>
          <p:nvPr/>
        </p:nvGrpSpPr>
        <p:grpSpPr bwMode="auto">
          <a:xfrm>
            <a:off x="5419725" y="4122738"/>
            <a:ext cx="479425" cy="925512"/>
            <a:chOff x="3314" y="1248"/>
            <a:chExt cx="344" cy="694"/>
          </a:xfrm>
        </p:grpSpPr>
        <p:graphicFrame>
          <p:nvGraphicFramePr>
            <p:cNvPr id="5170" name="Object 50"/>
            <p:cNvGraphicFramePr>
              <a:graphicFrameLocks noChangeAspect="1"/>
            </p:cNvGraphicFramePr>
            <p:nvPr/>
          </p:nvGraphicFramePr>
          <p:xfrm>
            <a:off x="3314" y="1248"/>
            <a:ext cx="299" cy="248"/>
          </p:xfrm>
          <a:graphic>
            <a:graphicData uri="http://schemas.openxmlformats.org/presentationml/2006/ole">
              <p:oleObj spid="_x0000_s5170" name="Clip" r:id="rId7" imgW="1305000" imgH="1085760" progId="MS_ClipArt_Gallery.2">
                <p:embed/>
              </p:oleObj>
            </a:graphicData>
          </a:graphic>
        </p:graphicFrame>
        <p:sp>
          <p:nvSpPr>
            <p:cNvPr id="5171" name="Line 51"/>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5172" name="Object 52"/>
            <p:cNvGraphicFramePr>
              <a:graphicFrameLocks noChangeAspect="1"/>
            </p:cNvGraphicFramePr>
            <p:nvPr/>
          </p:nvGraphicFramePr>
          <p:xfrm>
            <a:off x="3314" y="1694"/>
            <a:ext cx="299" cy="248"/>
          </p:xfrm>
          <a:graphic>
            <a:graphicData uri="http://schemas.openxmlformats.org/presentationml/2006/ole">
              <p:oleObj spid="_x0000_s5172" name="Clip" r:id="rId8" imgW="1305000" imgH="1085760" progId="MS_ClipArt_Gallery.2">
                <p:embed/>
              </p:oleObj>
            </a:graphicData>
          </a:graphic>
        </p:graphicFrame>
        <p:sp>
          <p:nvSpPr>
            <p:cNvPr id="5173" name="Line 53"/>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5174" name="Group 54"/>
            <p:cNvGrpSpPr>
              <a:grpSpLocks/>
            </p:cNvGrpSpPr>
            <p:nvPr/>
          </p:nvGrpSpPr>
          <p:grpSpPr bwMode="auto">
            <a:xfrm>
              <a:off x="3404" y="1504"/>
              <a:ext cx="51" cy="167"/>
              <a:chOff x="3842" y="406"/>
              <a:chExt cx="51" cy="167"/>
            </a:xfrm>
          </p:grpSpPr>
          <p:sp>
            <p:nvSpPr>
              <p:cNvPr id="5175" name="Oval 55"/>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5176" name="Oval 56"/>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5177" name="Oval 57"/>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5178" name="Line 58"/>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5179" name="Object 59"/>
          <p:cNvGraphicFramePr>
            <a:graphicFrameLocks noChangeAspect="1"/>
          </p:cNvGraphicFramePr>
          <p:nvPr/>
        </p:nvGraphicFramePr>
        <p:xfrm>
          <a:off x="6288088" y="5132388"/>
          <a:ext cx="417512" cy="331787"/>
        </p:xfrm>
        <a:graphic>
          <a:graphicData uri="http://schemas.openxmlformats.org/presentationml/2006/ole">
            <p:oleObj spid="_x0000_s5179" name="Clip" r:id="rId9" imgW="1305000" imgH="1085760" progId="MS_ClipArt_Gallery.2">
              <p:embed/>
            </p:oleObj>
          </a:graphicData>
        </a:graphic>
      </p:graphicFrame>
      <p:graphicFrame>
        <p:nvGraphicFramePr>
          <p:cNvPr id="5180" name="Object 60"/>
          <p:cNvGraphicFramePr>
            <a:graphicFrameLocks noChangeAspect="1"/>
          </p:cNvGraphicFramePr>
          <p:nvPr/>
        </p:nvGraphicFramePr>
        <p:xfrm>
          <a:off x="5673725" y="5121275"/>
          <a:ext cx="415925" cy="330200"/>
        </p:xfrm>
        <a:graphic>
          <a:graphicData uri="http://schemas.openxmlformats.org/presentationml/2006/ole">
            <p:oleObj spid="_x0000_s5180" name="Clip" r:id="rId10" imgW="1305000" imgH="1085760" progId="MS_ClipArt_Gallery.2">
              <p:embed/>
            </p:oleObj>
          </a:graphicData>
        </a:graphic>
      </p:graphicFrame>
      <p:sp>
        <p:nvSpPr>
          <p:cNvPr id="5181" name="Oval 61"/>
          <p:cNvSpPr>
            <a:spLocks noChangeArrowheads="1"/>
          </p:cNvSpPr>
          <p:nvPr/>
        </p:nvSpPr>
        <p:spPr bwMode="auto">
          <a:xfrm rot="-5400000">
            <a:off x="6090444" y="5225256"/>
            <a:ext cx="63500" cy="65088"/>
          </a:xfrm>
          <a:prstGeom prst="ellipse">
            <a:avLst/>
          </a:prstGeom>
          <a:solidFill>
            <a:schemeClr val="accent2"/>
          </a:solidFill>
          <a:ln w="9525">
            <a:noFill/>
            <a:round/>
            <a:headEnd/>
            <a:tailEnd/>
          </a:ln>
          <a:effectLst/>
        </p:spPr>
        <p:txBody>
          <a:bodyPr wrap="none" anchor="ctr"/>
          <a:lstStyle/>
          <a:p>
            <a:endParaRPr lang="zh-TW" altLang="en-US"/>
          </a:p>
        </p:txBody>
      </p:sp>
      <p:sp>
        <p:nvSpPr>
          <p:cNvPr id="5182" name="Oval 62"/>
          <p:cNvSpPr>
            <a:spLocks noChangeArrowheads="1"/>
          </p:cNvSpPr>
          <p:nvPr/>
        </p:nvSpPr>
        <p:spPr bwMode="auto">
          <a:xfrm rot="-5400000">
            <a:off x="6175376" y="5222875"/>
            <a:ext cx="63500" cy="66675"/>
          </a:xfrm>
          <a:prstGeom prst="ellipse">
            <a:avLst/>
          </a:prstGeom>
          <a:solidFill>
            <a:schemeClr val="accent2"/>
          </a:solidFill>
          <a:ln w="9525">
            <a:noFill/>
            <a:round/>
            <a:headEnd/>
            <a:tailEnd/>
          </a:ln>
          <a:effectLst/>
        </p:spPr>
        <p:txBody>
          <a:bodyPr wrap="none" anchor="ctr"/>
          <a:lstStyle/>
          <a:p>
            <a:endParaRPr lang="zh-TW" altLang="en-US"/>
          </a:p>
        </p:txBody>
      </p:sp>
      <p:sp>
        <p:nvSpPr>
          <p:cNvPr id="5183" name="Oval 63"/>
          <p:cNvSpPr>
            <a:spLocks noChangeArrowheads="1"/>
          </p:cNvSpPr>
          <p:nvPr/>
        </p:nvSpPr>
        <p:spPr bwMode="auto">
          <a:xfrm rot="-5400000">
            <a:off x="6253162" y="5227638"/>
            <a:ext cx="61913" cy="65088"/>
          </a:xfrm>
          <a:prstGeom prst="ellipse">
            <a:avLst/>
          </a:prstGeom>
          <a:solidFill>
            <a:schemeClr val="accent2"/>
          </a:solidFill>
          <a:ln w="9525">
            <a:noFill/>
            <a:round/>
            <a:headEnd/>
            <a:tailEnd/>
          </a:ln>
          <a:effectLst/>
        </p:spPr>
        <p:txBody>
          <a:bodyPr wrap="none" anchor="ctr"/>
          <a:lstStyle/>
          <a:p>
            <a:endParaRPr lang="zh-TW" altLang="en-US"/>
          </a:p>
        </p:txBody>
      </p:sp>
      <p:sp>
        <p:nvSpPr>
          <p:cNvPr id="5184" name="Line 64"/>
          <p:cNvSpPr>
            <a:spLocks noChangeShapeType="1"/>
          </p:cNvSpPr>
          <p:nvPr/>
        </p:nvSpPr>
        <p:spPr bwMode="auto">
          <a:xfrm rot="-5400000">
            <a:off x="6512719" y="5107782"/>
            <a:ext cx="60325" cy="1587"/>
          </a:xfrm>
          <a:prstGeom prst="line">
            <a:avLst/>
          </a:prstGeom>
          <a:noFill/>
          <a:ln w="19050">
            <a:solidFill>
              <a:schemeClr val="tx1"/>
            </a:solidFill>
            <a:round/>
            <a:headEnd/>
            <a:tailEnd/>
          </a:ln>
          <a:effectLst/>
        </p:spPr>
        <p:txBody>
          <a:bodyPr wrap="none" anchor="ctr"/>
          <a:lstStyle/>
          <a:p>
            <a:endParaRPr lang="zh-TW" altLang="en-US"/>
          </a:p>
        </p:txBody>
      </p:sp>
      <p:sp>
        <p:nvSpPr>
          <p:cNvPr id="5185" name="Line 65"/>
          <p:cNvSpPr>
            <a:spLocks noChangeShapeType="1"/>
          </p:cNvSpPr>
          <p:nvPr/>
        </p:nvSpPr>
        <p:spPr bwMode="auto">
          <a:xfrm rot="5400000" flipH="1">
            <a:off x="5886450" y="5099050"/>
            <a:ext cx="63500" cy="0"/>
          </a:xfrm>
          <a:prstGeom prst="line">
            <a:avLst/>
          </a:prstGeom>
          <a:noFill/>
          <a:ln w="19050">
            <a:solidFill>
              <a:schemeClr val="tx1"/>
            </a:solidFill>
            <a:round/>
            <a:headEnd/>
            <a:tailEnd/>
          </a:ln>
          <a:effectLst/>
        </p:spPr>
        <p:txBody>
          <a:bodyPr wrap="none" anchor="ctr"/>
          <a:lstStyle/>
          <a:p>
            <a:endParaRPr lang="zh-TW" altLang="en-US"/>
          </a:p>
        </p:txBody>
      </p:sp>
      <p:sp>
        <p:nvSpPr>
          <p:cNvPr id="5186" name="Line 66"/>
          <p:cNvSpPr>
            <a:spLocks noChangeShapeType="1"/>
          </p:cNvSpPr>
          <p:nvPr/>
        </p:nvSpPr>
        <p:spPr bwMode="auto">
          <a:xfrm rot="16200000" flipV="1">
            <a:off x="6233319" y="4760119"/>
            <a:ext cx="0" cy="627062"/>
          </a:xfrm>
          <a:prstGeom prst="line">
            <a:avLst/>
          </a:prstGeom>
          <a:noFill/>
          <a:ln w="12700">
            <a:solidFill>
              <a:schemeClr val="tx1"/>
            </a:solidFill>
            <a:round/>
            <a:headEnd/>
            <a:tailEnd/>
          </a:ln>
          <a:effectLst/>
        </p:spPr>
        <p:txBody>
          <a:bodyPr wrap="none" anchor="ctr"/>
          <a:lstStyle/>
          <a:p>
            <a:endParaRPr lang="zh-TW" altLang="en-US"/>
          </a:p>
        </p:txBody>
      </p:sp>
      <p:sp>
        <p:nvSpPr>
          <p:cNvPr id="5187" name="Line 67"/>
          <p:cNvSpPr>
            <a:spLocks noChangeShapeType="1"/>
          </p:cNvSpPr>
          <p:nvPr/>
        </p:nvSpPr>
        <p:spPr bwMode="auto">
          <a:xfrm flipV="1">
            <a:off x="5899150" y="4699000"/>
            <a:ext cx="93663" cy="3175"/>
          </a:xfrm>
          <a:prstGeom prst="line">
            <a:avLst/>
          </a:prstGeom>
          <a:noFill/>
          <a:ln w="12700">
            <a:solidFill>
              <a:schemeClr val="tx1"/>
            </a:solidFill>
            <a:round/>
            <a:headEnd/>
            <a:tailEnd/>
          </a:ln>
          <a:effectLst/>
        </p:spPr>
        <p:txBody>
          <a:bodyPr wrap="none" anchor="ctr"/>
          <a:lstStyle/>
          <a:p>
            <a:endParaRPr lang="zh-TW" altLang="en-US"/>
          </a:p>
        </p:txBody>
      </p:sp>
      <p:sp>
        <p:nvSpPr>
          <p:cNvPr id="5188" name="Line 68"/>
          <p:cNvSpPr>
            <a:spLocks noChangeShapeType="1"/>
          </p:cNvSpPr>
          <p:nvPr/>
        </p:nvSpPr>
        <p:spPr bwMode="auto">
          <a:xfrm>
            <a:off x="6500813" y="4745038"/>
            <a:ext cx="303212" cy="385762"/>
          </a:xfrm>
          <a:prstGeom prst="line">
            <a:avLst/>
          </a:prstGeom>
          <a:noFill/>
          <a:ln w="12700">
            <a:solidFill>
              <a:schemeClr val="tx1"/>
            </a:solidFill>
            <a:round/>
            <a:headEnd/>
            <a:tailEnd/>
          </a:ln>
          <a:effectLst/>
        </p:spPr>
        <p:txBody>
          <a:bodyPr wrap="none" anchor="ctr"/>
          <a:lstStyle/>
          <a:p>
            <a:endParaRPr lang="zh-TW" altLang="en-US"/>
          </a:p>
        </p:txBody>
      </p:sp>
      <p:sp>
        <p:nvSpPr>
          <p:cNvPr id="5189" name="Line 69"/>
          <p:cNvSpPr>
            <a:spLocks noChangeShapeType="1"/>
          </p:cNvSpPr>
          <p:nvPr/>
        </p:nvSpPr>
        <p:spPr bwMode="auto">
          <a:xfrm flipH="1">
            <a:off x="7296150" y="4741863"/>
            <a:ext cx="279400" cy="392112"/>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5190" name="Object 70"/>
          <p:cNvGraphicFramePr>
            <a:graphicFrameLocks noChangeAspect="1"/>
          </p:cNvGraphicFramePr>
          <p:nvPr/>
        </p:nvGraphicFramePr>
        <p:xfrm>
          <a:off x="7473950" y="4294188"/>
          <a:ext cx="203200" cy="241300"/>
        </p:xfrm>
        <a:graphic>
          <a:graphicData uri="http://schemas.openxmlformats.org/presentationml/2006/ole">
            <p:oleObj spid="_x0000_s5190" name="Clip" r:id="rId11" imgW="981000" imgH="1209600" progId="MS_ClipArt_Gallery.2">
              <p:embed/>
            </p:oleObj>
          </a:graphicData>
        </a:graphic>
      </p:graphicFrame>
      <p:graphicFrame>
        <p:nvGraphicFramePr>
          <p:cNvPr id="5191" name="Object 71"/>
          <p:cNvGraphicFramePr>
            <a:graphicFrameLocks noChangeAspect="1"/>
          </p:cNvGraphicFramePr>
          <p:nvPr/>
        </p:nvGraphicFramePr>
        <p:xfrm>
          <a:off x="6137275" y="4375150"/>
          <a:ext cx="203200" cy="239713"/>
        </p:xfrm>
        <a:graphic>
          <a:graphicData uri="http://schemas.openxmlformats.org/presentationml/2006/ole">
            <p:oleObj spid="_x0000_s5191" name="Clip" r:id="rId12" imgW="981000" imgH="1209600" progId="MS_ClipArt_Gallery.2">
              <p:embed/>
            </p:oleObj>
          </a:graphicData>
        </a:graphic>
      </p:graphicFrame>
      <p:sp>
        <p:nvSpPr>
          <p:cNvPr id="5192" name="Freeform 72"/>
          <p:cNvSpPr>
            <a:spLocks/>
          </p:cNvSpPr>
          <p:nvPr/>
        </p:nvSpPr>
        <p:spPr bwMode="auto">
          <a:xfrm>
            <a:off x="6218238" y="4149725"/>
            <a:ext cx="1354137" cy="304800"/>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pSp>
        <p:nvGrpSpPr>
          <p:cNvPr id="5193" name="Group 73"/>
          <p:cNvGrpSpPr>
            <a:grpSpLocks/>
          </p:cNvGrpSpPr>
          <p:nvPr/>
        </p:nvGrpSpPr>
        <p:grpSpPr bwMode="auto">
          <a:xfrm>
            <a:off x="6484938" y="5572125"/>
            <a:ext cx="406400" cy="427038"/>
            <a:chOff x="2870" y="1518"/>
            <a:chExt cx="292" cy="320"/>
          </a:xfrm>
        </p:grpSpPr>
        <p:graphicFrame>
          <p:nvGraphicFramePr>
            <p:cNvPr id="5194" name="Object 74"/>
            <p:cNvGraphicFramePr>
              <a:graphicFrameLocks noChangeAspect="1"/>
            </p:cNvGraphicFramePr>
            <p:nvPr/>
          </p:nvGraphicFramePr>
          <p:xfrm>
            <a:off x="2870" y="1518"/>
            <a:ext cx="272" cy="282"/>
          </p:xfrm>
          <a:graphic>
            <a:graphicData uri="http://schemas.openxmlformats.org/presentationml/2006/ole">
              <p:oleObj spid="_x0000_s5194" name="Clip" r:id="rId13" imgW="819000" imgH="847800" progId="MS_ClipArt_Gallery.2">
                <p:embed/>
              </p:oleObj>
            </a:graphicData>
          </a:graphic>
        </p:graphicFrame>
        <p:graphicFrame>
          <p:nvGraphicFramePr>
            <p:cNvPr id="5195" name="Object 75"/>
            <p:cNvGraphicFramePr>
              <a:graphicFrameLocks noChangeAspect="1"/>
            </p:cNvGraphicFramePr>
            <p:nvPr/>
          </p:nvGraphicFramePr>
          <p:xfrm>
            <a:off x="2913" y="1602"/>
            <a:ext cx="249" cy="236"/>
          </p:xfrm>
          <a:graphic>
            <a:graphicData uri="http://schemas.openxmlformats.org/presentationml/2006/ole">
              <p:oleObj spid="_x0000_s5195" name="Clip" r:id="rId14" imgW="1266840" imgH="1200240" progId="MS_ClipArt_Gallery.2">
                <p:embed/>
              </p:oleObj>
            </a:graphicData>
          </a:graphic>
        </p:graphicFrame>
      </p:grpSp>
      <p:grpSp>
        <p:nvGrpSpPr>
          <p:cNvPr id="5196" name="Group 76"/>
          <p:cNvGrpSpPr>
            <a:grpSpLocks/>
          </p:cNvGrpSpPr>
          <p:nvPr/>
        </p:nvGrpSpPr>
        <p:grpSpPr bwMode="auto">
          <a:xfrm>
            <a:off x="7262813" y="5603875"/>
            <a:ext cx="406400" cy="427038"/>
            <a:chOff x="2870" y="1518"/>
            <a:chExt cx="292" cy="320"/>
          </a:xfrm>
        </p:grpSpPr>
        <p:graphicFrame>
          <p:nvGraphicFramePr>
            <p:cNvPr id="5197" name="Object 77"/>
            <p:cNvGraphicFramePr>
              <a:graphicFrameLocks noChangeAspect="1"/>
            </p:cNvGraphicFramePr>
            <p:nvPr/>
          </p:nvGraphicFramePr>
          <p:xfrm>
            <a:off x="2870" y="1518"/>
            <a:ext cx="272" cy="282"/>
          </p:xfrm>
          <a:graphic>
            <a:graphicData uri="http://schemas.openxmlformats.org/presentationml/2006/ole">
              <p:oleObj spid="_x0000_s5197" name="Clip" r:id="rId15" imgW="819000" imgH="847800" progId="MS_ClipArt_Gallery.2">
                <p:embed/>
              </p:oleObj>
            </a:graphicData>
          </a:graphic>
        </p:graphicFrame>
        <p:graphicFrame>
          <p:nvGraphicFramePr>
            <p:cNvPr id="5198" name="Object 78"/>
            <p:cNvGraphicFramePr>
              <a:graphicFrameLocks noChangeAspect="1"/>
            </p:cNvGraphicFramePr>
            <p:nvPr/>
          </p:nvGraphicFramePr>
          <p:xfrm>
            <a:off x="2913" y="1602"/>
            <a:ext cx="249" cy="236"/>
          </p:xfrm>
          <a:graphic>
            <a:graphicData uri="http://schemas.openxmlformats.org/presentationml/2006/ole">
              <p:oleObj spid="_x0000_s5198" name="Clip" r:id="rId16" imgW="1266840" imgH="1200240" progId="MS_ClipArt_Gallery.2">
                <p:embed/>
              </p:oleObj>
            </a:graphicData>
          </a:graphic>
        </p:graphicFrame>
      </p:grpSp>
      <p:grpSp>
        <p:nvGrpSpPr>
          <p:cNvPr id="5199" name="Group 79"/>
          <p:cNvGrpSpPr>
            <a:grpSpLocks/>
          </p:cNvGrpSpPr>
          <p:nvPr/>
        </p:nvGrpSpPr>
        <p:grpSpPr bwMode="auto">
          <a:xfrm>
            <a:off x="6848475" y="5319713"/>
            <a:ext cx="379413" cy="376237"/>
            <a:chOff x="4733" y="2082"/>
            <a:chExt cx="272" cy="282"/>
          </a:xfrm>
        </p:grpSpPr>
        <p:graphicFrame>
          <p:nvGraphicFramePr>
            <p:cNvPr id="5200" name="Object 80"/>
            <p:cNvGraphicFramePr>
              <a:graphicFrameLocks noChangeAspect="1"/>
            </p:cNvGraphicFramePr>
            <p:nvPr/>
          </p:nvGraphicFramePr>
          <p:xfrm>
            <a:off x="4733" y="2082"/>
            <a:ext cx="272" cy="282"/>
          </p:xfrm>
          <a:graphic>
            <a:graphicData uri="http://schemas.openxmlformats.org/presentationml/2006/ole">
              <p:oleObj spid="_x0000_s5200" name="Clip" r:id="rId17" imgW="819000" imgH="847800" progId="MS_ClipArt_Gallery.2">
                <p:embed/>
              </p:oleObj>
            </a:graphicData>
          </a:graphic>
        </p:graphicFrame>
        <p:sp>
          <p:nvSpPr>
            <p:cNvPr id="5201" name="Rectangle 81"/>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5202" name="Line 82"/>
          <p:cNvSpPr>
            <a:spLocks noChangeShapeType="1"/>
          </p:cNvSpPr>
          <p:nvPr/>
        </p:nvSpPr>
        <p:spPr bwMode="auto">
          <a:xfrm>
            <a:off x="7154863" y="5222875"/>
            <a:ext cx="0" cy="228600"/>
          </a:xfrm>
          <a:prstGeom prst="line">
            <a:avLst/>
          </a:prstGeom>
          <a:noFill/>
          <a:ln w="12700">
            <a:solidFill>
              <a:schemeClr val="tx1"/>
            </a:solidFill>
            <a:round/>
            <a:headEnd/>
            <a:tailEnd/>
          </a:ln>
          <a:effectLst/>
        </p:spPr>
        <p:txBody>
          <a:bodyPr wrap="none" anchor="ctr"/>
          <a:lstStyle/>
          <a:p>
            <a:endParaRPr lang="zh-TW" altLang="en-US"/>
          </a:p>
        </p:txBody>
      </p:sp>
      <p:grpSp>
        <p:nvGrpSpPr>
          <p:cNvPr id="5203" name="Group 83"/>
          <p:cNvGrpSpPr>
            <a:grpSpLocks/>
          </p:cNvGrpSpPr>
          <p:nvPr/>
        </p:nvGrpSpPr>
        <p:grpSpPr bwMode="auto">
          <a:xfrm>
            <a:off x="7875588" y="4646613"/>
            <a:ext cx="207962" cy="409575"/>
            <a:chOff x="4180" y="783"/>
            <a:chExt cx="150" cy="307"/>
          </a:xfrm>
        </p:grpSpPr>
        <p:sp>
          <p:nvSpPr>
            <p:cNvPr id="5204" name="AutoShape 8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5205" name="Rectangle 8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5206" name="Rectangle 8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207" name="AutoShape 8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208" name="Line 8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5209" name="Line 8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5210" name="Rectangle 9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5211" name="Rectangle 9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5212" name="Group 92"/>
          <p:cNvGrpSpPr>
            <a:grpSpLocks/>
          </p:cNvGrpSpPr>
          <p:nvPr/>
        </p:nvGrpSpPr>
        <p:grpSpPr bwMode="auto">
          <a:xfrm>
            <a:off x="7862888" y="5091113"/>
            <a:ext cx="207962" cy="409575"/>
            <a:chOff x="4180" y="783"/>
            <a:chExt cx="150" cy="307"/>
          </a:xfrm>
        </p:grpSpPr>
        <p:sp>
          <p:nvSpPr>
            <p:cNvPr id="5213" name="AutoShape 9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5214" name="Rectangle 9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5215" name="Rectangle 9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216" name="AutoShape 9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217" name="Line 9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5218" name="Line 9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5219" name="Rectangle 9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5220" name="Rectangle 10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5221" name="Line 101"/>
          <p:cNvSpPr>
            <a:spLocks noChangeShapeType="1"/>
          </p:cNvSpPr>
          <p:nvPr/>
        </p:nvSpPr>
        <p:spPr bwMode="auto">
          <a:xfrm rot="5400000" flipH="1">
            <a:off x="7489031" y="5020469"/>
            <a:ext cx="611188" cy="0"/>
          </a:xfrm>
          <a:prstGeom prst="line">
            <a:avLst/>
          </a:prstGeom>
          <a:noFill/>
          <a:ln w="12700">
            <a:solidFill>
              <a:schemeClr val="tx1"/>
            </a:solidFill>
            <a:round/>
            <a:headEnd/>
            <a:tailEnd/>
          </a:ln>
          <a:effectLst/>
        </p:spPr>
        <p:txBody>
          <a:bodyPr wrap="none" anchor="ctr"/>
          <a:lstStyle/>
          <a:p>
            <a:endParaRPr lang="zh-TW" altLang="en-US"/>
          </a:p>
        </p:txBody>
      </p:sp>
      <p:sp>
        <p:nvSpPr>
          <p:cNvPr id="5222" name="Line 102"/>
          <p:cNvSpPr>
            <a:spLocks noChangeShapeType="1"/>
          </p:cNvSpPr>
          <p:nvPr/>
        </p:nvSpPr>
        <p:spPr bwMode="auto">
          <a:xfrm rot="-5400000">
            <a:off x="7843044" y="5272881"/>
            <a:ext cx="0" cy="103188"/>
          </a:xfrm>
          <a:prstGeom prst="line">
            <a:avLst/>
          </a:prstGeom>
          <a:noFill/>
          <a:ln w="12700">
            <a:solidFill>
              <a:schemeClr val="tx1"/>
            </a:solidFill>
            <a:round/>
            <a:headEnd/>
            <a:tailEnd/>
          </a:ln>
          <a:effectLst/>
        </p:spPr>
        <p:txBody>
          <a:bodyPr wrap="none" anchor="ctr"/>
          <a:lstStyle/>
          <a:p>
            <a:endParaRPr lang="zh-TW" altLang="en-US"/>
          </a:p>
        </p:txBody>
      </p:sp>
      <p:sp>
        <p:nvSpPr>
          <p:cNvPr id="5223" name="Line 103"/>
          <p:cNvSpPr>
            <a:spLocks noChangeShapeType="1"/>
          </p:cNvSpPr>
          <p:nvPr/>
        </p:nvSpPr>
        <p:spPr bwMode="auto">
          <a:xfrm rot="-5400000">
            <a:off x="7832725" y="4803775"/>
            <a:ext cx="0" cy="88900"/>
          </a:xfrm>
          <a:prstGeom prst="line">
            <a:avLst/>
          </a:prstGeom>
          <a:noFill/>
          <a:ln w="12700">
            <a:solidFill>
              <a:schemeClr val="tx1"/>
            </a:solidFill>
            <a:round/>
            <a:headEnd/>
            <a:tailEnd/>
          </a:ln>
          <a:effectLst/>
        </p:spPr>
        <p:txBody>
          <a:bodyPr wrap="none" anchor="ctr"/>
          <a:lstStyle/>
          <a:p>
            <a:endParaRPr lang="zh-TW" altLang="en-US"/>
          </a:p>
        </p:txBody>
      </p:sp>
      <p:sp>
        <p:nvSpPr>
          <p:cNvPr id="5224" name="Line 104"/>
          <p:cNvSpPr>
            <a:spLocks noChangeShapeType="1"/>
          </p:cNvSpPr>
          <p:nvPr/>
        </p:nvSpPr>
        <p:spPr bwMode="auto">
          <a:xfrm flipV="1">
            <a:off x="6511925" y="2944813"/>
            <a:ext cx="458788" cy="207962"/>
          </a:xfrm>
          <a:prstGeom prst="line">
            <a:avLst/>
          </a:prstGeom>
          <a:noFill/>
          <a:ln w="12700">
            <a:solidFill>
              <a:schemeClr val="tx1"/>
            </a:solidFill>
            <a:round/>
            <a:headEnd/>
            <a:tailEnd/>
          </a:ln>
          <a:effectLst/>
        </p:spPr>
        <p:txBody>
          <a:bodyPr wrap="none" anchor="ctr"/>
          <a:lstStyle/>
          <a:p>
            <a:endParaRPr lang="zh-TW" altLang="en-US"/>
          </a:p>
        </p:txBody>
      </p:sp>
      <p:sp>
        <p:nvSpPr>
          <p:cNvPr id="5225" name="Line 105"/>
          <p:cNvSpPr>
            <a:spLocks noChangeShapeType="1"/>
          </p:cNvSpPr>
          <p:nvPr/>
        </p:nvSpPr>
        <p:spPr bwMode="auto">
          <a:xfrm>
            <a:off x="7446963" y="2928938"/>
            <a:ext cx="485775" cy="207962"/>
          </a:xfrm>
          <a:prstGeom prst="line">
            <a:avLst/>
          </a:prstGeom>
          <a:noFill/>
          <a:ln w="12700">
            <a:solidFill>
              <a:schemeClr val="tx1"/>
            </a:solidFill>
            <a:round/>
            <a:headEnd/>
            <a:tailEnd/>
          </a:ln>
          <a:effectLst/>
        </p:spPr>
        <p:txBody>
          <a:bodyPr wrap="none" anchor="ctr"/>
          <a:lstStyle/>
          <a:p>
            <a:endParaRPr lang="zh-TW" altLang="en-US"/>
          </a:p>
        </p:txBody>
      </p:sp>
      <p:sp>
        <p:nvSpPr>
          <p:cNvPr id="5226" name="Line 106"/>
          <p:cNvSpPr>
            <a:spLocks noChangeShapeType="1"/>
          </p:cNvSpPr>
          <p:nvPr/>
        </p:nvSpPr>
        <p:spPr bwMode="auto">
          <a:xfrm flipH="1">
            <a:off x="7966075" y="3265488"/>
            <a:ext cx="241300" cy="681037"/>
          </a:xfrm>
          <a:prstGeom prst="line">
            <a:avLst/>
          </a:prstGeom>
          <a:noFill/>
          <a:ln w="12700">
            <a:solidFill>
              <a:schemeClr val="tx1"/>
            </a:solidFill>
            <a:round/>
            <a:headEnd/>
            <a:tailEnd/>
          </a:ln>
          <a:effectLst/>
        </p:spPr>
        <p:txBody>
          <a:bodyPr wrap="none" anchor="ctr"/>
          <a:lstStyle/>
          <a:p>
            <a:endParaRPr lang="zh-TW" altLang="en-US"/>
          </a:p>
        </p:txBody>
      </p:sp>
      <p:sp>
        <p:nvSpPr>
          <p:cNvPr id="5227" name="Line 107"/>
          <p:cNvSpPr>
            <a:spLocks noChangeShapeType="1"/>
          </p:cNvSpPr>
          <p:nvPr/>
        </p:nvSpPr>
        <p:spPr bwMode="auto">
          <a:xfrm>
            <a:off x="7196138" y="3041650"/>
            <a:ext cx="0" cy="431800"/>
          </a:xfrm>
          <a:prstGeom prst="line">
            <a:avLst/>
          </a:prstGeom>
          <a:noFill/>
          <a:ln w="12700">
            <a:solidFill>
              <a:schemeClr val="tx1"/>
            </a:solidFill>
            <a:round/>
            <a:headEnd/>
            <a:tailEnd/>
          </a:ln>
          <a:effectLst/>
        </p:spPr>
        <p:txBody>
          <a:bodyPr wrap="none" anchor="ctr"/>
          <a:lstStyle/>
          <a:p>
            <a:endParaRPr lang="zh-TW" altLang="en-US"/>
          </a:p>
        </p:txBody>
      </p:sp>
      <p:sp>
        <p:nvSpPr>
          <p:cNvPr id="5228" name="Line 108"/>
          <p:cNvSpPr>
            <a:spLocks noChangeShapeType="1"/>
          </p:cNvSpPr>
          <p:nvPr/>
        </p:nvSpPr>
        <p:spPr bwMode="auto">
          <a:xfrm>
            <a:off x="7221538" y="3689350"/>
            <a:ext cx="534987" cy="368300"/>
          </a:xfrm>
          <a:prstGeom prst="line">
            <a:avLst/>
          </a:prstGeom>
          <a:noFill/>
          <a:ln w="12700">
            <a:solidFill>
              <a:schemeClr val="tx1"/>
            </a:solidFill>
            <a:round/>
            <a:headEnd/>
            <a:tailEnd/>
          </a:ln>
          <a:effectLst/>
        </p:spPr>
        <p:txBody>
          <a:bodyPr wrap="none" anchor="ctr"/>
          <a:lstStyle/>
          <a:p>
            <a:endParaRPr lang="zh-TW" altLang="en-US"/>
          </a:p>
        </p:txBody>
      </p:sp>
      <p:sp>
        <p:nvSpPr>
          <p:cNvPr id="5229" name="Line 109"/>
          <p:cNvSpPr>
            <a:spLocks noChangeShapeType="1"/>
          </p:cNvSpPr>
          <p:nvPr/>
        </p:nvSpPr>
        <p:spPr bwMode="auto">
          <a:xfrm flipH="1">
            <a:off x="7681913" y="4154488"/>
            <a:ext cx="266700" cy="360362"/>
          </a:xfrm>
          <a:prstGeom prst="line">
            <a:avLst/>
          </a:prstGeom>
          <a:noFill/>
          <a:ln w="12700">
            <a:solidFill>
              <a:schemeClr val="tx1"/>
            </a:solidFill>
            <a:round/>
            <a:headEnd/>
            <a:tailEnd/>
          </a:ln>
          <a:effectLst/>
        </p:spPr>
        <p:txBody>
          <a:bodyPr wrap="none" anchor="ctr"/>
          <a:lstStyle/>
          <a:p>
            <a:endParaRPr lang="zh-TW" altLang="en-US"/>
          </a:p>
        </p:txBody>
      </p:sp>
      <p:sp>
        <p:nvSpPr>
          <p:cNvPr id="5230" name="Line 110"/>
          <p:cNvSpPr>
            <a:spLocks noChangeShapeType="1"/>
          </p:cNvSpPr>
          <p:nvPr/>
        </p:nvSpPr>
        <p:spPr bwMode="auto">
          <a:xfrm flipH="1">
            <a:off x="7454900" y="3233738"/>
            <a:ext cx="560388" cy="384175"/>
          </a:xfrm>
          <a:prstGeom prst="line">
            <a:avLst/>
          </a:prstGeom>
          <a:noFill/>
          <a:ln w="12700">
            <a:solidFill>
              <a:schemeClr val="tx1"/>
            </a:solidFill>
            <a:round/>
            <a:headEnd/>
            <a:tailEnd/>
          </a:ln>
          <a:effectLst/>
        </p:spPr>
        <p:txBody>
          <a:bodyPr wrap="none" anchor="ctr"/>
          <a:lstStyle/>
          <a:p>
            <a:endParaRPr lang="zh-TW" altLang="en-US"/>
          </a:p>
        </p:txBody>
      </p:sp>
      <p:sp>
        <p:nvSpPr>
          <p:cNvPr id="5231" name="Line 111"/>
          <p:cNvSpPr>
            <a:spLocks noChangeShapeType="1"/>
          </p:cNvSpPr>
          <p:nvPr/>
        </p:nvSpPr>
        <p:spPr bwMode="auto">
          <a:xfrm flipH="1">
            <a:off x="7464425" y="2673350"/>
            <a:ext cx="350838" cy="255588"/>
          </a:xfrm>
          <a:prstGeom prst="line">
            <a:avLst/>
          </a:prstGeom>
          <a:noFill/>
          <a:ln w="12700">
            <a:solidFill>
              <a:schemeClr val="tx1"/>
            </a:solidFill>
            <a:round/>
            <a:headEnd/>
            <a:tailEnd/>
          </a:ln>
          <a:effectLst/>
        </p:spPr>
        <p:txBody>
          <a:bodyPr wrap="none" anchor="ctr"/>
          <a:lstStyle/>
          <a:p>
            <a:endParaRPr lang="zh-TW" altLang="en-US"/>
          </a:p>
        </p:txBody>
      </p:sp>
      <p:sp>
        <p:nvSpPr>
          <p:cNvPr id="5232" name="Line 112"/>
          <p:cNvSpPr>
            <a:spLocks noChangeShapeType="1"/>
          </p:cNvSpPr>
          <p:nvPr/>
        </p:nvSpPr>
        <p:spPr bwMode="auto">
          <a:xfrm flipH="1">
            <a:off x="8181975" y="2849563"/>
            <a:ext cx="201613" cy="176212"/>
          </a:xfrm>
          <a:prstGeom prst="line">
            <a:avLst/>
          </a:prstGeom>
          <a:noFill/>
          <a:ln w="12700">
            <a:solidFill>
              <a:schemeClr val="tx1"/>
            </a:solidFill>
            <a:round/>
            <a:headEnd/>
            <a:tailEnd/>
          </a:ln>
          <a:effectLst/>
        </p:spPr>
        <p:txBody>
          <a:bodyPr wrap="none" anchor="ctr"/>
          <a:lstStyle/>
          <a:p>
            <a:endParaRPr lang="zh-TW" altLang="en-US"/>
          </a:p>
        </p:txBody>
      </p:sp>
      <p:sp>
        <p:nvSpPr>
          <p:cNvPr id="5233" name="Text Box 113"/>
          <p:cNvSpPr txBox="1">
            <a:spLocks noChangeArrowheads="1"/>
          </p:cNvSpPr>
          <p:nvPr/>
        </p:nvSpPr>
        <p:spPr bwMode="auto">
          <a:xfrm>
            <a:off x="5419725" y="2487613"/>
            <a:ext cx="1239838" cy="396875"/>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local ISP</a:t>
            </a:r>
            <a:endParaRPr lang="en-US" altLang="zh-TW">
              <a:ea typeface="新細明體" charset="-120"/>
            </a:endParaRPr>
          </a:p>
        </p:txBody>
      </p:sp>
      <p:sp>
        <p:nvSpPr>
          <p:cNvPr id="5234" name="Text Box 114"/>
          <p:cNvSpPr txBox="1">
            <a:spLocks noChangeArrowheads="1"/>
          </p:cNvSpPr>
          <p:nvPr/>
        </p:nvSpPr>
        <p:spPr bwMode="auto">
          <a:xfrm>
            <a:off x="5353050" y="5499100"/>
            <a:ext cx="1176338" cy="701675"/>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company</a:t>
            </a:r>
          </a:p>
          <a:p>
            <a:r>
              <a:rPr lang="en-US" altLang="zh-TW" sz="2000">
                <a:solidFill>
                  <a:srgbClr val="FF0000"/>
                </a:solidFill>
                <a:latin typeface="Comic Sans MS" pitchFamily="66" charset="0"/>
                <a:ea typeface="新細明體" charset="-120"/>
              </a:rPr>
              <a:t>network</a:t>
            </a:r>
            <a:endParaRPr lang="en-US" altLang="zh-TW">
              <a:ea typeface="新細明體" charset="-120"/>
            </a:endParaRPr>
          </a:p>
        </p:txBody>
      </p:sp>
      <p:sp>
        <p:nvSpPr>
          <p:cNvPr id="5235" name="Text Box 115"/>
          <p:cNvSpPr txBox="1">
            <a:spLocks noChangeArrowheads="1"/>
          </p:cNvSpPr>
          <p:nvPr/>
        </p:nvSpPr>
        <p:spPr bwMode="auto">
          <a:xfrm>
            <a:off x="6948488" y="3640138"/>
            <a:ext cx="1641475" cy="396875"/>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regional ISP</a:t>
            </a:r>
          </a:p>
        </p:txBody>
      </p:sp>
      <p:grpSp>
        <p:nvGrpSpPr>
          <p:cNvPr id="5236" name="Group 116"/>
          <p:cNvGrpSpPr>
            <a:grpSpLocks/>
          </p:cNvGrpSpPr>
          <p:nvPr/>
        </p:nvGrpSpPr>
        <p:grpSpPr bwMode="auto">
          <a:xfrm>
            <a:off x="5851525" y="1243013"/>
            <a:ext cx="501650" cy="233362"/>
            <a:chOff x="3600" y="219"/>
            <a:chExt cx="360" cy="175"/>
          </a:xfrm>
        </p:grpSpPr>
        <p:sp>
          <p:nvSpPr>
            <p:cNvPr id="5237" name="Oval 11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238" name="Line 11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39" name="Line 11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40" name="Rectangle 12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241" name="Oval 12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242" name="Group 122"/>
            <p:cNvGrpSpPr>
              <a:grpSpLocks/>
            </p:cNvGrpSpPr>
            <p:nvPr/>
          </p:nvGrpSpPr>
          <p:grpSpPr bwMode="auto">
            <a:xfrm>
              <a:off x="3686" y="244"/>
              <a:ext cx="177" cy="66"/>
              <a:chOff x="2848" y="848"/>
              <a:chExt cx="140" cy="98"/>
            </a:xfrm>
          </p:grpSpPr>
          <p:sp>
            <p:nvSpPr>
              <p:cNvPr id="5243" name="Line 12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44" name="Line 12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245" name="Line 12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246" name="Group 126"/>
            <p:cNvGrpSpPr>
              <a:grpSpLocks/>
            </p:cNvGrpSpPr>
            <p:nvPr/>
          </p:nvGrpSpPr>
          <p:grpSpPr bwMode="auto">
            <a:xfrm flipV="1">
              <a:off x="3686" y="243"/>
              <a:ext cx="177" cy="66"/>
              <a:chOff x="2848" y="848"/>
              <a:chExt cx="140" cy="98"/>
            </a:xfrm>
          </p:grpSpPr>
          <p:sp>
            <p:nvSpPr>
              <p:cNvPr id="5247" name="Line 12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48" name="Line 12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249" name="Line 12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250" name="Group 130"/>
          <p:cNvGrpSpPr>
            <a:grpSpLocks/>
          </p:cNvGrpSpPr>
          <p:nvPr/>
        </p:nvGrpSpPr>
        <p:grpSpPr bwMode="auto">
          <a:xfrm>
            <a:off x="5861050" y="1819275"/>
            <a:ext cx="209550" cy="409575"/>
            <a:chOff x="4180" y="783"/>
            <a:chExt cx="150" cy="307"/>
          </a:xfrm>
        </p:grpSpPr>
        <p:sp>
          <p:nvSpPr>
            <p:cNvPr id="5251" name="AutoShape 13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5252" name="Rectangle 13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5253" name="Rectangle 13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254" name="AutoShape 13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5255" name="Line 13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5256" name="Line 13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5257" name="Rectangle 13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5258" name="Rectangle 13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aphicFrame>
        <p:nvGraphicFramePr>
          <p:cNvPr id="5259" name="Object 139"/>
          <p:cNvGraphicFramePr>
            <a:graphicFrameLocks noChangeAspect="1"/>
          </p:cNvGraphicFramePr>
          <p:nvPr/>
        </p:nvGraphicFramePr>
        <p:xfrm>
          <a:off x="7115175" y="1296988"/>
          <a:ext cx="417513" cy="319087"/>
        </p:xfrm>
        <a:graphic>
          <a:graphicData uri="http://schemas.openxmlformats.org/presentationml/2006/ole">
            <p:oleObj spid="_x0000_s5259" name="Clip" r:id="rId18" imgW="1305000" imgH="1085760" progId="MS_ClipArt_Gallery.2">
              <p:embed/>
            </p:oleObj>
          </a:graphicData>
        </a:graphic>
      </p:graphicFrame>
      <p:grpSp>
        <p:nvGrpSpPr>
          <p:cNvPr id="5260" name="Group 140"/>
          <p:cNvGrpSpPr>
            <a:grpSpLocks/>
          </p:cNvGrpSpPr>
          <p:nvPr/>
        </p:nvGrpSpPr>
        <p:grpSpPr bwMode="auto">
          <a:xfrm>
            <a:off x="7053263" y="1903413"/>
            <a:ext cx="406400" cy="427037"/>
            <a:chOff x="2870" y="1518"/>
            <a:chExt cx="292" cy="320"/>
          </a:xfrm>
        </p:grpSpPr>
        <p:graphicFrame>
          <p:nvGraphicFramePr>
            <p:cNvPr id="5261" name="Object 141"/>
            <p:cNvGraphicFramePr>
              <a:graphicFrameLocks noChangeAspect="1"/>
            </p:cNvGraphicFramePr>
            <p:nvPr/>
          </p:nvGraphicFramePr>
          <p:xfrm>
            <a:off x="2870" y="1518"/>
            <a:ext cx="272" cy="282"/>
          </p:xfrm>
          <a:graphic>
            <a:graphicData uri="http://schemas.openxmlformats.org/presentationml/2006/ole">
              <p:oleObj spid="_x0000_s5261" name="Clip" r:id="rId19" imgW="819000" imgH="847800" progId="MS_ClipArt_Gallery.2">
                <p:embed/>
              </p:oleObj>
            </a:graphicData>
          </a:graphic>
        </p:graphicFrame>
        <p:graphicFrame>
          <p:nvGraphicFramePr>
            <p:cNvPr id="5262" name="Object 142"/>
            <p:cNvGraphicFramePr>
              <a:graphicFrameLocks noChangeAspect="1"/>
            </p:cNvGraphicFramePr>
            <p:nvPr/>
          </p:nvGraphicFramePr>
          <p:xfrm>
            <a:off x="2913" y="1602"/>
            <a:ext cx="249" cy="236"/>
          </p:xfrm>
          <a:graphic>
            <a:graphicData uri="http://schemas.openxmlformats.org/presentationml/2006/ole">
              <p:oleObj spid="_x0000_s5262" name="Clip" r:id="rId20" imgW="1266840" imgH="1200240" progId="MS_ClipArt_Gallery.2">
                <p:embed/>
              </p:oleObj>
            </a:graphicData>
          </a:graphic>
        </p:graphicFrame>
      </p:grpSp>
      <p:grpSp>
        <p:nvGrpSpPr>
          <p:cNvPr id="5263" name="Group 143"/>
          <p:cNvGrpSpPr>
            <a:grpSpLocks/>
          </p:cNvGrpSpPr>
          <p:nvPr/>
        </p:nvGrpSpPr>
        <p:grpSpPr bwMode="auto">
          <a:xfrm>
            <a:off x="5992813" y="3041650"/>
            <a:ext cx="501650" cy="233363"/>
            <a:chOff x="3600" y="219"/>
            <a:chExt cx="360" cy="175"/>
          </a:xfrm>
        </p:grpSpPr>
        <p:sp>
          <p:nvSpPr>
            <p:cNvPr id="5264" name="Oval 14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265" name="Line 1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66" name="Line 1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67" name="Rectangle 14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268" name="Oval 14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269" name="Group 149"/>
            <p:cNvGrpSpPr>
              <a:grpSpLocks/>
            </p:cNvGrpSpPr>
            <p:nvPr/>
          </p:nvGrpSpPr>
          <p:grpSpPr bwMode="auto">
            <a:xfrm>
              <a:off x="3686" y="244"/>
              <a:ext cx="177" cy="66"/>
              <a:chOff x="2848" y="848"/>
              <a:chExt cx="140" cy="98"/>
            </a:xfrm>
          </p:grpSpPr>
          <p:sp>
            <p:nvSpPr>
              <p:cNvPr id="5270"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71"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272"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273" name="Group 153"/>
            <p:cNvGrpSpPr>
              <a:grpSpLocks/>
            </p:cNvGrpSpPr>
            <p:nvPr/>
          </p:nvGrpSpPr>
          <p:grpSpPr bwMode="auto">
            <a:xfrm flipV="1">
              <a:off x="3686" y="243"/>
              <a:ext cx="177" cy="66"/>
              <a:chOff x="2848" y="848"/>
              <a:chExt cx="140" cy="98"/>
            </a:xfrm>
          </p:grpSpPr>
          <p:sp>
            <p:nvSpPr>
              <p:cNvPr id="5274"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75"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276"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277" name="Group 157"/>
          <p:cNvGrpSpPr>
            <a:grpSpLocks/>
          </p:cNvGrpSpPr>
          <p:nvPr/>
        </p:nvGrpSpPr>
        <p:grpSpPr bwMode="auto">
          <a:xfrm>
            <a:off x="6945313" y="2813050"/>
            <a:ext cx="501650" cy="233363"/>
            <a:chOff x="3600" y="219"/>
            <a:chExt cx="360" cy="175"/>
          </a:xfrm>
        </p:grpSpPr>
        <p:sp>
          <p:nvSpPr>
            <p:cNvPr id="5278" name="Oval 15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279" name="Line 1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80" name="Line 1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81" name="Rectangle 16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282" name="Oval 16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283" name="Group 163"/>
            <p:cNvGrpSpPr>
              <a:grpSpLocks/>
            </p:cNvGrpSpPr>
            <p:nvPr/>
          </p:nvGrpSpPr>
          <p:grpSpPr bwMode="auto">
            <a:xfrm>
              <a:off x="3686" y="244"/>
              <a:ext cx="177" cy="66"/>
              <a:chOff x="2848" y="848"/>
              <a:chExt cx="140" cy="98"/>
            </a:xfrm>
          </p:grpSpPr>
          <p:sp>
            <p:nvSpPr>
              <p:cNvPr id="5284"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85"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286"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287" name="Group 167"/>
            <p:cNvGrpSpPr>
              <a:grpSpLocks/>
            </p:cNvGrpSpPr>
            <p:nvPr/>
          </p:nvGrpSpPr>
          <p:grpSpPr bwMode="auto">
            <a:xfrm flipV="1">
              <a:off x="3686" y="243"/>
              <a:ext cx="177" cy="66"/>
              <a:chOff x="2848" y="848"/>
              <a:chExt cx="140" cy="98"/>
            </a:xfrm>
          </p:grpSpPr>
          <p:sp>
            <p:nvSpPr>
              <p:cNvPr id="5288"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89"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290"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291" name="Group 171"/>
          <p:cNvGrpSpPr>
            <a:grpSpLocks/>
          </p:cNvGrpSpPr>
          <p:nvPr/>
        </p:nvGrpSpPr>
        <p:grpSpPr bwMode="auto">
          <a:xfrm>
            <a:off x="6962775" y="3470275"/>
            <a:ext cx="501650" cy="233363"/>
            <a:chOff x="3600" y="219"/>
            <a:chExt cx="360" cy="175"/>
          </a:xfrm>
        </p:grpSpPr>
        <p:sp>
          <p:nvSpPr>
            <p:cNvPr id="5292" name="Oval 17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293" name="Line 17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94" name="Line 17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295" name="Rectangle 17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296" name="Oval 17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297" name="Group 177"/>
            <p:cNvGrpSpPr>
              <a:grpSpLocks/>
            </p:cNvGrpSpPr>
            <p:nvPr/>
          </p:nvGrpSpPr>
          <p:grpSpPr bwMode="auto">
            <a:xfrm>
              <a:off x="3686" y="244"/>
              <a:ext cx="177" cy="66"/>
              <a:chOff x="2848" y="848"/>
              <a:chExt cx="140" cy="98"/>
            </a:xfrm>
          </p:grpSpPr>
          <p:sp>
            <p:nvSpPr>
              <p:cNvPr id="5298"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299"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00"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301" name="Group 181"/>
            <p:cNvGrpSpPr>
              <a:grpSpLocks/>
            </p:cNvGrpSpPr>
            <p:nvPr/>
          </p:nvGrpSpPr>
          <p:grpSpPr bwMode="auto">
            <a:xfrm flipV="1">
              <a:off x="3686" y="243"/>
              <a:ext cx="177" cy="66"/>
              <a:chOff x="2848" y="848"/>
              <a:chExt cx="140" cy="98"/>
            </a:xfrm>
          </p:grpSpPr>
          <p:sp>
            <p:nvSpPr>
              <p:cNvPr id="5302" name="Line 1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03" name="Line 1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04" name="Line 1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305" name="Group 185"/>
          <p:cNvGrpSpPr>
            <a:grpSpLocks/>
          </p:cNvGrpSpPr>
          <p:nvPr/>
        </p:nvGrpSpPr>
        <p:grpSpPr bwMode="auto">
          <a:xfrm>
            <a:off x="7932738" y="3021013"/>
            <a:ext cx="500062" cy="233362"/>
            <a:chOff x="3600" y="219"/>
            <a:chExt cx="360" cy="175"/>
          </a:xfrm>
        </p:grpSpPr>
        <p:sp>
          <p:nvSpPr>
            <p:cNvPr id="5306" name="Oval 18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307" name="Line 18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08" name="Line 18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09" name="Rectangle 18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310" name="Oval 19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311" name="Group 191"/>
            <p:cNvGrpSpPr>
              <a:grpSpLocks/>
            </p:cNvGrpSpPr>
            <p:nvPr/>
          </p:nvGrpSpPr>
          <p:grpSpPr bwMode="auto">
            <a:xfrm>
              <a:off x="3686" y="244"/>
              <a:ext cx="177" cy="66"/>
              <a:chOff x="2848" y="848"/>
              <a:chExt cx="140" cy="98"/>
            </a:xfrm>
          </p:grpSpPr>
          <p:sp>
            <p:nvSpPr>
              <p:cNvPr id="5312" name="Line 1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13" name="Line 1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14" name="Line 1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315" name="Group 195"/>
            <p:cNvGrpSpPr>
              <a:grpSpLocks/>
            </p:cNvGrpSpPr>
            <p:nvPr/>
          </p:nvGrpSpPr>
          <p:grpSpPr bwMode="auto">
            <a:xfrm flipV="1">
              <a:off x="3686" y="243"/>
              <a:ext cx="177" cy="66"/>
              <a:chOff x="2848" y="848"/>
              <a:chExt cx="140" cy="98"/>
            </a:xfrm>
          </p:grpSpPr>
          <p:sp>
            <p:nvSpPr>
              <p:cNvPr id="5316"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17"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18"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319" name="Group 199"/>
          <p:cNvGrpSpPr>
            <a:grpSpLocks/>
          </p:cNvGrpSpPr>
          <p:nvPr/>
        </p:nvGrpSpPr>
        <p:grpSpPr bwMode="auto">
          <a:xfrm>
            <a:off x="7739063" y="3917950"/>
            <a:ext cx="501650" cy="233363"/>
            <a:chOff x="3600" y="219"/>
            <a:chExt cx="360" cy="175"/>
          </a:xfrm>
        </p:grpSpPr>
        <p:sp>
          <p:nvSpPr>
            <p:cNvPr id="5320" name="Oval 20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321" name="Line 20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22" name="Line 20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23" name="Rectangle 20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324" name="Oval 20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325" name="Group 205"/>
            <p:cNvGrpSpPr>
              <a:grpSpLocks/>
            </p:cNvGrpSpPr>
            <p:nvPr/>
          </p:nvGrpSpPr>
          <p:grpSpPr bwMode="auto">
            <a:xfrm>
              <a:off x="3686" y="244"/>
              <a:ext cx="177" cy="66"/>
              <a:chOff x="2848" y="848"/>
              <a:chExt cx="140" cy="98"/>
            </a:xfrm>
          </p:grpSpPr>
          <p:sp>
            <p:nvSpPr>
              <p:cNvPr id="5326"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27"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28"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329" name="Group 209"/>
            <p:cNvGrpSpPr>
              <a:grpSpLocks/>
            </p:cNvGrpSpPr>
            <p:nvPr/>
          </p:nvGrpSpPr>
          <p:grpSpPr bwMode="auto">
            <a:xfrm flipV="1">
              <a:off x="3686" y="243"/>
              <a:ext cx="177" cy="66"/>
              <a:chOff x="2848" y="848"/>
              <a:chExt cx="140" cy="98"/>
            </a:xfrm>
          </p:grpSpPr>
          <p:sp>
            <p:nvSpPr>
              <p:cNvPr id="5330"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31"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32"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333" name="Group 213"/>
          <p:cNvGrpSpPr>
            <a:grpSpLocks/>
          </p:cNvGrpSpPr>
          <p:nvPr/>
        </p:nvGrpSpPr>
        <p:grpSpPr bwMode="auto">
          <a:xfrm>
            <a:off x="7405688" y="4502150"/>
            <a:ext cx="501650" cy="234950"/>
            <a:chOff x="3600" y="219"/>
            <a:chExt cx="360" cy="175"/>
          </a:xfrm>
        </p:grpSpPr>
        <p:sp>
          <p:nvSpPr>
            <p:cNvPr id="5334" name="Oval 21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335" name="Line 2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36" name="Line 2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37" name="Rectangle 21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338" name="Oval 21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339" name="Group 219"/>
            <p:cNvGrpSpPr>
              <a:grpSpLocks/>
            </p:cNvGrpSpPr>
            <p:nvPr/>
          </p:nvGrpSpPr>
          <p:grpSpPr bwMode="auto">
            <a:xfrm>
              <a:off x="3686" y="244"/>
              <a:ext cx="177" cy="66"/>
              <a:chOff x="2848" y="848"/>
              <a:chExt cx="140" cy="98"/>
            </a:xfrm>
          </p:grpSpPr>
          <p:sp>
            <p:nvSpPr>
              <p:cNvPr id="5340"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41"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42"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343" name="Group 223"/>
            <p:cNvGrpSpPr>
              <a:grpSpLocks/>
            </p:cNvGrpSpPr>
            <p:nvPr/>
          </p:nvGrpSpPr>
          <p:grpSpPr bwMode="auto">
            <a:xfrm flipV="1">
              <a:off x="3686" y="243"/>
              <a:ext cx="177" cy="66"/>
              <a:chOff x="2848" y="848"/>
              <a:chExt cx="140" cy="98"/>
            </a:xfrm>
          </p:grpSpPr>
          <p:sp>
            <p:nvSpPr>
              <p:cNvPr id="5344"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45"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46"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347" name="Group 227"/>
          <p:cNvGrpSpPr>
            <a:grpSpLocks/>
          </p:cNvGrpSpPr>
          <p:nvPr/>
        </p:nvGrpSpPr>
        <p:grpSpPr bwMode="auto">
          <a:xfrm>
            <a:off x="6796088" y="4991100"/>
            <a:ext cx="500062" cy="233363"/>
            <a:chOff x="3600" y="219"/>
            <a:chExt cx="360" cy="175"/>
          </a:xfrm>
        </p:grpSpPr>
        <p:sp>
          <p:nvSpPr>
            <p:cNvPr id="5348" name="Oval 2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349" name="Line 2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50" name="Line 2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51" name="Rectangle 23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352" name="Oval 2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353" name="Group 233"/>
            <p:cNvGrpSpPr>
              <a:grpSpLocks/>
            </p:cNvGrpSpPr>
            <p:nvPr/>
          </p:nvGrpSpPr>
          <p:grpSpPr bwMode="auto">
            <a:xfrm>
              <a:off x="3686" y="244"/>
              <a:ext cx="177" cy="66"/>
              <a:chOff x="2848" y="848"/>
              <a:chExt cx="140" cy="98"/>
            </a:xfrm>
          </p:grpSpPr>
          <p:sp>
            <p:nvSpPr>
              <p:cNvPr id="5354" name="Line 2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55" name="Line 2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56" name="Line 2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357" name="Group 237"/>
            <p:cNvGrpSpPr>
              <a:grpSpLocks/>
            </p:cNvGrpSpPr>
            <p:nvPr/>
          </p:nvGrpSpPr>
          <p:grpSpPr bwMode="auto">
            <a:xfrm flipV="1">
              <a:off x="3686" y="243"/>
              <a:ext cx="177" cy="66"/>
              <a:chOff x="2848" y="848"/>
              <a:chExt cx="140" cy="98"/>
            </a:xfrm>
          </p:grpSpPr>
          <p:sp>
            <p:nvSpPr>
              <p:cNvPr id="5358" name="Line 2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59" name="Line 2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60" name="Line 2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5361" name="Group 241"/>
          <p:cNvGrpSpPr>
            <a:grpSpLocks/>
          </p:cNvGrpSpPr>
          <p:nvPr/>
        </p:nvGrpSpPr>
        <p:grpSpPr bwMode="auto">
          <a:xfrm>
            <a:off x="5992813" y="4614863"/>
            <a:ext cx="501650" cy="233362"/>
            <a:chOff x="3600" y="219"/>
            <a:chExt cx="360" cy="175"/>
          </a:xfrm>
        </p:grpSpPr>
        <p:sp>
          <p:nvSpPr>
            <p:cNvPr id="5362" name="Oval 2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5363" name="Line 2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64" name="Line 2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5365" name="Rectangle 24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5366" name="Oval 2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5367" name="Group 247"/>
            <p:cNvGrpSpPr>
              <a:grpSpLocks/>
            </p:cNvGrpSpPr>
            <p:nvPr/>
          </p:nvGrpSpPr>
          <p:grpSpPr bwMode="auto">
            <a:xfrm>
              <a:off x="3686" y="244"/>
              <a:ext cx="177" cy="66"/>
              <a:chOff x="2848" y="848"/>
              <a:chExt cx="140" cy="98"/>
            </a:xfrm>
          </p:grpSpPr>
          <p:sp>
            <p:nvSpPr>
              <p:cNvPr id="5368" name="Line 2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69" name="Line 2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70" name="Line 2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5371" name="Group 251"/>
            <p:cNvGrpSpPr>
              <a:grpSpLocks/>
            </p:cNvGrpSpPr>
            <p:nvPr/>
          </p:nvGrpSpPr>
          <p:grpSpPr bwMode="auto">
            <a:xfrm flipV="1">
              <a:off x="3686" y="243"/>
              <a:ext cx="177" cy="66"/>
              <a:chOff x="2848" y="848"/>
              <a:chExt cx="140" cy="98"/>
            </a:xfrm>
          </p:grpSpPr>
          <p:sp>
            <p:nvSpPr>
              <p:cNvPr id="5372" name="Line 2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5373" name="Line 2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5374" name="Line 2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5375" name="Text Box 255"/>
          <p:cNvSpPr txBox="1">
            <a:spLocks noChangeArrowheads="1"/>
          </p:cNvSpPr>
          <p:nvPr/>
        </p:nvSpPr>
        <p:spPr bwMode="auto">
          <a:xfrm>
            <a:off x="5803900" y="1406525"/>
            <a:ext cx="952500"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router</a:t>
            </a:r>
            <a:endParaRPr lang="en-US" altLang="zh-TW" sz="2000">
              <a:ea typeface="新細明體" charset="-120"/>
            </a:endParaRPr>
          </a:p>
        </p:txBody>
      </p:sp>
      <p:sp>
        <p:nvSpPr>
          <p:cNvPr id="5376" name="Text Box 256"/>
          <p:cNvSpPr txBox="1">
            <a:spLocks noChangeArrowheads="1"/>
          </p:cNvSpPr>
          <p:nvPr/>
        </p:nvSpPr>
        <p:spPr bwMode="auto">
          <a:xfrm>
            <a:off x="7015163" y="1533525"/>
            <a:ext cx="1579562"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workstation</a:t>
            </a:r>
            <a:endParaRPr lang="en-US" altLang="zh-TW" sz="2000">
              <a:ea typeface="新細明體" charset="-120"/>
            </a:endParaRPr>
          </a:p>
        </p:txBody>
      </p:sp>
      <p:sp>
        <p:nvSpPr>
          <p:cNvPr id="5377" name="Text Box 257"/>
          <p:cNvSpPr txBox="1">
            <a:spLocks noChangeArrowheads="1"/>
          </p:cNvSpPr>
          <p:nvPr/>
        </p:nvSpPr>
        <p:spPr bwMode="auto">
          <a:xfrm>
            <a:off x="6021388" y="1917700"/>
            <a:ext cx="955675"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server</a:t>
            </a:r>
            <a:endParaRPr lang="en-US" altLang="zh-TW" sz="2000">
              <a:ea typeface="新細明體" charset="-120"/>
            </a:endParaRPr>
          </a:p>
        </p:txBody>
      </p:sp>
      <p:sp>
        <p:nvSpPr>
          <p:cNvPr id="5378" name="Text Box 258"/>
          <p:cNvSpPr txBox="1">
            <a:spLocks noChangeArrowheads="1"/>
          </p:cNvSpPr>
          <p:nvPr/>
        </p:nvSpPr>
        <p:spPr bwMode="auto">
          <a:xfrm>
            <a:off x="7399338" y="2103438"/>
            <a:ext cx="946150" cy="3968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mobile</a:t>
            </a:r>
            <a:endParaRPr lang="en-US" altLang="zh-TW" sz="2000">
              <a:ea typeface="新細明體" charset="-120"/>
            </a:endParaRPr>
          </a:p>
        </p:txBody>
      </p:sp>
      <p:sp>
        <p:nvSpPr>
          <p:cNvPr id="5379" name="Line 259"/>
          <p:cNvSpPr>
            <a:spLocks noChangeShapeType="1"/>
          </p:cNvSpPr>
          <p:nvPr/>
        </p:nvSpPr>
        <p:spPr bwMode="auto">
          <a:xfrm flipV="1">
            <a:off x="6248400" y="4827588"/>
            <a:ext cx="1588" cy="249237"/>
          </a:xfrm>
          <a:prstGeom prst="line">
            <a:avLst/>
          </a:prstGeom>
          <a:noFill/>
          <a:ln w="12700">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8" name="投影片編號版面配置區 6"/>
          <p:cNvSpPr>
            <a:spLocks noGrp="1"/>
          </p:cNvSpPr>
          <p:nvPr>
            <p:ph type="sldNum" sz="quarter" idx="12"/>
          </p:nvPr>
        </p:nvSpPr>
        <p:spPr/>
        <p:txBody>
          <a:bodyPr/>
          <a:lstStyle/>
          <a:p>
            <a:r>
              <a:rPr lang="en-US" altLang="zh-TW"/>
              <a:t>1-</a:t>
            </a:r>
            <a:fld id="{8E274A74-58DD-4FAA-97A0-6E6AD62315B5}" type="slidenum">
              <a:rPr lang="en-US" altLang="zh-TW"/>
              <a:pPr/>
              <a:t>50</a:t>
            </a:fld>
            <a:endParaRPr lang="en-US" altLang="zh-TW"/>
          </a:p>
        </p:txBody>
      </p:sp>
      <p:sp>
        <p:nvSpPr>
          <p:cNvPr id="81922" name="Rectangle 1026"/>
          <p:cNvSpPr>
            <a:spLocks noGrp="1" noChangeArrowheads="1"/>
          </p:cNvSpPr>
          <p:nvPr>
            <p:ph type="title"/>
          </p:nvPr>
        </p:nvSpPr>
        <p:spPr>
          <a:xfrm>
            <a:off x="476250" y="266700"/>
            <a:ext cx="7772400" cy="1143000"/>
          </a:xfrm>
        </p:spPr>
        <p:txBody>
          <a:bodyPr/>
          <a:lstStyle/>
          <a:p>
            <a:r>
              <a:rPr lang="en-US" altLang="zh-TW">
                <a:ea typeface="新細明體" charset="-120"/>
              </a:rPr>
              <a:t>Four sources of packet delay</a:t>
            </a:r>
            <a:endParaRPr lang="en-US" altLang="zh-TW" sz="4400">
              <a:ea typeface="新細明體" charset="-120"/>
            </a:endParaRPr>
          </a:p>
        </p:txBody>
      </p:sp>
      <p:sp>
        <p:nvSpPr>
          <p:cNvPr id="81924" name="Rectangle 1028"/>
          <p:cNvSpPr>
            <a:spLocks noGrp="1" noChangeArrowheads="1"/>
          </p:cNvSpPr>
          <p:nvPr>
            <p:ph type="body" sz="half" idx="2"/>
          </p:nvPr>
        </p:nvSpPr>
        <p:spPr>
          <a:xfrm>
            <a:off x="492125" y="1628775"/>
            <a:ext cx="3810000" cy="1339850"/>
          </a:xfrm>
        </p:spPr>
        <p:txBody>
          <a:bodyPr/>
          <a:lstStyle/>
          <a:p>
            <a:r>
              <a:rPr lang="en-US" altLang="zh-TW" sz="2400">
                <a:solidFill>
                  <a:srgbClr val="FF0000"/>
                </a:solidFill>
                <a:ea typeface="新細明體" charset="-120"/>
              </a:rPr>
              <a:t>1. nodal processing:</a:t>
            </a:r>
            <a:r>
              <a:rPr lang="en-US" altLang="zh-TW" sz="2400">
                <a:ea typeface="新細明體" charset="-120"/>
              </a:rPr>
              <a:t> </a:t>
            </a:r>
          </a:p>
          <a:p>
            <a:pPr lvl="1"/>
            <a:r>
              <a:rPr lang="en-US" altLang="zh-TW" sz="2000">
                <a:ea typeface="新細明體" charset="-120"/>
              </a:rPr>
              <a:t>check bit errors</a:t>
            </a:r>
          </a:p>
          <a:p>
            <a:pPr lvl="1"/>
            <a:r>
              <a:rPr lang="en-US" altLang="zh-TW" sz="2000">
                <a:ea typeface="新細明體" charset="-120"/>
              </a:rPr>
              <a:t>determine output link</a:t>
            </a:r>
          </a:p>
        </p:txBody>
      </p:sp>
      <p:grpSp>
        <p:nvGrpSpPr>
          <p:cNvPr id="81925" name="Group 1029"/>
          <p:cNvGrpSpPr>
            <a:grpSpLocks/>
          </p:cNvGrpSpPr>
          <p:nvPr/>
        </p:nvGrpSpPr>
        <p:grpSpPr bwMode="auto">
          <a:xfrm>
            <a:off x="631825" y="3965575"/>
            <a:ext cx="6021388" cy="2174875"/>
            <a:chOff x="494" y="2702"/>
            <a:chExt cx="3793" cy="1370"/>
          </a:xfrm>
        </p:grpSpPr>
        <p:graphicFrame>
          <p:nvGraphicFramePr>
            <p:cNvPr id="81926" name="Object 1030"/>
            <p:cNvGraphicFramePr>
              <a:graphicFrameLocks noChangeAspect="1"/>
            </p:cNvGraphicFramePr>
            <p:nvPr/>
          </p:nvGraphicFramePr>
          <p:xfrm>
            <a:off x="914" y="3452"/>
            <a:ext cx="407" cy="336"/>
          </p:xfrm>
          <a:graphic>
            <a:graphicData uri="http://schemas.openxmlformats.org/presentationml/2006/ole">
              <p:oleObj spid="_x0000_s81926" name="Clip" r:id="rId3" imgW="1305000" imgH="1085760" progId="MS_ClipArt_Gallery.2">
                <p:embed/>
              </p:oleObj>
            </a:graphicData>
          </a:graphic>
        </p:graphicFrame>
        <p:sp>
          <p:nvSpPr>
            <p:cNvPr id="81927" name="Oval 1031"/>
            <p:cNvSpPr>
              <a:spLocks noChangeArrowheads="1"/>
            </p:cNvSpPr>
            <p:nvPr/>
          </p:nvSpPr>
          <p:spPr bwMode="auto">
            <a:xfrm>
              <a:off x="1570" y="3300"/>
              <a:ext cx="755" cy="233"/>
            </a:xfrm>
            <a:prstGeom prst="ellipse">
              <a:avLst/>
            </a:prstGeom>
            <a:solidFill>
              <a:schemeClr val="hlink"/>
            </a:solidFill>
            <a:ln w="12700">
              <a:noFill/>
              <a:round/>
              <a:headEnd/>
              <a:tailEnd/>
            </a:ln>
            <a:effectLst/>
          </p:spPr>
          <p:txBody>
            <a:bodyPr wrap="none" anchor="ctr"/>
            <a:lstStyle/>
            <a:p>
              <a:endParaRPr lang="zh-TW" altLang="en-US"/>
            </a:p>
          </p:txBody>
        </p:sp>
        <p:sp>
          <p:nvSpPr>
            <p:cNvPr id="81928" name="Rectangle 1032"/>
            <p:cNvSpPr>
              <a:spLocks noChangeArrowheads="1"/>
            </p:cNvSpPr>
            <p:nvPr/>
          </p:nvSpPr>
          <p:spPr bwMode="auto">
            <a:xfrm>
              <a:off x="1570" y="3257"/>
              <a:ext cx="755" cy="166"/>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1929" name="Oval 1033"/>
            <p:cNvSpPr>
              <a:spLocks noChangeArrowheads="1"/>
            </p:cNvSpPr>
            <p:nvPr/>
          </p:nvSpPr>
          <p:spPr bwMode="auto">
            <a:xfrm>
              <a:off x="1576" y="3113"/>
              <a:ext cx="755" cy="271"/>
            </a:xfrm>
            <a:prstGeom prst="ellipse">
              <a:avLst/>
            </a:prstGeom>
            <a:solidFill>
              <a:schemeClr val="hlink"/>
            </a:solidFill>
            <a:ln w="12700">
              <a:noFill/>
              <a:round/>
              <a:headEnd/>
              <a:tailEnd/>
            </a:ln>
            <a:effectLst/>
          </p:spPr>
          <p:txBody>
            <a:bodyPr wrap="none" anchor="ctr"/>
            <a:lstStyle/>
            <a:p>
              <a:endParaRPr lang="zh-TW" altLang="en-US"/>
            </a:p>
          </p:txBody>
        </p:sp>
        <p:grpSp>
          <p:nvGrpSpPr>
            <p:cNvPr id="81930" name="Group 1034"/>
            <p:cNvGrpSpPr>
              <a:grpSpLocks/>
            </p:cNvGrpSpPr>
            <p:nvPr/>
          </p:nvGrpSpPr>
          <p:grpSpPr bwMode="auto">
            <a:xfrm>
              <a:off x="1794" y="3132"/>
              <a:ext cx="314" cy="75"/>
              <a:chOff x="2208" y="2184"/>
              <a:chExt cx="176" cy="69"/>
            </a:xfrm>
          </p:grpSpPr>
          <p:grpSp>
            <p:nvGrpSpPr>
              <p:cNvPr id="81931" name="Group 1035"/>
              <p:cNvGrpSpPr>
                <a:grpSpLocks/>
              </p:cNvGrpSpPr>
              <p:nvPr/>
            </p:nvGrpSpPr>
            <p:grpSpPr bwMode="auto">
              <a:xfrm>
                <a:off x="2208" y="2185"/>
                <a:ext cx="176" cy="68"/>
                <a:chOff x="2848" y="848"/>
                <a:chExt cx="140" cy="98"/>
              </a:xfrm>
            </p:grpSpPr>
            <p:sp>
              <p:nvSpPr>
                <p:cNvPr id="81932" name="Line 10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1933" name="Line 10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1934" name="Line 10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1935" name="Group 1039"/>
              <p:cNvGrpSpPr>
                <a:grpSpLocks/>
              </p:cNvGrpSpPr>
              <p:nvPr/>
            </p:nvGrpSpPr>
            <p:grpSpPr bwMode="auto">
              <a:xfrm flipV="1">
                <a:off x="2208" y="2184"/>
                <a:ext cx="176" cy="68"/>
                <a:chOff x="2848" y="848"/>
                <a:chExt cx="140" cy="98"/>
              </a:xfrm>
            </p:grpSpPr>
            <p:sp>
              <p:nvSpPr>
                <p:cNvPr id="81936" name="Line 104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1937" name="Line 104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1938" name="Line 104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81939" name="Oval 1043"/>
            <p:cNvSpPr>
              <a:spLocks noChangeArrowheads="1"/>
            </p:cNvSpPr>
            <p:nvPr/>
          </p:nvSpPr>
          <p:spPr bwMode="auto">
            <a:xfrm>
              <a:off x="3520" y="3312"/>
              <a:ext cx="755" cy="233"/>
            </a:xfrm>
            <a:prstGeom prst="ellipse">
              <a:avLst/>
            </a:prstGeom>
            <a:solidFill>
              <a:schemeClr val="hlink"/>
            </a:solidFill>
            <a:ln w="12700">
              <a:noFill/>
              <a:round/>
              <a:headEnd/>
              <a:tailEnd/>
            </a:ln>
            <a:effectLst/>
          </p:spPr>
          <p:txBody>
            <a:bodyPr wrap="none" anchor="ctr"/>
            <a:lstStyle/>
            <a:p>
              <a:endParaRPr lang="zh-TW" altLang="en-US"/>
            </a:p>
          </p:txBody>
        </p:sp>
        <p:sp>
          <p:nvSpPr>
            <p:cNvPr id="81940" name="Line 1044"/>
            <p:cNvSpPr>
              <a:spLocks noChangeShapeType="1"/>
            </p:cNvSpPr>
            <p:nvPr/>
          </p:nvSpPr>
          <p:spPr bwMode="auto">
            <a:xfrm>
              <a:off x="3526" y="3299"/>
              <a:ext cx="0" cy="144"/>
            </a:xfrm>
            <a:prstGeom prst="line">
              <a:avLst/>
            </a:prstGeom>
            <a:noFill/>
            <a:ln w="12700">
              <a:solidFill>
                <a:schemeClr val="tx1"/>
              </a:solidFill>
              <a:round/>
              <a:headEnd/>
              <a:tailEnd/>
            </a:ln>
            <a:effectLst/>
          </p:spPr>
          <p:txBody>
            <a:bodyPr wrap="none" anchor="ctr"/>
            <a:lstStyle/>
            <a:p>
              <a:endParaRPr lang="zh-TW" altLang="en-US"/>
            </a:p>
          </p:txBody>
        </p:sp>
        <p:sp>
          <p:nvSpPr>
            <p:cNvPr id="81941" name="Rectangle 1045"/>
            <p:cNvSpPr>
              <a:spLocks noChangeArrowheads="1"/>
            </p:cNvSpPr>
            <p:nvPr/>
          </p:nvSpPr>
          <p:spPr bwMode="auto">
            <a:xfrm>
              <a:off x="3526" y="3275"/>
              <a:ext cx="755" cy="166"/>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1942" name="Oval 1046"/>
            <p:cNvSpPr>
              <a:spLocks noChangeArrowheads="1"/>
            </p:cNvSpPr>
            <p:nvPr/>
          </p:nvSpPr>
          <p:spPr bwMode="auto">
            <a:xfrm>
              <a:off x="3532" y="3131"/>
              <a:ext cx="755" cy="271"/>
            </a:xfrm>
            <a:prstGeom prst="ellipse">
              <a:avLst/>
            </a:prstGeom>
            <a:solidFill>
              <a:schemeClr val="hlink"/>
            </a:solidFill>
            <a:ln w="12700">
              <a:noFill/>
              <a:round/>
              <a:headEnd/>
              <a:tailEnd/>
            </a:ln>
            <a:effectLst/>
          </p:spPr>
          <p:txBody>
            <a:bodyPr wrap="none" anchor="ctr"/>
            <a:lstStyle/>
            <a:p>
              <a:endParaRPr lang="zh-TW" altLang="en-US"/>
            </a:p>
          </p:txBody>
        </p:sp>
        <p:graphicFrame>
          <p:nvGraphicFramePr>
            <p:cNvPr id="81943" name="Object 1047"/>
            <p:cNvGraphicFramePr>
              <a:graphicFrameLocks noChangeAspect="1"/>
            </p:cNvGraphicFramePr>
            <p:nvPr/>
          </p:nvGraphicFramePr>
          <p:xfrm>
            <a:off x="716" y="2816"/>
            <a:ext cx="407" cy="336"/>
          </p:xfrm>
          <a:graphic>
            <a:graphicData uri="http://schemas.openxmlformats.org/presentationml/2006/ole">
              <p:oleObj spid="_x0000_s81943" name="Clip" r:id="rId4" imgW="1305000" imgH="1085760" progId="MS_ClipArt_Gallery.2">
                <p:embed/>
              </p:oleObj>
            </a:graphicData>
          </a:graphic>
        </p:graphicFrame>
        <p:sp>
          <p:nvSpPr>
            <p:cNvPr id="81944" name="Line 1048"/>
            <p:cNvSpPr>
              <a:spLocks noChangeShapeType="1"/>
            </p:cNvSpPr>
            <p:nvPr/>
          </p:nvSpPr>
          <p:spPr bwMode="auto">
            <a:xfrm>
              <a:off x="1110" y="3072"/>
              <a:ext cx="318" cy="0"/>
            </a:xfrm>
            <a:prstGeom prst="line">
              <a:avLst/>
            </a:prstGeom>
            <a:noFill/>
            <a:ln w="19050">
              <a:solidFill>
                <a:schemeClr val="tx1"/>
              </a:solidFill>
              <a:round/>
              <a:headEnd/>
              <a:tailEnd/>
            </a:ln>
            <a:effectLst/>
          </p:spPr>
          <p:txBody>
            <a:bodyPr wrap="none" anchor="ctr"/>
            <a:lstStyle/>
            <a:p>
              <a:endParaRPr lang="zh-TW" altLang="en-US"/>
            </a:p>
          </p:txBody>
        </p:sp>
        <p:sp>
          <p:nvSpPr>
            <p:cNvPr id="81945" name="Line 1049"/>
            <p:cNvSpPr>
              <a:spLocks noChangeShapeType="1"/>
            </p:cNvSpPr>
            <p:nvPr/>
          </p:nvSpPr>
          <p:spPr bwMode="auto">
            <a:xfrm flipV="1">
              <a:off x="1302" y="3693"/>
              <a:ext cx="123" cy="3"/>
            </a:xfrm>
            <a:prstGeom prst="line">
              <a:avLst/>
            </a:prstGeom>
            <a:noFill/>
            <a:ln w="19050">
              <a:solidFill>
                <a:schemeClr val="tx1"/>
              </a:solidFill>
              <a:round/>
              <a:headEnd/>
              <a:tailEnd/>
            </a:ln>
            <a:effectLst/>
          </p:spPr>
          <p:txBody>
            <a:bodyPr wrap="none" anchor="ctr"/>
            <a:lstStyle/>
            <a:p>
              <a:endParaRPr lang="zh-TW" altLang="en-US"/>
            </a:p>
          </p:txBody>
        </p:sp>
        <p:sp>
          <p:nvSpPr>
            <p:cNvPr id="81946" name="Line 1050"/>
            <p:cNvSpPr>
              <a:spLocks noChangeShapeType="1"/>
            </p:cNvSpPr>
            <p:nvPr/>
          </p:nvSpPr>
          <p:spPr bwMode="auto">
            <a:xfrm>
              <a:off x="2322" y="3336"/>
              <a:ext cx="1218" cy="6"/>
            </a:xfrm>
            <a:prstGeom prst="line">
              <a:avLst/>
            </a:prstGeom>
            <a:noFill/>
            <a:ln w="19050">
              <a:solidFill>
                <a:schemeClr val="tx1"/>
              </a:solidFill>
              <a:round/>
              <a:headEnd/>
              <a:tailEnd/>
            </a:ln>
            <a:effectLst/>
          </p:spPr>
          <p:txBody>
            <a:bodyPr wrap="none" anchor="ctr"/>
            <a:lstStyle/>
            <a:p>
              <a:endParaRPr lang="zh-TW" altLang="en-US"/>
            </a:p>
          </p:txBody>
        </p:sp>
        <p:sp>
          <p:nvSpPr>
            <p:cNvPr id="81947" name="Line 1051"/>
            <p:cNvSpPr>
              <a:spLocks noChangeShapeType="1"/>
            </p:cNvSpPr>
            <p:nvPr/>
          </p:nvSpPr>
          <p:spPr bwMode="auto">
            <a:xfrm flipH="1">
              <a:off x="1428" y="3066"/>
              <a:ext cx="0" cy="630"/>
            </a:xfrm>
            <a:prstGeom prst="line">
              <a:avLst/>
            </a:prstGeom>
            <a:noFill/>
            <a:ln w="19050">
              <a:solidFill>
                <a:schemeClr val="tx1"/>
              </a:solidFill>
              <a:round/>
              <a:headEnd/>
              <a:tailEnd/>
            </a:ln>
            <a:effectLst/>
          </p:spPr>
          <p:txBody>
            <a:bodyPr wrap="none" anchor="ctr"/>
            <a:lstStyle/>
            <a:p>
              <a:endParaRPr lang="zh-TW" altLang="en-US"/>
            </a:p>
          </p:txBody>
        </p:sp>
        <p:sp>
          <p:nvSpPr>
            <p:cNvPr id="81948" name="Line 1052"/>
            <p:cNvSpPr>
              <a:spLocks noChangeShapeType="1"/>
            </p:cNvSpPr>
            <p:nvPr/>
          </p:nvSpPr>
          <p:spPr bwMode="auto">
            <a:xfrm>
              <a:off x="1434" y="3339"/>
              <a:ext cx="126" cy="0"/>
            </a:xfrm>
            <a:prstGeom prst="line">
              <a:avLst/>
            </a:prstGeom>
            <a:noFill/>
            <a:ln w="19050">
              <a:solidFill>
                <a:schemeClr val="tx1"/>
              </a:solidFill>
              <a:round/>
              <a:headEnd/>
              <a:tailEnd/>
            </a:ln>
            <a:effectLst/>
          </p:spPr>
          <p:txBody>
            <a:bodyPr wrap="none" anchor="ctr"/>
            <a:lstStyle/>
            <a:p>
              <a:endParaRPr lang="zh-TW" altLang="en-US"/>
            </a:p>
          </p:txBody>
        </p:sp>
        <p:sp>
          <p:nvSpPr>
            <p:cNvPr id="81949" name="Rectangle 1053"/>
            <p:cNvSpPr>
              <a:spLocks noChangeArrowheads="1"/>
            </p:cNvSpPr>
            <p:nvPr/>
          </p:nvSpPr>
          <p:spPr bwMode="auto">
            <a:xfrm>
              <a:off x="2901" y="3210"/>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81950" name="Rectangle 1054"/>
            <p:cNvSpPr>
              <a:spLocks noChangeArrowheads="1"/>
            </p:cNvSpPr>
            <p:nvPr/>
          </p:nvSpPr>
          <p:spPr bwMode="auto">
            <a:xfrm>
              <a:off x="2112" y="3255"/>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81951" name="Rectangle 1055"/>
            <p:cNvSpPr>
              <a:spLocks noChangeArrowheads="1"/>
            </p:cNvSpPr>
            <p:nvPr/>
          </p:nvSpPr>
          <p:spPr bwMode="auto">
            <a:xfrm>
              <a:off x="2214" y="3255"/>
              <a:ext cx="93" cy="12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81952" name="Rectangle 1056"/>
            <p:cNvSpPr>
              <a:spLocks noChangeArrowheads="1"/>
            </p:cNvSpPr>
            <p:nvPr/>
          </p:nvSpPr>
          <p:spPr bwMode="auto">
            <a:xfrm>
              <a:off x="1449" y="3192"/>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81953" name="Line 1057"/>
            <p:cNvSpPr>
              <a:spLocks noChangeShapeType="1"/>
            </p:cNvSpPr>
            <p:nvPr/>
          </p:nvSpPr>
          <p:spPr bwMode="auto">
            <a:xfrm>
              <a:off x="1560" y="3258"/>
              <a:ext cx="153" cy="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81954" name="Line 1058"/>
            <p:cNvSpPr>
              <a:spLocks noChangeShapeType="1"/>
            </p:cNvSpPr>
            <p:nvPr/>
          </p:nvSpPr>
          <p:spPr bwMode="auto">
            <a:xfrm flipV="1">
              <a:off x="1350" y="3432"/>
              <a:ext cx="0" cy="111"/>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81955" name="Line 1059"/>
            <p:cNvSpPr>
              <a:spLocks noChangeShapeType="1"/>
            </p:cNvSpPr>
            <p:nvPr/>
          </p:nvSpPr>
          <p:spPr bwMode="auto">
            <a:xfrm flipV="1">
              <a:off x="3387" y="3084"/>
              <a:ext cx="231"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81956" name="Text Box 1060"/>
            <p:cNvSpPr txBox="1">
              <a:spLocks noChangeArrowheads="1"/>
            </p:cNvSpPr>
            <p:nvPr/>
          </p:nvSpPr>
          <p:spPr bwMode="auto">
            <a:xfrm>
              <a:off x="494" y="2831"/>
              <a:ext cx="256" cy="288"/>
            </a:xfrm>
            <a:prstGeom prst="rect">
              <a:avLst/>
            </a:prstGeom>
            <a:noFill/>
            <a:ln w="9525">
              <a:noFill/>
              <a:miter lim="800000"/>
              <a:headEnd/>
              <a:tailEnd/>
            </a:ln>
            <a:effectLst/>
          </p:spPr>
          <p:txBody>
            <a:bodyPr wrap="none">
              <a:spAutoFit/>
            </a:bodyPr>
            <a:lstStyle/>
            <a:p>
              <a:r>
                <a:rPr lang="en-US" altLang="zh-TW">
                  <a:solidFill>
                    <a:schemeClr val="accent1"/>
                  </a:solidFill>
                  <a:latin typeface="Comic Sans MS" pitchFamily="66" charset="0"/>
                  <a:ea typeface="新細明體" charset="-120"/>
                </a:rPr>
                <a:t>A</a:t>
              </a:r>
              <a:endParaRPr lang="en-US" altLang="zh-TW">
                <a:solidFill>
                  <a:schemeClr val="accent1"/>
                </a:solidFill>
                <a:ea typeface="新細明體" charset="-120"/>
              </a:endParaRPr>
            </a:p>
          </p:txBody>
        </p:sp>
        <p:sp>
          <p:nvSpPr>
            <p:cNvPr id="81957" name="Text Box 1061"/>
            <p:cNvSpPr txBox="1">
              <a:spLocks noChangeArrowheads="1"/>
            </p:cNvSpPr>
            <p:nvPr/>
          </p:nvSpPr>
          <p:spPr bwMode="auto">
            <a:xfrm>
              <a:off x="668" y="3473"/>
              <a:ext cx="237" cy="288"/>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B</a:t>
              </a:r>
              <a:endParaRPr lang="en-US" altLang="zh-TW">
                <a:solidFill>
                  <a:schemeClr val="accent1"/>
                </a:solidFill>
                <a:ea typeface="新細明體" charset="-120"/>
              </a:endParaRPr>
            </a:p>
          </p:txBody>
        </p:sp>
        <p:sp>
          <p:nvSpPr>
            <p:cNvPr id="81958" name="Rectangle 1062"/>
            <p:cNvSpPr>
              <a:spLocks noChangeArrowheads="1"/>
            </p:cNvSpPr>
            <p:nvPr/>
          </p:nvSpPr>
          <p:spPr bwMode="auto">
            <a:xfrm>
              <a:off x="2295" y="3216"/>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81959" name="Text Box 1063"/>
            <p:cNvSpPr txBox="1">
              <a:spLocks noChangeArrowheads="1"/>
            </p:cNvSpPr>
            <p:nvPr/>
          </p:nvSpPr>
          <p:spPr bwMode="auto">
            <a:xfrm>
              <a:off x="2540" y="2966"/>
              <a:ext cx="898"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propagation</a:t>
              </a:r>
              <a:endParaRPr lang="en-US" altLang="zh-TW" sz="1800">
                <a:ea typeface="新細明體" charset="-120"/>
              </a:endParaRPr>
            </a:p>
          </p:txBody>
        </p:sp>
        <p:sp>
          <p:nvSpPr>
            <p:cNvPr id="81960" name="Line 1064"/>
            <p:cNvSpPr>
              <a:spLocks noChangeShapeType="1"/>
            </p:cNvSpPr>
            <p:nvPr/>
          </p:nvSpPr>
          <p:spPr bwMode="auto">
            <a:xfrm rot="-10800000">
              <a:off x="2385" y="3084"/>
              <a:ext cx="201"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81961" name="Text Box 1065"/>
            <p:cNvSpPr txBox="1">
              <a:spLocks noChangeArrowheads="1"/>
            </p:cNvSpPr>
            <p:nvPr/>
          </p:nvSpPr>
          <p:spPr bwMode="auto">
            <a:xfrm>
              <a:off x="1346" y="2702"/>
              <a:ext cx="955"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transmission</a:t>
              </a:r>
              <a:endParaRPr lang="en-US" altLang="zh-TW" sz="1800">
                <a:ea typeface="新細明體" charset="-120"/>
              </a:endParaRPr>
            </a:p>
          </p:txBody>
        </p:sp>
        <p:sp>
          <p:nvSpPr>
            <p:cNvPr id="81962" name="Line 1066"/>
            <p:cNvSpPr>
              <a:spLocks noChangeShapeType="1"/>
            </p:cNvSpPr>
            <p:nvPr/>
          </p:nvSpPr>
          <p:spPr bwMode="auto">
            <a:xfrm rot="-10800000" flipH="1" flipV="1">
              <a:off x="2022" y="2874"/>
              <a:ext cx="333" cy="336"/>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81963" name="Text Box 1067"/>
            <p:cNvSpPr txBox="1">
              <a:spLocks noChangeArrowheads="1"/>
            </p:cNvSpPr>
            <p:nvPr/>
          </p:nvSpPr>
          <p:spPr bwMode="auto">
            <a:xfrm>
              <a:off x="1424" y="3668"/>
              <a:ext cx="822" cy="404"/>
            </a:xfrm>
            <a:prstGeom prst="rect">
              <a:avLst/>
            </a:prstGeom>
            <a:noFill/>
            <a:ln w="9525">
              <a:noFill/>
              <a:miter lim="800000"/>
              <a:headEnd/>
              <a:tailEnd/>
            </a:ln>
            <a:effectLst/>
          </p:spPr>
          <p:txBody>
            <a:bodyPr wrap="none">
              <a:spAutoFit/>
            </a:bodyPr>
            <a:lstStyle/>
            <a:p>
              <a:pPr algn="ctr"/>
              <a:r>
                <a:rPr lang="en-US" altLang="zh-TW" sz="1800">
                  <a:solidFill>
                    <a:srgbClr val="FF0000"/>
                  </a:solidFill>
                  <a:latin typeface="Comic Sans MS" pitchFamily="66" charset="0"/>
                  <a:ea typeface="新細明體" charset="-120"/>
                </a:rPr>
                <a:t>nodal</a:t>
              </a:r>
            </a:p>
            <a:p>
              <a:pPr algn="ctr"/>
              <a:r>
                <a:rPr lang="en-US" altLang="zh-TW" sz="1800">
                  <a:solidFill>
                    <a:srgbClr val="FF0000"/>
                  </a:solidFill>
                  <a:latin typeface="Comic Sans MS" pitchFamily="66" charset="0"/>
                  <a:ea typeface="新細明體" charset="-120"/>
                </a:rPr>
                <a:t>processing</a:t>
              </a:r>
              <a:endParaRPr lang="en-US" altLang="zh-TW" sz="1800">
                <a:ea typeface="新細明體" charset="-120"/>
              </a:endParaRPr>
            </a:p>
          </p:txBody>
        </p:sp>
        <p:sp>
          <p:nvSpPr>
            <p:cNvPr id="81964" name="Line 1068"/>
            <p:cNvSpPr>
              <a:spLocks noChangeShapeType="1"/>
            </p:cNvSpPr>
            <p:nvPr/>
          </p:nvSpPr>
          <p:spPr bwMode="auto">
            <a:xfrm rot="-10800000">
              <a:off x="1587" y="3696"/>
              <a:ext cx="525" cy="0"/>
            </a:xfrm>
            <a:prstGeom prst="line">
              <a:avLst/>
            </a:prstGeom>
            <a:noFill/>
            <a:ln w="9525">
              <a:solidFill>
                <a:schemeClr val="tx1"/>
              </a:solidFill>
              <a:round/>
              <a:headEnd type="triangle" w="med" len="med"/>
              <a:tailEnd type="triangle" w="med" len="med"/>
            </a:ln>
            <a:effectLst/>
          </p:spPr>
          <p:txBody>
            <a:bodyPr wrap="none" anchor="ctr"/>
            <a:lstStyle/>
            <a:p>
              <a:endParaRPr lang="zh-TW" altLang="en-US"/>
            </a:p>
          </p:txBody>
        </p:sp>
        <p:sp>
          <p:nvSpPr>
            <p:cNvPr id="81965" name="Line 1069"/>
            <p:cNvSpPr>
              <a:spLocks noChangeShapeType="1"/>
            </p:cNvSpPr>
            <p:nvPr/>
          </p:nvSpPr>
          <p:spPr bwMode="auto">
            <a:xfrm rot="10800000" flipV="1">
              <a:off x="2097" y="3546"/>
              <a:ext cx="243" cy="0"/>
            </a:xfrm>
            <a:prstGeom prst="line">
              <a:avLst/>
            </a:prstGeom>
            <a:noFill/>
            <a:ln w="9525">
              <a:solidFill>
                <a:schemeClr val="tx1"/>
              </a:solidFill>
              <a:round/>
              <a:headEnd type="triangle" w="med" len="med"/>
              <a:tailEnd type="triangle" w="med" len="med"/>
            </a:ln>
            <a:effectLst/>
          </p:spPr>
          <p:txBody>
            <a:bodyPr wrap="none" anchor="ctr"/>
            <a:lstStyle/>
            <a:p>
              <a:endParaRPr lang="zh-TW" altLang="en-US"/>
            </a:p>
          </p:txBody>
        </p:sp>
        <p:sp>
          <p:nvSpPr>
            <p:cNvPr id="81966" name="Text Box 1070"/>
            <p:cNvSpPr txBox="1">
              <a:spLocks noChangeArrowheads="1"/>
            </p:cNvSpPr>
            <p:nvPr/>
          </p:nvSpPr>
          <p:spPr bwMode="auto">
            <a:xfrm>
              <a:off x="2354" y="3830"/>
              <a:ext cx="690"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queueing</a:t>
              </a:r>
              <a:endParaRPr lang="en-US" altLang="zh-TW" sz="1800">
                <a:ea typeface="新細明體" charset="-120"/>
              </a:endParaRPr>
            </a:p>
          </p:txBody>
        </p:sp>
        <p:sp>
          <p:nvSpPr>
            <p:cNvPr id="81967" name="Line 1071"/>
            <p:cNvSpPr>
              <a:spLocks noChangeShapeType="1"/>
            </p:cNvSpPr>
            <p:nvPr/>
          </p:nvSpPr>
          <p:spPr bwMode="auto">
            <a:xfrm rot="-10800000">
              <a:off x="2199" y="3546"/>
              <a:ext cx="375" cy="348"/>
            </a:xfrm>
            <a:prstGeom prst="line">
              <a:avLst/>
            </a:prstGeom>
            <a:noFill/>
            <a:ln w="9525">
              <a:solidFill>
                <a:schemeClr val="tx1"/>
              </a:solidFill>
              <a:round/>
              <a:headEnd/>
              <a:tailEnd/>
            </a:ln>
            <a:effectLst/>
          </p:spPr>
          <p:txBody>
            <a:bodyPr wrap="none" anchor="ctr"/>
            <a:lstStyle/>
            <a:p>
              <a:endParaRPr lang="zh-TW" altLang="en-US"/>
            </a:p>
          </p:txBody>
        </p:sp>
        <p:grpSp>
          <p:nvGrpSpPr>
            <p:cNvPr id="81968" name="Group 1072"/>
            <p:cNvGrpSpPr>
              <a:grpSpLocks/>
            </p:cNvGrpSpPr>
            <p:nvPr/>
          </p:nvGrpSpPr>
          <p:grpSpPr bwMode="auto">
            <a:xfrm>
              <a:off x="3738" y="3168"/>
              <a:ext cx="314" cy="75"/>
              <a:chOff x="2208" y="2184"/>
              <a:chExt cx="176" cy="69"/>
            </a:xfrm>
          </p:grpSpPr>
          <p:grpSp>
            <p:nvGrpSpPr>
              <p:cNvPr id="81969" name="Group 1073"/>
              <p:cNvGrpSpPr>
                <a:grpSpLocks/>
              </p:cNvGrpSpPr>
              <p:nvPr/>
            </p:nvGrpSpPr>
            <p:grpSpPr bwMode="auto">
              <a:xfrm>
                <a:off x="2208" y="2185"/>
                <a:ext cx="176" cy="68"/>
                <a:chOff x="2848" y="848"/>
                <a:chExt cx="140" cy="98"/>
              </a:xfrm>
            </p:grpSpPr>
            <p:sp>
              <p:nvSpPr>
                <p:cNvPr id="81970" name="Line 10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1971" name="Line 10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1972" name="Line 10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1973" name="Group 1077"/>
              <p:cNvGrpSpPr>
                <a:grpSpLocks/>
              </p:cNvGrpSpPr>
              <p:nvPr/>
            </p:nvGrpSpPr>
            <p:grpSpPr bwMode="auto">
              <a:xfrm flipV="1">
                <a:off x="2208" y="2184"/>
                <a:ext cx="176" cy="68"/>
                <a:chOff x="2848" y="848"/>
                <a:chExt cx="140" cy="98"/>
              </a:xfrm>
            </p:grpSpPr>
            <p:sp>
              <p:nvSpPr>
                <p:cNvPr id="81974" name="Line 10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1975" name="Line 10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1976" name="Line 10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sp>
        <p:nvSpPr>
          <p:cNvPr id="81978" name="Rectangle 1082"/>
          <p:cNvSpPr>
            <a:spLocks noChangeArrowheads="1"/>
          </p:cNvSpPr>
          <p:nvPr/>
        </p:nvSpPr>
        <p:spPr bwMode="auto">
          <a:xfrm>
            <a:off x="4429125" y="1628775"/>
            <a:ext cx="3810000" cy="197485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Char char="q"/>
            </a:pPr>
            <a:r>
              <a:rPr lang="en-US" altLang="zh-TW">
                <a:solidFill>
                  <a:srgbClr val="FF0000"/>
                </a:solidFill>
                <a:latin typeface="Comic Sans MS" pitchFamily="66" charset="0"/>
                <a:ea typeface="新細明體" charset="-120"/>
              </a:rPr>
              <a:t>2. queueing</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time waiting at output link for transmission </a:t>
            </a:r>
          </a:p>
          <a:p>
            <a:pPr marL="742950" lvl="1" indent="-285750">
              <a:spcBef>
                <a:spcPct val="20000"/>
              </a:spcBef>
              <a:buClr>
                <a:schemeClr val="accent2"/>
              </a:buClr>
              <a:buSzPct val="75000"/>
              <a:buFont typeface="ZapfDingbats" pitchFamily="82" charset="2"/>
              <a:buChar char="m"/>
            </a:pPr>
            <a:r>
              <a:rPr lang="en-US" altLang="zh-TW" sz="2000">
                <a:latin typeface="Comic Sans MS" pitchFamily="66" charset="0"/>
                <a:ea typeface="新細明體" charset="-120"/>
              </a:rPr>
              <a:t>depends on congestion level of router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0" name="投影片編號版面配置區 6"/>
          <p:cNvSpPr>
            <a:spLocks noGrp="1"/>
          </p:cNvSpPr>
          <p:nvPr>
            <p:ph type="sldNum" sz="quarter" idx="12"/>
          </p:nvPr>
        </p:nvSpPr>
        <p:spPr/>
        <p:txBody>
          <a:bodyPr/>
          <a:lstStyle/>
          <a:p>
            <a:r>
              <a:rPr lang="en-US" altLang="zh-TW"/>
              <a:t>1-</a:t>
            </a:r>
            <a:fld id="{2CFFDD64-5828-4EDA-943C-0F571189A73A}" type="slidenum">
              <a:rPr lang="en-US" altLang="zh-TW"/>
              <a:pPr/>
              <a:t>51</a:t>
            </a:fld>
            <a:endParaRPr lang="en-US" altLang="zh-TW"/>
          </a:p>
        </p:txBody>
      </p:sp>
      <p:sp>
        <p:nvSpPr>
          <p:cNvPr id="32770" name="Rectangle 2"/>
          <p:cNvSpPr>
            <a:spLocks noGrp="1" noChangeArrowheads="1"/>
          </p:cNvSpPr>
          <p:nvPr>
            <p:ph type="title"/>
          </p:nvPr>
        </p:nvSpPr>
        <p:spPr>
          <a:xfrm>
            <a:off x="476250" y="266700"/>
            <a:ext cx="7772400" cy="1143000"/>
          </a:xfrm>
        </p:spPr>
        <p:txBody>
          <a:bodyPr/>
          <a:lstStyle/>
          <a:p>
            <a:r>
              <a:rPr lang="en-US" altLang="zh-TW" sz="3600">
                <a:ea typeface="新細明體" charset="-120"/>
              </a:rPr>
              <a:t>Delay in packet-switched networks</a:t>
            </a:r>
            <a:endParaRPr lang="en-US" altLang="zh-TW">
              <a:ea typeface="新細明體" charset="-120"/>
            </a:endParaRPr>
          </a:p>
        </p:txBody>
      </p:sp>
      <p:sp>
        <p:nvSpPr>
          <p:cNvPr id="32771" name="Rectangle 3"/>
          <p:cNvSpPr>
            <a:spLocks noGrp="1" noChangeArrowheads="1"/>
          </p:cNvSpPr>
          <p:nvPr>
            <p:ph type="body" sz="half" idx="1"/>
          </p:nvPr>
        </p:nvSpPr>
        <p:spPr>
          <a:xfrm>
            <a:off x="523875" y="1371600"/>
            <a:ext cx="3810000" cy="2505075"/>
          </a:xfrm>
        </p:spPr>
        <p:txBody>
          <a:bodyPr/>
          <a:lstStyle/>
          <a:p>
            <a:pPr>
              <a:buFont typeface="Wingdings" pitchFamily="2" charset="2"/>
              <a:buNone/>
            </a:pPr>
            <a:r>
              <a:rPr lang="en-US" altLang="zh-TW" sz="2400">
                <a:solidFill>
                  <a:srgbClr val="FF0000"/>
                </a:solidFill>
                <a:ea typeface="新細明體" charset="-120"/>
              </a:rPr>
              <a:t>3. Transmission delay:</a:t>
            </a:r>
            <a:endParaRPr lang="en-US" altLang="zh-TW" sz="2400">
              <a:ea typeface="新細明體" charset="-120"/>
            </a:endParaRPr>
          </a:p>
          <a:p>
            <a:r>
              <a:rPr lang="en-US" altLang="zh-TW" sz="2400">
                <a:ea typeface="新細明體" charset="-120"/>
              </a:rPr>
              <a:t>R=link bandwidth (bps)</a:t>
            </a:r>
          </a:p>
          <a:p>
            <a:r>
              <a:rPr lang="en-US" altLang="zh-TW" sz="2400">
                <a:ea typeface="新細明體" charset="-120"/>
              </a:rPr>
              <a:t>L=packet length (bits)</a:t>
            </a:r>
          </a:p>
          <a:p>
            <a:r>
              <a:rPr lang="en-US" altLang="zh-TW" sz="2400">
                <a:ea typeface="新細明體" charset="-120"/>
              </a:rPr>
              <a:t>time to send bits into link = L/R</a:t>
            </a:r>
          </a:p>
        </p:txBody>
      </p:sp>
      <p:sp>
        <p:nvSpPr>
          <p:cNvPr id="32772" name="Rectangle 4"/>
          <p:cNvSpPr>
            <a:spLocks noGrp="1" noChangeArrowheads="1"/>
          </p:cNvSpPr>
          <p:nvPr>
            <p:ph type="body" sz="half" idx="2"/>
          </p:nvPr>
        </p:nvSpPr>
        <p:spPr>
          <a:xfrm>
            <a:off x="4476750" y="1362075"/>
            <a:ext cx="4152900" cy="2914650"/>
          </a:xfrm>
        </p:spPr>
        <p:txBody>
          <a:bodyPr/>
          <a:lstStyle/>
          <a:p>
            <a:pPr>
              <a:buFont typeface="Wingdings" pitchFamily="2" charset="2"/>
              <a:buNone/>
            </a:pPr>
            <a:r>
              <a:rPr lang="en-US" altLang="zh-TW" sz="2400">
                <a:solidFill>
                  <a:srgbClr val="FF0000"/>
                </a:solidFill>
                <a:ea typeface="新細明體" charset="-120"/>
              </a:rPr>
              <a:t>4. Propagation delay:</a:t>
            </a:r>
          </a:p>
          <a:p>
            <a:r>
              <a:rPr lang="en-US" altLang="zh-TW" sz="2400">
                <a:ea typeface="新細明體" charset="-120"/>
              </a:rPr>
              <a:t>d = length of physical link</a:t>
            </a:r>
          </a:p>
          <a:p>
            <a:r>
              <a:rPr lang="en-US" altLang="zh-TW" sz="2400">
                <a:ea typeface="新細明體" charset="-120"/>
              </a:rPr>
              <a:t>s = propagation speed in medium (~2x10</a:t>
            </a:r>
            <a:r>
              <a:rPr lang="en-US" altLang="zh-TW" sz="2400" baseline="30000">
                <a:ea typeface="新細明體" charset="-120"/>
              </a:rPr>
              <a:t>8</a:t>
            </a:r>
            <a:r>
              <a:rPr lang="en-US" altLang="zh-TW" sz="2400">
                <a:ea typeface="新細明體" charset="-120"/>
              </a:rPr>
              <a:t> m/sec)</a:t>
            </a:r>
          </a:p>
          <a:p>
            <a:r>
              <a:rPr lang="en-US" altLang="zh-TW" sz="2400">
                <a:ea typeface="新細明體" charset="-120"/>
              </a:rPr>
              <a:t>propagation delay = d/s</a:t>
            </a:r>
          </a:p>
        </p:txBody>
      </p:sp>
      <p:grpSp>
        <p:nvGrpSpPr>
          <p:cNvPr id="32773" name="Group 5"/>
          <p:cNvGrpSpPr>
            <a:grpSpLocks/>
          </p:cNvGrpSpPr>
          <p:nvPr/>
        </p:nvGrpSpPr>
        <p:grpSpPr bwMode="auto">
          <a:xfrm>
            <a:off x="622300" y="4432300"/>
            <a:ext cx="6021388" cy="2174875"/>
            <a:chOff x="494" y="2702"/>
            <a:chExt cx="3793" cy="1370"/>
          </a:xfrm>
        </p:grpSpPr>
        <p:graphicFrame>
          <p:nvGraphicFramePr>
            <p:cNvPr id="32774" name="Object 6"/>
            <p:cNvGraphicFramePr>
              <a:graphicFrameLocks noChangeAspect="1"/>
            </p:cNvGraphicFramePr>
            <p:nvPr/>
          </p:nvGraphicFramePr>
          <p:xfrm>
            <a:off x="914" y="3452"/>
            <a:ext cx="407" cy="336"/>
          </p:xfrm>
          <a:graphic>
            <a:graphicData uri="http://schemas.openxmlformats.org/presentationml/2006/ole">
              <p:oleObj spid="_x0000_s32774" name="Clip" r:id="rId3" imgW="1305000" imgH="1085760" progId="MS_ClipArt_Gallery.2">
                <p:embed/>
              </p:oleObj>
            </a:graphicData>
          </a:graphic>
        </p:graphicFrame>
        <p:sp>
          <p:nvSpPr>
            <p:cNvPr id="32775" name="Oval 7"/>
            <p:cNvSpPr>
              <a:spLocks noChangeArrowheads="1"/>
            </p:cNvSpPr>
            <p:nvPr/>
          </p:nvSpPr>
          <p:spPr bwMode="auto">
            <a:xfrm>
              <a:off x="1570" y="3300"/>
              <a:ext cx="755" cy="233"/>
            </a:xfrm>
            <a:prstGeom prst="ellipse">
              <a:avLst/>
            </a:prstGeom>
            <a:solidFill>
              <a:schemeClr val="hlink"/>
            </a:solidFill>
            <a:ln w="12700">
              <a:noFill/>
              <a:round/>
              <a:headEnd/>
              <a:tailEnd/>
            </a:ln>
            <a:effectLst/>
          </p:spPr>
          <p:txBody>
            <a:bodyPr wrap="none" anchor="ctr"/>
            <a:lstStyle/>
            <a:p>
              <a:endParaRPr lang="zh-TW" altLang="en-US"/>
            </a:p>
          </p:txBody>
        </p:sp>
        <p:sp>
          <p:nvSpPr>
            <p:cNvPr id="32776" name="Rectangle 8"/>
            <p:cNvSpPr>
              <a:spLocks noChangeArrowheads="1"/>
            </p:cNvSpPr>
            <p:nvPr/>
          </p:nvSpPr>
          <p:spPr bwMode="auto">
            <a:xfrm>
              <a:off x="1570" y="3257"/>
              <a:ext cx="755" cy="166"/>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32777" name="Oval 9"/>
            <p:cNvSpPr>
              <a:spLocks noChangeArrowheads="1"/>
            </p:cNvSpPr>
            <p:nvPr/>
          </p:nvSpPr>
          <p:spPr bwMode="auto">
            <a:xfrm>
              <a:off x="1576" y="3113"/>
              <a:ext cx="755" cy="271"/>
            </a:xfrm>
            <a:prstGeom prst="ellipse">
              <a:avLst/>
            </a:prstGeom>
            <a:solidFill>
              <a:schemeClr val="hlink"/>
            </a:solidFill>
            <a:ln w="12700">
              <a:noFill/>
              <a:round/>
              <a:headEnd/>
              <a:tailEnd/>
            </a:ln>
            <a:effectLst/>
          </p:spPr>
          <p:txBody>
            <a:bodyPr wrap="none" anchor="ctr"/>
            <a:lstStyle/>
            <a:p>
              <a:endParaRPr lang="zh-TW" altLang="en-US"/>
            </a:p>
          </p:txBody>
        </p:sp>
        <p:grpSp>
          <p:nvGrpSpPr>
            <p:cNvPr id="32778" name="Group 10"/>
            <p:cNvGrpSpPr>
              <a:grpSpLocks/>
            </p:cNvGrpSpPr>
            <p:nvPr/>
          </p:nvGrpSpPr>
          <p:grpSpPr bwMode="auto">
            <a:xfrm>
              <a:off x="1794" y="3132"/>
              <a:ext cx="314" cy="75"/>
              <a:chOff x="2208" y="2184"/>
              <a:chExt cx="176" cy="69"/>
            </a:xfrm>
          </p:grpSpPr>
          <p:grpSp>
            <p:nvGrpSpPr>
              <p:cNvPr id="32779" name="Group 11"/>
              <p:cNvGrpSpPr>
                <a:grpSpLocks/>
              </p:cNvGrpSpPr>
              <p:nvPr/>
            </p:nvGrpSpPr>
            <p:grpSpPr bwMode="auto">
              <a:xfrm>
                <a:off x="2208" y="2185"/>
                <a:ext cx="176" cy="68"/>
                <a:chOff x="2848" y="848"/>
                <a:chExt cx="140" cy="98"/>
              </a:xfrm>
            </p:grpSpPr>
            <p:sp>
              <p:nvSpPr>
                <p:cNvPr id="32780" name="Line 1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2781" name="Line 1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2782" name="Line 1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32783" name="Group 15"/>
              <p:cNvGrpSpPr>
                <a:grpSpLocks/>
              </p:cNvGrpSpPr>
              <p:nvPr/>
            </p:nvGrpSpPr>
            <p:grpSpPr bwMode="auto">
              <a:xfrm flipV="1">
                <a:off x="2208" y="2184"/>
                <a:ext cx="176" cy="68"/>
                <a:chOff x="2848" y="848"/>
                <a:chExt cx="140" cy="98"/>
              </a:xfrm>
            </p:grpSpPr>
            <p:sp>
              <p:nvSpPr>
                <p:cNvPr id="32784" name="Line 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2785" name="Line 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2786" name="Line 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32787" name="Oval 19"/>
            <p:cNvSpPr>
              <a:spLocks noChangeArrowheads="1"/>
            </p:cNvSpPr>
            <p:nvPr/>
          </p:nvSpPr>
          <p:spPr bwMode="auto">
            <a:xfrm>
              <a:off x="3520" y="3312"/>
              <a:ext cx="755" cy="233"/>
            </a:xfrm>
            <a:prstGeom prst="ellipse">
              <a:avLst/>
            </a:prstGeom>
            <a:solidFill>
              <a:schemeClr val="hlink"/>
            </a:solidFill>
            <a:ln w="12700">
              <a:noFill/>
              <a:round/>
              <a:headEnd/>
              <a:tailEnd/>
            </a:ln>
            <a:effectLst/>
          </p:spPr>
          <p:txBody>
            <a:bodyPr wrap="none" anchor="ctr"/>
            <a:lstStyle/>
            <a:p>
              <a:endParaRPr lang="zh-TW" altLang="en-US"/>
            </a:p>
          </p:txBody>
        </p:sp>
        <p:sp>
          <p:nvSpPr>
            <p:cNvPr id="32788" name="Line 20"/>
            <p:cNvSpPr>
              <a:spLocks noChangeShapeType="1"/>
            </p:cNvSpPr>
            <p:nvPr/>
          </p:nvSpPr>
          <p:spPr bwMode="auto">
            <a:xfrm>
              <a:off x="3526" y="3299"/>
              <a:ext cx="0" cy="144"/>
            </a:xfrm>
            <a:prstGeom prst="line">
              <a:avLst/>
            </a:prstGeom>
            <a:noFill/>
            <a:ln w="12700">
              <a:solidFill>
                <a:schemeClr val="tx1"/>
              </a:solidFill>
              <a:round/>
              <a:headEnd/>
              <a:tailEnd/>
            </a:ln>
            <a:effectLst/>
          </p:spPr>
          <p:txBody>
            <a:bodyPr wrap="none" anchor="ctr"/>
            <a:lstStyle/>
            <a:p>
              <a:endParaRPr lang="zh-TW" altLang="en-US"/>
            </a:p>
          </p:txBody>
        </p:sp>
        <p:sp>
          <p:nvSpPr>
            <p:cNvPr id="32789" name="Rectangle 21"/>
            <p:cNvSpPr>
              <a:spLocks noChangeArrowheads="1"/>
            </p:cNvSpPr>
            <p:nvPr/>
          </p:nvSpPr>
          <p:spPr bwMode="auto">
            <a:xfrm>
              <a:off x="3526" y="3275"/>
              <a:ext cx="755" cy="166"/>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32790" name="Oval 22"/>
            <p:cNvSpPr>
              <a:spLocks noChangeArrowheads="1"/>
            </p:cNvSpPr>
            <p:nvPr/>
          </p:nvSpPr>
          <p:spPr bwMode="auto">
            <a:xfrm>
              <a:off x="3532" y="3131"/>
              <a:ext cx="755" cy="271"/>
            </a:xfrm>
            <a:prstGeom prst="ellipse">
              <a:avLst/>
            </a:prstGeom>
            <a:solidFill>
              <a:schemeClr val="hlink"/>
            </a:solidFill>
            <a:ln w="12700">
              <a:noFill/>
              <a:round/>
              <a:headEnd/>
              <a:tailEnd/>
            </a:ln>
            <a:effectLst/>
          </p:spPr>
          <p:txBody>
            <a:bodyPr wrap="none" anchor="ctr"/>
            <a:lstStyle/>
            <a:p>
              <a:endParaRPr lang="zh-TW" altLang="en-US"/>
            </a:p>
          </p:txBody>
        </p:sp>
        <p:graphicFrame>
          <p:nvGraphicFramePr>
            <p:cNvPr id="32791" name="Object 23"/>
            <p:cNvGraphicFramePr>
              <a:graphicFrameLocks noChangeAspect="1"/>
            </p:cNvGraphicFramePr>
            <p:nvPr/>
          </p:nvGraphicFramePr>
          <p:xfrm>
            <a:off x="716" y="2816"/>
            <a:ext cx="407" cy="336"/>
          </p:xfrm>
          <a:graphic>
            <a:graphicData uri="http://schemas.openxmlformats.org/presentationml/2006/ole">
              <p:oleObj spid="_x0000_s32791" name="Clip" r:id="rId4" imgW="1305000" imgH="1085760" progId="MS_ClipArt_Gallery.2">
                <p:embed/>
              </p:oleObj>
            </a:graphicData>
          </a:graphic>
        </p:graphicFrame>
        <p:sp>
          <p:nvSpPr>
            <p:cNvPr id="32792" name="Line 24"/>
            <p:cNvSpPr>
              <a:spLocks noChangeShapeType="1"/>
            </p:cNvSpPr>
            <p:nvPr/>
          </p:nvSpPr>
          <p:spPr bwMode="auto">
            <a:xfrm>
              <a:off x="1110" y="3072"/>
              <a:ext cx="318" cy="0"/>
            </a:xfrm>
            <a:prstGeom prst="line">
              <a:avLst/>
            </a:prstGeom>
            <a:noFill/>
            <a:ln w="19050">
              <a:solidFill>
                <a:schemeClr val="tx1"/>
              </a:solidFill>
              <a:round/>
              <a:headEnd/>
              <a:tailEnd/>
            </a:ln>
            <a:effectLst/>
          </p:spPr>
          <p:txBody>
            <a:bodyPr wrap="none" anchor="ctr"/>
            <a:lstStyle/>
            <a:p>
              <a:endParaRPr lang="zh-TW" altLang="en-US"/>
            </a:p>
          </p:txBody>
        </p:sp>
        <p:sp>
          <p:nvSpPr>
            <p:cNvPr id="32793" name="Line 25"/>
            <p:cNvSpPr>
              <a:spLocks noChangeShapeType="1"/>
            </p:cNvSpPr>
            <p:nvPr/>
          </p:nvSpPr>
          <p:spPr bwMode="auto">
            <a:xfrm flipV="1">
              <a:off x="1302" y="3693"/>
              <a:ext cx="123" cy="3"/>
            </a:xfrm>
            <a:prstGeom prst="line">
              <a:avLst/>
            </a:prstGeom>
            <a:noFill/>
            <a:ln w="19050">
              <a:solidFill>
                <a:schemeClr val="tx1"/>
              </a:solidFill>
              <a:round/>
              <a:headEnd/>
              <a:tailEnd/>
            </a:ln>
            <a:effectLst/>
          </p:spPr>
          <p:txBody>
            <a:bodyPr wrap="none" anchor="ctr"/>
            <a:lstStyle/>
            <a:p>
              <a:endParaRPr lang="zh-TW" altLang="en-US"/>
            </a:p>
          </p:txBody>
        </p:sp>
        <p:sp>
          <p:nvSpPr>
            <p:cNvPr id="32794" name="Line 26"/>
            <p:cNvSpPr>
              <a:spLocks noChangeShapeType="1"/>
            </p:cNvSpPr>
            <p:nvPr/>
          </p:nvSpPr>
          <p:spPr bwMode="auto">
            <a:xfrm>
              <a:off x="2322" y="3336"/>
              <a:ext cx="1218" cy="6"/>
            </a:xfrm>
            <a:prstGeom prst="line">
              <a:avLst/>
            </a:prstGeom>
            <a:noFill/>
            <a:ln w="19050">
              <a:solidFill>
                <a:schemeClr val="tx1"/>
              </a:solidFill>
              <a:round/>
              <a:headEnd/>
              <a:tailEnd/>
            </a:ln>
            <a:effectLst/>
          </p:spPr>
          <p:txBody>
            <a:bodyPr wrap="none" anchor="ctr"/>
            <a:lstStyle/>
            <a:p>
              <a:endParaRPr lang="zh-TW" altLang="en-US"/>
            </a:p>
          </p:txBody>
        </p:sp>
        <p:sp>
          <p:nvSpPr>
            <p:cNvPr id="32795" name="Line 27"/>
            <p:cNvSpPr>
              <a:spLocks noChangeShapeType="1"/>
            </p:cNvSpPr>
            <p:nvPr/>
          </p:nvSpPr>
          <p:spPr bwMode="auto">
            <a:xfrm flipH="1">
              <a:off x="1428" y="3066"/>
              <a:ext cx="0" cy="630"/>
            </a:xfrm>
            <a:prstGeom prst="line">
              <a:avLst/>
            </a:prstGeom>
            <a:noFill/>
            <a:ln w="19050">
              <a:solidFill>
                <a:schemeClr val="tx1"/>
              </a:solidFill>
              <a:round/>
              <a:headEnd/>
              <a:tailEnd/>
            </a:ln>
            <a:effectLst/>
          </p:spPr>
          <p:txBody>
            <a:bodyPr wrap="none" anchor="ctr"/>
            <a:lstStyle/>
            <a:p>
              <a:endParaRPr lang="zh-TW" altLang="en-US"/>
            </a:p>
          </p:txBody>
        </p:sp>
        <p:sp>
          <p:nvSpPr>
            <p:cNvPr id="32796" name="Line 28"/>
            <p:cNvSpPr>
              <a:spLocks noChangeShapeType="1"/>
            </p:cNvSpPr>
            <p:nvPr/>
          </p:nvSpPr>
          <p:spPr bwMode="auto">
            <a:xfrm>
              <a:off x="1434" y="3339"/>
              <a:ext cx="126" cy="0"/>
            </a:xfrm>
            <a:prstGeom prst="line">
              <a:avLst/>
            </a:prstGeom>
            <a:noFill/>
            <a:ln w="19050">
              <a:solidFill>
                <a:schemeClr val="tx1"/>
              </a:solidFill>
              <a:round/>
              <a:headEnd/>
              <a:tailEnd/>
            </a:ln>
            <a:effectLst/>
          </p:spPr>
          <p:txBody>
            <a:bodyPr wrap="none" anchor="ctr"/>
            <a:lstStyle/>
            <a:p>
              <a:endParaRPr lang="zh-TW" altLang="en-US"/>
            </a:p>
          </p:txBody>
        </p:sp>
        <p:sp>
          <p:nvSpPr>
            <p:cNvPr id="32797" name="Rectangle 29"/>
            <p:cNvSpPr>
              <a:spLocks noChangeArrowheads="1"/>
            </p:cNvSpPr>
            <p:nvPr/>
          </p:nvSpPr>
          <p:spPr bwMode="auto">
            <a:xfrm>
              <a:off x="2901" y="3210"/>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32798" name="Rectangle 30"/>
            <p:cNvSpPr>
              <a:spLocks noChangeArrowheads="1"/>
            </p:cNvSpPr>
            <p:nvPr/>
          </p:nvSpPr>
          <p:spPr bwMode="auto">
            <a:xfrm>
              <a:off x="2112" y="3255"/>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32799" name="Rectangle 31"/>
            <p:cNvSpPr>
              <a:spLocks noChangeArrowheads="1"/>
            </p:cNvSpPr>
            <p:nvPr/>
          </p:nvSpPr>
          <p:spPr bwMode="auto">
            <a:xfrm>
              <a:off x="2214" y="3255"/>
              <a:ext cx="93" cy="12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32800" name="Rectangle 32"/>
            <p:cNvSpPr>
              <a:spLocks noChangeArrowheads="1"/>
            </p:cNvSpPr>
            <p:nvPr/>
          </p:nvSpPr>
          <p:spPr bwMode="auto">
            <a:xfrm>
              <a:off x="1449" y="3192"/>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32801" name="Line 33"/>
            <p:cNvSpPr>
              <a:spLocks noChangeShapeType="1"/>
            </p:cNvSpPr>
            <p:nvPr/>
          </p:nvSpPr>
          <p:spPr bwMode="auto">
            <a:xfrm>
              <a:off x="1560" y="3258"/>
              <a:ext cx="153" cy="3"/>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2802" name="Line 34"/>
            <p:cNvSpPr>
              <a:spLocks noChangeShapeType="1"/>
            </p:cNvSpPr>
            <p:nvPr/>
          </p:nvSpPr>
          <p:spPr bwMode="auto">
            <a:xfrm flipV="1">
              <a:off x="1350" y="3432"/>
              <a:ext cx="0" cy="111"/>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2803" name="Line 35"/>
            <p:cNvSpPr>
              <a:spLocks noChangeShapeType="1"/>
            </p:cNvSpPr>
            <p:nvPr/>
          </p:nvSpPr>
          <p:spPr bwMode="auto">
            <a:xfrm flipV="1">
              <a:off x="3387" y="3084"/>
              <a:ext cx="231"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2804" name="Text Box 36"/>
            <p:cNvSpPr txBox="1">
              <a:spLocks noChangeArrowheads="1"/>
            </p:cNvSpPr>
            <p:nvPr/>
          </p:nvSpPr>
          <p:spPr bwMode="auto">
            <a:xfrm>
              <a:off x="494" y="2831"/>
              <a:ext cx="256" cy="288"/>
            </a:xfrm>
            <a:prstGeom prst="rect">
              <a:avLst/>
            </a:prstGeom>
            <a:noFill/>
            <a:ln w="9525">
              <a:noFill/>
              <a:miter lim="800000"/>
              <a:headEnd/>
              <a:tailEnd/>
            </a:ln>
            <a:effectLst/>
          </p:spPr>
          <p:txBody>
            <a:bodyPr wrap="none">
              <a:spAutoFit/>
            </a:bodyPr>
            <a:lstStyle/>
            <a:p>
              <a:r>
                <a:rPr lang="en-US" altLang="zh-TW">
                  <a:solidFill>
                    <a:schemeClr val="accent1"/>
                  </a:solidFill>
                  <a:latin typeface="Comic Sans MS" pitchFamily="66" charset="0"/>
                  <a:ea typeface="新細明體" charset="-120"/>
                </a:rPr>
                <a:t>A</a:t>
              </a:r>
              <a:endParaRPr lang="en-US" altLang="zh-TW">
                <a:solidFill>
                  <a:schemeClr val="accent1"/>
                </a:solidFill>
                <a:ea typeface="新細明體" charset="-120"/>
              </a:endParaRPr>
            </a:p>
          </p:txBody>
        </p:sp>
        <p:sp>
          <p:nvSpPr>
            <p:cNvPr id="32805" name="Text Box 37"/>
            <p:cNvSpPr txBox="1">
              <a:spLocks noChangeArrowheads="1"/>
            </p:cNvSpPr>
            <p:nvPr/>
          </p:nvSpPr>
          <p:spPr bwMode="auto">
            <a:xfrm>
              <a:off x="668" y="3473"/>
              <a:ext cx="237" cy="288"/>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B</a:t>
              </a:r>
              <a:endParaRPr lang="en-US" altLang="zh-TW">
                <a:solidFill>
                  <a:schemeClr val="accent1"/>
                </a:solidFill>
                <a:ea typeface="新細明體" charset="-120"/>
              </a:endParaRPr>
            </a:p>
          </p:txBody>
        </p:sp>
        <p:sp>
          <p:nvSpPr>
            <p:cNvPr id="32806" name="Rectangle 38"/>
            <p:cNvSpPr>
              <a:spLocks noChangeArrowheads="1"/>
            </p:cNvSpPr>
            <p:nvPr/>
          </p:nvSpPr>
          <p:spPr bwMode="auto">
            <a:xfrm>
              <a:off x="2295" y="3216"/>
              <a:ext cx="93" cy="126"/>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32807" name="Text Box 39"/>
            <p:cNvSpPr txBox="1">
              <a:spLocks noChangeArrowheads="1"/>
            </p:cNvSpPr>
            <p:nvPr/>
          </p:nvSpPr>
          <p:spPr bwMode="auto">
            <a:xfrm>
              <a:off x="2540" y="2966"/>
              <a:ext cx="898"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propagation</a:t>
              </a:r>
              <a:endParaRPr lang="en-US" altLang="zh-TW" sz="1800">
                <a:ea typeface="新細明體" charset="-120"/>
              </a:endParaRPr>
            </a:p>
          </p:txBody>
        </p:sp>
        <p:sp>
          <p:nvSpPr>
            <p:cNvPr id="32808" name="Line 40"/>
            <p:cNvSpPr>
              <a:spLocks noChangeShapeType="1"/>
            </p:cNvSpPr>
            <p:nvPr/>
          </p:nvSpPr>
          <p:spPr bwMode="auto">
            <a:xfrm rot="-10800000">
              <a:off x="2385" y="3084"/>
              <a:ext cx="201"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2809" name="Text Box 41"/>
            <p:cNvSpPr txBox="1">
              <a:spLocks noChangeArrowheads="1"/>
            </p:cNvSpPr>
            <p:nvPr/>
          </p:nvSpPr>
          <p:spPr bwMode="auto">
            <a:xfrm>
              <a:off x="1346" y="2702"/>
              <a:ext cx="955"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transmission</a:t>
              </a:r>
              <a:endParaRPr lang="en-US" altLang="zh-TW" sz="1800">
                <a:ea typeface="新細明體" charset="-120"/>
              </a:endParaRPr>
            </a:p>
          </p:txBody>
        </p:sp>
        <p:sp>
          <p:nvSpPr>
            <p:cNvPr id="32810" name="Line 42"/>
            <p:cNvSpPr>
              <a:spLocks noChangeShapeType="1"/>
            </p:cNvSpPr>
            <p:nvPr/>
          </p:nvSpPr>
          <p:spPr bwMode="auto">
            <a:xfrm rot="-10800000" flipH="1" flipV="1">
              <a:off x="2022" y="2874"/>
              <a:ext cx="333" cy="336"/>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32811" name="Text Box 43"/>
            <p:cNvSpPr txBox="1">
              <a:spLocks noChangeArrowheads="1"/>
            </p:cNvSpPr>
            <p:nvPr/>
          </p:nvSpPr>
          <p:spPr bwMode="auto">
            <a:xfrm>
              <a:off x="1424" y="3668"/>
              <a:ext cx="822" cy="404"/>
            </a:xfrm>
            <a:prstGeom prst="rect">
              <a:avLst/>
            </a:prstGeom>
            <a:noFill/>
            <a:ln w="9525">
              <a:noFill/>
              <a:miter lim="800000"/>
              <a:headEnd/>
              <a:tailEnd/>
            </a:ln>
            <a:effectLst/>
          </p:spPr>
          <p:txBody>
            <a:bodyPr wrap="none">
              <a:spAutoFit/>
            </a:bodyPr>
            <a:lstStyle/>
            <a:p>
              <a:pPr algn="ctr"/>
              <a:r>
                <a:rPr lang="en-US" altLang="zh-TW" sz="1800">
                  <a:solidFill>
                    <a:srgbClr val="FF0000"/>
                  </a:solidFill>
                  <a:latin typeface="Comic Sans MS" pitchFamily="66" charset="0"/>
                  <a:ea typeface="新細明體" charset="-120"/>
                </a:rPr>
                <a:t>nodal</a:t>
              </a:r>
            </a:p>
            <a:p>
              <a:pPr algn="ctr"/>
              <a:r>
                <a:rPr lang="en-US" altLang="zh-TW" sz="1800">
                  <a:solidFill>
                    <a:srgbClr val="FF0000"/>
                  </a:solidFill>
                  <a:latin typeface="Comic Sans MS" pitchFamily="66" charset="0"/>
                  <a:ea typeface="新細明體" charset="-120"/>
                </a:rPr>
                <a:t>processing</a:t>
              </a:r>
              <a:endParaRPr lang="en-US" altLang="zh-TW" sz="1800">
                <a:ea typeface="新細明體" charset="-120"/>
              </a:endParaRPr>
            </a:p>
          </p:txBody>
        </p:sp>
        <p:sp>
          <p:nvSpPr>
            <p:cNvPr id="32812" name="Line 44"/>
            <p:cNvSpPr>
              <a:spLocks noChangeShapeType="1"/>
            </p:cNvSpPr>
            <p:nvPr/>
          </p:nvSpPr>
          <p:spPr bwMode="auto">
            <a:xfrm rot="-10800000">
              <a:off x="1587" y="3696"/>
              <a:ext cx="525" cy="0"/>
            </a:xfrm>
            <a:prstGeom prst="line">
              <a:avLst/>
            </a:prstGeom>
            <a:noFill/>
            <a:ln w="9525">
              <a:solidFill>
                <a:schemeClr val="tx1"/>
              </a:solidFill>
              <a:round/>
              <a:headEnd type="triangle" w="med" len="med"/>
              <a:tailEnd type="triangle" w="med" len="med"/>
            </a:ln>
            <a:effectLst/>
          </p:spPr>
          <p:txBody>
            <a:bodyPr wrap="none" anchor="ctr"/>
            <a:lstStyle/>
            <a:p>
              <a:endParaRPr lang="zh-TW" altLang="en-US"/>
            </a:p>
          </p:txBody>
        </p:sp>
        <p:sp>
          <p:nvSpPr>
            <p:cNvPr id="32813" name="Line 45"/>
            <p:cNvSpPr>
              <a:spLocks noChangeShapeType="1"/>
            </p:cNvSpPr>
            <p:nvPr/>
          </p:nvSpPr>
          <p:spPr bwMode="auto">
            <a:xfrm rot="10800000" flipV="1">
              <a:off x="2097" y="3546"/>
              <a:ext cx="243" cy="0"/>
            </a:xfrm>
            <a:prstGeom prst="line">
              <a:avLst/>
            </a:prstGeom>
            <a:noFill/>
            <a:ln w="9525">
              <a:solidFill>
                <a:schemeClr val="tx1"/>
              </a:solidFill>
              <a:round/>
              <a:headEnd type="triangle" w="med" len="med"/>
              <a:tailEnd type="triangle" w="med" len="med"/>
            </a:ln>
            <a:effectLst/>
          </p:spPr>
          <p:txBody>
            <a:bodyPr wrap="none" anchor="ctr"/>
            <a:lstStyle/>
            <a:p>
              <a:endParaRPr lang="zh-TW" altLang="en-US"/>
            </a:p>
          </p:txBody>
        </p:sp>
        <p:sp>
          <p:nvSpPr>
            <p:cNvPr id="32814" name="Text Box 46"/>
            <p:cNvSpPr txBox="1">
              <a:spLocks noChangeArrowheads="1"/>
            </p:cNvSpPr>
            <p:nvPr/>
          </p:nvSpPr>
          <p:spPr bwMode="auto">
            <a:xfrm>
              <a:off x="2354" y="3830"/>
              <a:ext cx="690"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queueing</a:t>
              </a:r>
              <a:endParaRPr lang="en-US" altLang="zh-TW" sz="1800">
                <a:ea typeface="新細明體" charset="-120"/>
              </a:endParaRPr>
            </a:p>
          </p:txBody>
        </p:sp>
        <p:sp>
          <p:nvSpPr>
            <p:cNvPr id="32815" name="Line 47"/>
            <p:cNvSpPr>
              <a:spLocks noChangeShapeType="1"/>
            </p:cNvSpPr>
            <p:nvPr/>
          </p:nvSpPr>
          <p:spPr bwMode="auto">
            <a:xfrm rot="-10800000">
              <a:off x="2199" y="3546"/>
              <a:ext cx="375" cy="348"/>
            </a:xfrm>
            <a:prstGeom prst="line">
              <a:avLst/>
            </a:prstGeom>
            <a:noFill/>
            <a:ln w="9525">
              <a:solidFill>
                <a:schemeClr val="tx1"/>
              </a:solidFill>
              <a:round/>
              <a:headEnd/>
              <a:tailEnd/>
            </a:ln>
            <a:effectLst/>
          </p:spPr>
          <p:txBody>
            <a:bodyPr wrap="none" anchor="ctr"/>
            <a:lstStyle/>
            <a:p>
              <a:endParaRPr lang="zh-TW" altLang="en-US"/>
            </a:p>
          </p:txBody>
        </p:sp>
        <p:grpSp>
          <p:nvGrpSpPr>
            <p:cNvPr id="32816" name="Group 48"/>
            <p:cNvGrpSpPr>
              <a:grpSpLocks/>
            </p:cNvGrpSpPr>
            <p:nvPr/>
          </p:nvGrpSpPr>
          <p:grpSpPr bwMode="auto">
            <a:xfrm>
              <a:off x="3738" y="3168"/>
              <a:ext cx="314" cy="75"/>
              <a:chOff x="2208" y="2184"/>
              <a:chExt cx="176" cy="69"/>
            </a:xfrm>
          </p:grpSpPr>
          <p:grpSp>
            <p:nvGrpSpPr>
              <p:cNvPr id="32817" name="Group 49"/>
              <p:cNvGrpSpPr>
                <a:grpSpLocks/>
              </p:cNvGrpSpPr>
              <p:nvPr/>
            </p:nvGrpSpPr>
            <p:grpSpPr bwMode="auto">
              <a:xfrm>
                <a:off x="2208" y="2185"/>
                <a:ext cx="176" cy="68"/>
                <a:chOff x="2848" y="848"/>
                <a:chExt cx="140" cy="98"/>
              </a:xfrm>
            </p:grpSpPr>
            <p:sp>
              <p:nvSpPr>
                <p:cNvPr id="32818" name="Line 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2819" name="Line 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2820" name="Line 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32821" name="Group 53"/>
              <p:cNvGrpSpPr>
                <a:grpSpLocks/>
              </p:cNvGrpSpPr>
              <p:nvPr/>
            </p:nvGrpSpPr>
            <p:grpSpPr bwMode="auto">
              <a:xfrm flipV="1">
                <a:off x="2208" y="2184"/>
                <a:ext cx="176" cy="68"/>
                <a:chOff x="2848" y="848"/>
                <a:chExt cx="140" cy="98"/>
              </a:xfrm>
            </p:grpSpPr>
            <p:sp>
              <p:nvSpPr>
                <p:cNvPr id="32822" name="Line 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32823" name="Line 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32824" name="Line 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sp>
        <p:nvSpPr>
          <p:cNvPr id="32825" name="Rectangle 57"/>
          <p:cNvSpPr>
            <a:spLocks noChangeArrowheads="1"/>
          </p:cNvSpPr>
          <p:nvPr/>
        </p:nvSpPr>
        <p:spPr bwMode="auto">
          <a:xfrm>
            <a:off x="4476750" y="3790950"/>
            <a:ext cx="3800475" cy="84772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a:solidFill>
                  <a:srgbClr val="FF0000"/>
                </a:solidFill>
                <a:latin typeface="Comic Sans MS" pitchFamily="66" charset="0"/>
                <a:ea typeface="新細明體" charset="-120"/>
              </a:rPr>
              <a:t>Note: </a:t>
            </a:r>
            <a:r>
              <a:rPr lang="en-US" altLang="zh-TW">
                <a:latin typeface="Comic Sans MS" pitchFamily="66" charset="0"/>
                <a:ea typeface="新細明體" charset="-120"/>
              </a:rPr>
              <a:t>s and R are </a:t>
            </a:r>
            <a:r>
              <a:rPr lang="en-US" altLang="zh-TW" i="1">
                <a:latin typeface="Comic Sans MS" pitchFamily="66" charset="0"/>
                <a:ea typeface="新細明體" charset="-120"/>
              </a:rPr>
              <a:t>very </a:t>
            </a:r>
            <a:r>
              <a:rPr lang="en-US" altLang="zh-TW">
                <a:latin typeface="Comic Sans MS" pitchFamily="66" charset="0"/>
                <a:ea typeface="新細明體" charset="-120"/>
              </a:rPr>
              <a:t>different quantities!</a:t>
            </a:r>
          </a:p>
        </p:txBody>
      </p:sp>
      <p:sp>
        <p:nvSpPr>
          <p:cNvPr id="32826" name="Rectangle 58"/>
          <p:cNvSpPr>
            <a:spLocks noChangeArrowheads="1"/>
          </p:cNvSpPr>
          <p:nvPr/>
        </p:nvSpPr>
        <p:spPr bwMode="auto">
          <a:xfrm>
            <a:off x="4476750" y="3800475"/>
            <a:ext cx="3676650" cy="876300"/>
          </a:xfrm>
          <a:prstGeom prst="rect">
            <a:avLst/>
          </a:prstGeom>
          <a:noFill/>
          <a:ln w="19050">
            <a:solidFill>
              <a:schemeClr val="accent2"/>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38" name="投影片編號版面配置區 6"/>
          <p:cNvSpPr>
            <a:spLocks noGrp="1"/>
          </p:cNvSpPr>
          <p:nvPr>
            <p:ph type="sldNum" sz="quarter" idx="12"/>
          </p:nvPr>
        </p:nvSpPr>
        <p:spPr/>
        <p:txBody>
          <a:bodyPr/>
          <a:lstStyle/>
          <a:p>
            <a:r>
              <a:rPr lang="en-US" altLang="zh-TW"/>
              <a:t>1-</a:t>
            </a:r>
            <a:fld id="{5F6B06BF-0F13-44BD-83E8-20609F402FEF}" type="slidenum">
              <a:rPr lang="en-US" altLang="zh-TW"/>
              <a:pPr/>
              <a:t>52</a:t>
            </a:fld>
            <a:endParaRPr lang="en-US" altLang="zh-TW"/>
          </a:p>
        </p:txBody>
      </p:sp>
      <p:sp>
        <p:nvSpPr>
          <p:cNvPr id="94210" name="Rectangle 2"/>
          <p:cNvSpPr>
            <a:spLocks noGrp="1" noChangeArrowheads="1"/>
          </p:cNvSpPr>
          <p:nvPr>
            <p:ph type="title"/>
          </p:nvPr>
        </p:nvSpPr>
        <p:spPr>
          <a:xfrm>
            <a:off x="522288" y="0"/>
            <a:ext cx="7772400" cy="1143000"/>
          </a:xfrm>
        </p:spPr>
        <p:txBody>
          <a:bodyPr/>
          <a:lstStyle/>
          <a:p>
            <a:r>
              <a:rPr lang="en-US" altLang="zh-TW">
                <a:ea typeface="新細明體" charset="-120"/>
              </a:rPr>
              <a:t>Caravan analogy</a:t>
            </a:r>
          </a:p>
        </p:txBody>
      </p:sp>
      <p:sp>
        <p:nvSpPr>
          <p:cNvPr id="94211" name="Rectangle 3"/>
          <p:cNvSpPr>
            <a:spLocks noGrp="1" noChangeArrowheads="1"/>
          </p:cNvSpPr>
          <p:nvPr>
            <p:ph type="body" sz="half" idx="1"/>
          </p:nvPr>
        </p:nvSpPr>
        <p:spPr>
          <a:xfrm>
            <a:off x="279400" y="2679700"/>
            <a:ext cx="4216400" cy="3317875"/>
          </a:xfrm>
        </p:spPr>
        <p:txBody>
          <a:bodyPr/>
          <a:lstStyle/>
          <a:p>
            <a:r>
              <a:rPr lang="en-US" altLang="zh-TW" sz="2400">
                <a:ea typeface="新細明體" charset="-120"/>
              </a:rPr>
              <a:t>Cars “propagate” at </a:t>
            </a:r>
            <a:br>
              <a:rPr lang="en-US" altLang="zh-TW" sz="2400">
                <a:ea typeface="新細明體" charset="-120"/>
              </a:rPr>
            </a:br>
            <a:r>
              <a:rPr lang="en-US" altLang="zh-TW" sz="2400">
                <a:ea typeface="新細明體" charset="-120"/>
              </a:rPr>
              <a:t>100 km/hr</a:t>
            </a:r>
          </a:p>
          <a:p>
            <a:r>
              <a:rPr lang="en-US" altLang="zh-TW" sz="2400">
                <a:ea typeface="新細明體" charset="-120"/>
              </a:rPr>
              <a:t>Toll booth takes 12 sec to service a car (transmission time)</a:t>
            </a:r>
          </a:p>
          <a:p>
            <a:r>
              <a:rPr lang="en-US" altLang="zh-TW" sz="2400">
                <a:solidFill>
                  <a:schemeClr val="accent2"/>
                </a:solidFill>
                <a:ea typeface="新細明體" charset="-120"/>
              </a:rPr>
              <a:t>car~bit; caravan ~ packet</a:t>
            </a:r>
            <a:endParaRPr lang="en-US" altLang="zh-TW" sz="2400">
              <a:ea typeface="新細明體" charset="-120"/>
            </a:endParaRPr>
          </a:p>
          <a:p>
            <a:r>
              <a:rPr lang="en-US" altLang="zh-TW" sz="2400">
                <a:solidFill>
                  <a:srgbClr val="FF0000"/>
                </a:solidFill>
                <a:ea typeface="新細明體" charset="-120"/>
              </a:rPr>
              <a:t>Q: How long until caravan is lined up before 2nd toll booth?</a:t>
            </a:r>
            <a:endParaRPr lang="en-US" altLang="zh-TW" sz="2400">
              <a:ea typeface="新細明體" charset="-120"/>
            </a:endParaRPr>
          </a:p>
          <a:p>
            <a:pPr>
              <a:buFont typeface="Wingdings" pitchFamily="2" charset="2"/>
              <a:buNone/>
            </a:pPr>
            <a:endParaRPr lang="zh-TW" altLang="en-US" sz="2400">
              <a:ea typeface="新細明體" charset="-120"/>
            </a:endParaRPr>
          </a:p>
        </p:txBody>
      </p:sp>
      <p:sp>
        <p:nvSpPr>
          <p:cNvPr id="94212" name="Rectangle 4"/>
          <p:cNvSpPr>
            <a:spLocks noGrp="1" noChangeArrowheads="1"/>
          </p:cNvSpPr>
          <p:nvPr>
            <p:ph type="body" sz="half" idx="2"/>
          </p:nvPr>
        </p:nvSpPr>
        <p:spPr>
          <a:xfrm>
            <a:off x="4740275" y="2632075"/>
            <a:ext cx="4162425" cy="3365500"/>
          </a:xfrm>
        </p:spPr>
        <p:txBody>
          <a:bodyPr/>
          <a:lstStyle/>
          <a:p>
            <a:r>
              <a:rPr lang="en-US" altLang="zh-TW" sz="2400">
                <a:ea typeface="新細明體" charset="-120"/>
              </a:rPr>
              <a:t>Time to “push” entire caravan through toll booth onto highway = 12*10 = 120 sec</a:t>
            </a:r>
          </a:p>
          <a:p>
            <a:r>
              <a:rPr lang="en-US" altLang="zh-TW" sz="2400">
                <a:ea typeface="新細明體" charset="-120"/>
              </a:rPr>
              <a:t>Time for last car to propagate from 1st to 2nd toll both: 100km/(100km/hr)= 1 hr</a:t>
            </a:r>
          </a:p>
          <a:p>
            <a:r>
              <a:rPr lang="en-US" altLang="zh-TW" sz="2400">
                <a:solidFill>
                  <a:srgbClr val="FF0000"/>
                </a:solidFill>
                <a:ea typeface="新細明體" charset="-120"/>
              </a:rPr>
              <a:t>A: 62 minutes</a:t>
            </a:r>
            <a:endParaRPr lang="en-US" altLang="zh-TW" sz="2400">
              <a:ea typeface="新細明體" charset="-120"/>
            </a:endParaRPr>
          </a:p>
        </p:txBody>
      </p:sp>
      <p:grpSp>
        <p:nvGrpSpPr>
          <p:cNvPr id="94215" name="Group 7"/>
          <p:cNvGrpSpPr>
            <a:grpSpLocks/>
          </p:cNvGrpSpPr>
          <p:nvPr/>
        </p:nvGrpSpPr>
        <p:grpSpPr bwMode="auto">
          <a:xfrm>
            <a:off x="5588000" y="1239838"/>
            <a:ext cx="866775" cy="1392237"/>
            <a:chOff x="1342" y="938"/>
            <a:chExt cx="546" cy="877"/>
          </a:xfrm>
        </p:grpSpPr>
        <p:sp>
          <p:nvSpPr>
            <p:cNvPr id="94213" name="Rectangle 5"/>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94214" name="Text Box 6"/>
            <p:cNvSpPr txBox="1">
              <a:spLocks noChangeArrowheads="1"/>
            </p:cNvSpPr>
            <p:nvPr/>
          </p:nvSpPr>
          <p:spPr bwMode="auto">
            <a:xfrm>
              <a:off x="1342" y="1373"/>
              <a:ext cx="546" cy="442"/>
            </a:xfrm>
            <a:prstGeom prst="rect">
              <a:avLst/>
            </a:prstGeom>
            <a:noFill/>
            <a:ln w="9525">
              <a:noFill/>
              <a:miter lim="800000"/>
              <a:headEnd/>
              <a:tailEnd/>
            </a:ln>
            <a:effectLst/>
          </p:spPr>
          <p:txBody>
            <a:bodyPr wrap="none">
              <a:spAutoFit/>
            </a:bodyPr>
            <a:lstStyle/>
            <a:p>
              <a:pPr algn="ctr"/>
              <a:r>
                <a:rPr lang="en-US" altLang="zh-TW" sz="2000">
                  <a:latin typeface="Comic Sans MS" pitchFamily="66" charset="0"/>
                  <a:ea typeface="新細明體" charset="-120"/>
                </a:rPr>
                <a:t>toll </a:t>
              </a:r>
            </a:p>
            <a:p>
              <a:pPr algn="ctr"/>
              <a:r>
                <a:rPr lang="en-US" altLang="zh-TW" sz="2000">
                  <a:latin typeface="Comic Sans MS" pitchFamily="66" charset="0"/>
                  <a:ea typeface="新細明體" charset="-120"/>
                </a:rPr>
                <a:t>booth</a:t>
              </a:r>
            </a:p>
          </p:txBody>
        </p:sp>
      </p:grpSp>
      <p:grpSp>
        <p:nvGrpSpPr>
          <p:cNvPr id="94216" name="Group 8"/>
          <p:cNvGrpSpPr>
            <a:grpSpLocks/>
          </p:cNvGrpSpPr>
          <p:nvPr/>
        </p:nvGrpSpPr>
        <p:grpSpPr bwMode="auto">
          <a:xfrm>
            <a:off x="2735263" y="1239838"/>
            <a:ext cx="866775" cy="1392237"/>
            <a:chOff x="1342" y="938"/>
            <a:chExt cx="546" cy="877"/>
          </a:xfrm>
        </p:grpSpPr>
        <p:sp>
          <p:nvSpPr>
            <p:cNvPr id="94217" name="Rectangle 9"/>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94218" name="Text Box 10"/>
            <p:cNvSpPr txBox="1">
              <a:spLocks noChangeArrowheads="1"/>
            </p:cNvSpPr>
            <p:nvPr/>
          </p:nvSpPr>
          <p:spPr bwMode="auto">
            <a:xfrm>
              <a:off x="1342" y="1373"/>
              <a:ext cx="546" cy="442"/>
            </a:xfrm>
            <a:prstGeom prst="rect">
              <a:avLst/>
            </a:prstGeom>
            <a:noFill/>
            <a:ln w="9525">
              <a:noFill/>
              <a:miter lim="800000"/>
              <a:headEnd/>
              <a:tailEnd/>
            </a:ln>
            <a:effectLst/>
          </p:spPr>
          <p:txBody>
            <a:bodyPr wrap="none">
              <a:spAutoFit/>
            </a:bodyPr>
            <a:lstStyle/>
            <a:p>
              <a:pPr algn="ctr"/>
              <a:r>
                <a:rPr lang="en-US" altLang="zh-TW" sz="2000">
                  <a:latin typeface="Comic Sans MS" pitchFamily="66" charset="0"/>
                  <a:ea typeface="新細明體" charset="-120"/>
                </a:rPr>
                <a:t>toll </a:t>
              </a:r>
            </a:p>
            <a:p>
              <a:pPr algn="ctr"/>
              <a:r>
                <a:rPr lang="en-US" altLang="zh-TW" sz="2000">
                  <a:latin typeface="Comic Sans MS" pitchFamily="66" charset="0"/>
                  <a:ea typeface="新細明體" charset="-120"/>
                </a:rPr>
                <a:t>booth</a:t>
              </a:r>
            </a:p>
          </p:txBody>
        </p:sp>
      </p:grpSp>
      <p:grpSp>
        <p:nvGrpSpPr>
          <p:cNvPr id="94221" name="Group 13"/>
          <p:cNvGrpSpPr>
            <a:grpSpLocks/>
          </p:cNvGrpSpPr>
          <p:nvPr/>
        </p:nvGrpSpPr>
        <p:grpSpPr bwMode="auto">
          <a:xfrm>
            <a:off x="279400" y="1501775"/>
            <a:ext cx="293688" cy="244475"/>
            <a:chOff x="469" y="946"/>
            <a:chExt cx="185" cy="154"/>
          </a:xfrm>
        </p:grpSpPr>
        <p:sp>
          <p:nvSpPr>
            <p:cNvPr id="94219" name="Rectangle 11"/>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4220" name="Rectangle 12"/>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4222" name="Group 14"/>
          <p:cNvGrpSpPr>
            <a:grpSpLocks/>
          </p:cNvGrpSpPr>
          <p:nvPr/>
        </p:nvGrpSpPr>
        <p:grpSpPr bwMode="auto">
          <a:xfrm>
            <a:off x="1836738" y="1501775"/>
            <a:ext cx="293687" cy="244475"/>
            <a:chOff x="469" y="946"/>
            <a:chExt cx="185" cy="154"/>
          </a:xfrm>
        </p:grpSpPr>
        <p:sp>
          <p:nvSpPr>
            <p:cNvPr id="94223" name="Rectangle 15"/>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4224" name="Rectangle 16"/>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4225" name="Group 17"/>
          <p:cNvGrpSpPr>
            <a:grpSpLocks/>
          </p:cNvGrpSpPr>
          <p:nvPr/>
        </p:nvGrpSpPr>
        <p:grpSpPr bwMode="auto">
          <a:xfrm>
            <a:off x="2293938" y="1501775"/>
            <a:ext cx="293687" cy="244475"/>
            <a:chOff x="469" y="946"/>
            <a:chExt cx="185" cy="154"/>
          </a:xfrm>
        </p:grpSpPr>
        <p:sp>
          <p:nvSpPr>
            <p:cNvPr id="94226" name="Rectangle 18"/>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4227" name="Rectangle 19"/>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4228" name="Group 20"/>
          <p:cNvGrpSpPr>
            <a:grpSpLocks/>
          </p:cNvGrpSpPr>
          <p:nvPr/>
        </p:nvGrpSpPr>
        <p:grpSpPr bwMode="auto">
          <a:xfrm>
            <a:off x="2735263" y="1501775"/>
            <a:ext cx="293687" cy="244475"/>
            <a:chOff x="469" y="946"/>
            <a:chExt cx="185" cy="154"/>
          </a:xfrm>
        </p:grpSpPr>
        <p:sp>
          <p:nvSpPr>
            <p:cNvPr id="94229" name="Rectangle 21"/>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4230" name="Rectangle 22"/>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4231" name="Group 23"/>
          <p:cNvGrpSpPr>
            <a:grpSpLocks/>
          </p:cNvGrpSpPr>
          <p:nvPr/>
        </p:nvGrpSpPr>
        <p:grpSpPr bwMode="auto">
          <a:xfrm>
            <a:off x="730250" y="1501775"/>
            <a:ext cx="293688" cy="244475"/>
            <a:chOff x="469" y="946"/>
            <a:chExt cx="185" cy="154"/>
          </a:xfrm>
        </p:grpSpPr>
        <p:sp>
          <p:nvSpPr>
            <p:cNvPr id="94232" name="Rectangle 24"/>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4233" name="Rectangle 25"/>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sp>
        <p:nvSpPr>
          <p:cNvPr id="94234" name="Oval 26"/>
          <p:cNvSpPr>
            <a:spLocks noChangeArrowheads="1"/>
          </p:cNvSpPr>
          <p:nvPr/>
        </p:nvSpPr>
        <p:spPr bwMode="auto">
          <a:xfrm>
            <a:off x="1173163" y="1549400"/>
            <a:ext cx="74612" cy="74613"/>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94235" name="Oval 27"/>
          <p:cNvSpPr>
            <a:spLocks noChangeArrowheads="1"/>
          </p:cNvSpPr>
          <p:nvPr/>
        </p:nvSpPr>
        <p:spPr bwMode="auto">
          <a:xfrm>
            <a:off x="1325563" y="1549400"/>
            <a:ext cx="74612" cy="74613"/>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94236" name="Oval 28"/>
          <p:cNvSpPr>
            <a:spLocks noChangeArrowheads="1"/>
          </p:cNvSpPr>
          <p:nvPr/>
        </p:nvSpPr>
        <p:spPr bwMode="auto">
          <a:xfrm>
            <a:off x="1549400" y="1549400"/>
            <a:ext cx="74613" cy="74613"/>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94237" name="AutoShape 29"/>
          <p:cNvSpPr>
            <a:spLocks/>
          </p:cNvSpPr>
          <p:nvPr/>
        </p:nvSpPr>
        <p:spPr bwMode="auto">
          <a:xfrm rot="-5400000">
            <a:off x="1605756" y="488157"/>
            <a:ext cx="79375" cy="2767012"/>
          </a:xfrm>
          <a:prstGeom prst="leftBrace">
            <a:avLst>
              <a:gd name="adj1" fmla="val 290500"/>
              <a:gd name="adj2" fmla="val 50000"/>
            </a:avLst>
          </a:prstGeom>
          <a:noFill/>
          <a:ln w="9525">
            <a:solidFill>
              <a:schemeClr val="tx1"/>
            </a:solidFill>
            <a:round/>
            <a:headEnd/>
            <a:tailEnd/>
          </a:ln>
          <a:effectLst/>
        </p:spPr>
        <p:txBody>
          <a:bodyPr wrap="none" anchor="ctr"/>
          <a:lstStyle/>
          <a:p>
            <a:endParaRPr lang="zh-TW" altLang="en-US"/>
          </a:p>
        </p:txBody>
      </p:sp>
      <p:sp>
        <p:nvSpPr>
          <p:cNvPr id="94238" name="Text Box 30"/>
          <p:cNvSpPr txBox="1">
            <a:spLocks noChangeArrowheads="1"/>
          </p:cNvSpPr>
          <p:nvPr/>
        </p:nvSpPr>
        <p:spPr bwMode="auto">
          <a:xfrm>
            <a:off x="1152525" y="1808163"/>
            <a:ext cx="1141413" cy="7016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ten-car </a:t>
            </a:r>
          </a:p>
          <a:p>
            <a:r>
              <a:rPr lang="en-US" altLang="zh-TW" sz="2000">
                <a:latin typeface="Comic Sans MS" pitchFamily="66" charset="0"/>
                <a:ea typeface="新細明體" charset="-120"/>
              </a:rPr>
              <a:t>caravan</a:t>
            </a:r>
            <a:endParaRPr lang="en-US" altLang="zh-TW" sz="2000">
              <a:ea typeface="新細明體" charset="-120"/>
            </a:endParaRPr>
          </a:p>
        </p:txBody>
      </p:sp>
      <p:sp>
        <p:nvSpPr>
          <p:cNvPr id="94240" name="Line 32"/>
          <p:cNvSpPr>
            <a:spLocks noChangeShapeType="1"/>
          </p:cNvSpPr>
          <p:nvPr/>
        </p:nvSpPr>
        <p:spPr bwMode="auto">
          <a:xfrm flipH="1">
            <a:off x="3168650" y="1549400"/>
            <a:ext cx="823913"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94241" name="Line 33"/>
          <p:cNvSpPr>
            <a:spLocks noChangeShapeType="1"/>
          </p:cNvSpPr>
          <p:nvPr/>
        </p:nvSpPr>
        <p:spPr bwMode="auto">
          <a:xfrm>
            <a:off x="5072063" y="1549400"/>
            <a:ext cx="866775"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94242" name="Text Box 34"/>
          <p:cNvSpPr txBox="1">
            <a:spLocks noChangeArrowheads="1"/>
          </p:cNvSpPr>
          <p:nvPr/>
        </p:nvSpPr>
        <p:spPr bwMode="auto">
          <a:xfrm>
            <a:off x="3992563" y="1349375"/>
            <a:ext cx="1079500" cy="396875"/>
          </a:xfrm>
          <a:prstGeom prst="rect">
            <a:avLst/>
          </a:prstGeom>
          <a:noFill/>
          <a:ln w="9525">
            <a:noFill/>
            <a:miter lim="800000"/>
            <a:headEnd/>
            <a:tailEnd/>
          </a:ln>
          <a:effectLst/>
        </p:spPr>
        <p:txBody>
          <a:bodyPr>
            <a:spAutoFit/>
          </a:bodyPr>
          <a:lstStyle/>
          <a:p>
            <a:r>
              <a:rPr lang="en-US" altLang="zh-TW" sz="2000">
                <a:latin typeface="Comic Sans MS" pitchFamily="66" charset="0"/>
                <a:ea typeface="新細明體" charset="-120"/>
              </a:rPr>
              <a:t>100 km</a:t>
            </a:r>
          </a:p>
        </p:txBody>
      </p:sp>
      <p:sp>
        <p:nvSpPr>
          <p:cNvPr id="94243" name="Line 35"/>
          <p:cNvSpPr>
            <a:spLocks noChangeShapeType="1"/>
          </p:cNvSpPr>
          <p:nvPr/>
        </p:nvSpPr>
        <p:spPr bwMode="auto">
          <a:xfrm flipH="1">
            <a:off x="6021388" y="1549400"/>
            <a:ext cx="927100"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94244" name="Text Box 36"/>
          <p:cNvSpPr txBox="1">
            <a:spLocks noChangeArrowheads="1"/>
          </p:cNvSpPr>
          <p:nvPr/>
        </p:nvSpPr>
        <p:spPr bwMode="auto">
          <a:xfrm>
            <a:off x="6948488" y="1349375"/>
            <a:ext cx="1079500" cy="396875"/>
          </a:xfrm>
          <a:prstGeom prst="rect">
            <a:avLst/>
          </a:prstGeom>
          <a:noFill/>
          <a:ln w="9525">
            <a:noFill/>
            <a:miter lim="800000"/>
            <a:headEnd/>
            <a:tailEnd/>
          </a:ln>
          <a:effectLst/>
        </p:spPr>
        <p:txBody>
          <a:bodyPr>
            <a:spAutoFit/>
          </a:bodyPr>
          <a:lstStyle/>
          <a:p>
            <a:r>
              <a:rPr lang="en-US" altLang="zh-TW" sz="2000">
                <a:latin typeface="Comic Sans MS" pitchFamily="66" charset="0"/>
                <a:ea typeface="新細明體" charset="-120"/>
              </a:rPr>
              <a:t>100 km</a:t>
            </a:r>
          </a:p>
        </p:txBody>
      </p:sp>
      <p:sp>
        <p:nvSpPr>
          <p:cNvPr id="94245" name="Line 37"/>
          <p:cNvSpPr>
            <a:spLocks noChangeShapeType="1"/>
          </p:cNvSpPr>
          <p:nvPr/>
        </p:nvSpPr>
        <p:spPr bwMode="auto">
          <a:xfrm>
            <a:off x="8027988" y="1549400"/>
            <a:ext cx="277812" cy="0"/>
          </a:xfrm>
          <a:prstGeom prst="line">
            <a:avLst/>
          </a:prstGeom>
          <a:noFill/>
          <a:ln w="9525">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38" name="投影片編號版面配置區 6"/>
          <p:cNvSpPr>
            <a:spLocks noGrp="1"/>
          </p:cNvSpPr>
          <p:nvPr>
            <p:ph type="sldNum" sz="quarter" idx="12"/>
          </p:nvPr>
        </p:nvSpPr>
        <p:spPr/>
        <p:txBody>
          <a:bodyPr/>
          <a:lstStyle/>
          <a:p>
            <a:r>
              <a:rPr lang="en-US" altLang="zh-TW"/>
              <a:t>1-</a:t>
            </a:r>
            <a:fld id="{B63C102F-8AC8-41DE-BC27-D0D26A2A40AD}" type="slidenum">
              <a:rPr lang="en-US" altLang="zh-TW"/>
              <a:pPr/>
              <a:t>53</a:t>
            </a:fld>
            <a:endParaRPr lang="en-US" altLang="zh-TW"/>
          </a:p>
        </p:txBody>
      </p:sp>
      <p:sp>
        <p:nvSpPr>
          <p:cNvPr id="95234" name="Rectangle 2"/>
          <p:cNvSpPr>
            <a:spLocks noGrp="1" noChangeArrowheads="1"/>
          </p:cNvSpPr>
          <p:nvPr>
            <p:ph type="title"/>
          </p:nvPr>
        </p:nvSpPr>
        <p:spPr>
          <a:xfrm>
            <a:off x="522288" y="0"/>
            <a:ext cx="7772400" cy="1143000"/>
          </a:xfrm>
        </p:spPr>
        <p:txBody>
          <a:bodyPr/>
          <a:lstStyle/>
          <a:p>
            <a:r>
              <a:rPr lang="en-US" altLang="zh-TW">
                <a:ea typeface="新細明體" charset="-120"/>
              </a:rPr>
              <a:t>Caravan analogy (more)</a:t>
            </a:r>
          </a:p>
        </p:txBody>
      </p:sp>
      <p:sp>
        <p:nvSpPr>
          <p:cNvPr id="95235" name="Rectangle 3"/>
          <p:cNvSpPr>
            <a:spLocks noGrp="1" noChangeArrowheads="1"/>
          </p:cNvSpPr>
          <p:nvPr>
            <p:ph type="body" sz="half" idx="1"/>
          </p:nvPr>
        </p:nvSpPr>
        <p:spPr>
          <a:xfrm>
            <a:off x="401638" y="2930525"/>
            <a:ext cx="3941762" cy="3317875"/>
          </a:xfrm>
        </p:spPr>
        <p:txBody>
          <a:bodyPr/>
          <a:lstStyle/>
          <a:p>
            <a:r>
              <a:rPr lang="en-US" altLang="zh-TW" sz="2400">
                <a:ea typeface="新細明體" charset="-120"/>
              </a:rPr>
              <a:t>Cars now “propagate” at </a:t>
            </a:r>
            <a:br>
              <a:rPr lang="en-US" altLang="zh-TW" sz="2400">
                <a:ea typeface="新細明體" charset="-120"/>
              </a:rPr>
            </a:br>
            <a:r>
              <a:rPr lang="en-US" altLang="zh-TW" sz="2400">
                <a:ea typeface="新細明體" charset="-120"/>
              </a:rPr>
              <a:t>1000 km/hr</a:t>
            </a:r>
          </a:p>
          <a:p>
            <a:r>
              <a:rPr lang="en-US" altLang="zh-TW" sz="2400">
                <a:ea typeface="新細明體" charset="-120"/>
              </a:rPr>
              <a:t>Toll booth now takes 1 min to service a car</a:t>
            </a:r>
            <a:endParaRPr lang="en-US" altLang="zh-TW" sz="2400">
              <a:solidFill>
                <a:schemeClr val="accent2"/>
              </a:solidFill>
              <a:ea typeface="新細明體" charset="-120"/>
            </a:endParaRPr>
          </a:p>
          <a:p>
            <a:r>
              <a:rPr lang="en-US" altLang="zh-TW" sz="2400">
                <a:solidFill>
                  <a:srgbClr val="FF0000"/>
                </a:solidFill>
                <a:ea typeface="新細明體" charset="-120"/>
              </a:rPr>
              <a:t>Q:</a:t>
            </a:r>
            <a:r>
              <a:rPr lang="en-US" altLang="zh-TW" sz="2400">
                <a:solidFill>
                  <a:schemeClr val="accent2"/>
                </a:solidFill>
                <a:ea typeface="新細明體" charset="-120"/>
              </a:rPr>
              <a:t> </a:t>
            </a:r>
            <a:r>
              <a:rPr lang="en-US" altLang="zh-TW" sz="2400">
                <a:solidFill>
                  <a:srgbClr val="FF0000"/>
                </a:solidFill>
                <a:ea typeface="新細明體" charset="-120"/>
              </a:rPr>
              <a:t>Will cars arrive to 2nd booth before all cars serviced at 1st booth?</a:t>
            </a:r>
            <a:endParaRPr lang="en-US" altLang="zh-TW" sz="2400">
              <a:solidFill>
                <a:schemeClr val="accent2"/>
              </a:solidFill>
              <a:ea typeface="新細明體" charset="-120"/>
            </a:endParaRPr>
          </a:p>
          <a:p>
            <a:pPr>
              <a:buFont typeface="Wingdings" pitchFamily="2" charset="2"/>
              <a:buNone/>
            </a:pPr>
            <a:endParaRPr lang="zh-TW" altLang="en-US" sz="2400">
              <a:solidFill>
                <a:schemeClr val="accent2"/>
              </a:solidFill>
              <a:ea typeface="新細明體" charset="-120"/>
            </a:endParaRPr>
          </a:p>
        </p:txBody>
      </p:sp>
      <p:sp>
        <p:nvSpPr>
          <p:cNvPr id="95236" name="Rectangle 4"/>
          <p:cNvSpPr>
            <a:spLocks noGrp="1" noChangeArrowheads="1"/>
          </p:cNvSpPr>
          <p:nvPr>
            <p:ph type="body" sz="half" idx="2"/>
          </p:nvPr>
        </p:nvSpPr>
        <p:spPr>
          <a:xfrm>
            <a:off x="4495800" y="2632075"/>
            <a:ext cx="4368800" cy="3365500"/>
          </a:xfrm>
        </p:spPr>
        <p:txBody>
          <a:bodyPr/>
          <a:lstStyle/>
          <a:p>
            <a:r>
              <a:rPr lang="en-US" altLang="zh-TW" sz="2400">
                <a:solidFill>
                  <a:srgbClr val="FF0000"/>
                </a:solidFill>
                <a:ea typeface="新細明體" charset="-120"/>
              </a:rPr>
              <a:t>Yes!</a:t>
            </a:r>
            <a:r>
              <a:rPr lang="en-US" altLang="zh-TW" sz="2400">
                <a:ea typeface="新細明體" charset="-120"/>
              </a:rPr>
              <a:t> After 7 min, 1st car at 2nd booth and 3 cars still at 1st booth.</a:t>
            </a:r>
          </a:p>
          <a:p>
            <a:r>
              <a:rPr lang="en-US" altLang="zh-TW" sz="2400">
                <a:solidFill>
                  <a:schemeClr val="accent2"/>
                </a:solidFill>
                <a:ea typeface="新細明體" charset="-120"/>
              </a:rPr>
              <a:t>1st bit of packet can arrive at 2nd router before packet is fully transmitted at 1st router!</a:t>
            </a:r>
            <a:endParaRPr lang="en-US" altLang="zh-TW" sz="2400">
              <a:ea typeface="新細明體" charset="-120"/>
            </a:endParaRPr>
          </a:p>
          <a:p>
            <a:pPr lvl="1"/>
            <a:r>
              <a:rPr lang="en-US" altLang="zh-TW" sz="2000">
                <a:solidFill>
                  <a:schemeClr val="accent2"/>
                </a:solidFill>
                <a:ea typeface="新細明體" charset="-120"/>
              </a:rPr>
              <a:t>See Ethernet applet at AWL Web site</a:t>
            </a:r>
            <a:endParaRPr lang="en-US" altLang="zh-TW" sz="2000">
              <a:ea typeface="新細明體" charset="-120"/>
            </a:endParaRPr>
          </a:p>
        </p:txBody>
      </p:sp>
      <p:grpSp>
        <p:nvGrpSpPr>
          <p:cNvPr id="95237" name="Group 5"/>
          <p:cNvGrpSpPr>
            <a:grpSpLocks/>
          </p:cNvGrpSpPr>
          <p:nvPr/>
        </p:nvGrpSpPr>
        <p:grpSpPr bwMode="auto">
          <a:xfrm>
            <a:off x="5588000" y="1239838"/>
            <a:ext cx="866775" cy="1392237"/>
            <a:chOff x="1342" y="938"/>
            <a:chExt cx="546" cy="877"/>
          </a:xfrm>
        </p:grpSpPr>
        <p:sp>
          <p:nvSpPr>
            <p:cNvPr id="95238" name="Rectangle 6"/>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95239" name="Text Box 7"/>
            <p:cNvSpPr txBox="1">
              <a:spLocks noChangeArrowheads="1"/>
            </p:cNvSpPr>
            <p:nvPr/>
          </p:nvSpPr>
          <p:spPr bwMode="auto">
            <a:xfrm>
              <a:off x="1342" y="1373"/>
              <a:ext cx="546" cy="442"/>
            </a:xfrm>
            <a:prstGeom prst="rect">
              <a:avLst/>
            </a:prstGeom>
            <a:noFill/>
            <a:ln w="9525">
              <a:noFill/>
              <a:miter lim="800000"/>
              <a:headEnd/>
              <a:tailEnd/>
            </a:ln>
            <a:effectLst/>
          </p:spPr>
          <p:txBody>
            <a:bodyPr wrap="none">
              <a:spAutoFit/>
            </a:bodyPr>
            <a:lstStyle/>
            <a:p>
              <a:pPr algn="ctr"/>
              <a:r>
                <a:rPr lang="en-US" altLang="zh-TW" sz="2000">
                  <a:latin typeface="Comic Sans MS" pitchFamily="66" charset="0"/>
                  <a:ea typeface="新細明體" charset="-120"/>
                </a:rPr>
                <a:t>toll </a:t>
              </a:r>
            </a:p>
            <a:p>
              <a:pPr algn="ctr"/>
              <a:r>
                <a:rPr lang="en-US" altLang="zh-TW" sz="2000">
                  <a:latin typeface="Comic Sans MS" pitchFamily="66" charset="0"/>
                  <a:ea typeface="新細明體" charset="-120"/>
                </a:rPr>
                <a:t>booth</a:t>
              </a:r>
            </a:p>
          </p:txBody>
        </p:sp>
      </p:grpSp>
      <p:grpSp>
        <p:nvGrpSpPr>
          <p:cNvPr id="95240" name="Group 8"/>
          <p:cNvGrpSpPr>
            <a:grpSpLocks/>
          </p:cNvGrpSpPr>
          <p:nvPr/>
        </p:nvGrpSpPr>
        <p:grpSpPr bwMode="auto">
          <a:xfrm>
            <a:off x="2735263" y="1239838"/>
            <a:ext cx="866775" cy="1392237"/>
            <a:chOff x="1342" y="938"/>
            <a:chExt cx="546" cy="877"/>
          </a:xfrm>
        </p:grpSpPr>
        <p:sp>
          <p:nvSpPr>
            <p:cNvPr id="95241" name="Rectangle 9"/>
            <p:cNvSpPr>
              <a:spLocks noChangeArrowheads="1"/>
            </p:cNvSpPr>
            <p:nvPr/>
          </p:nvSpPr>
          <p:spPr bwMode="auto">
            <a:xfrm>
              <a:off x="1568" y="938"/>
              <a:ext cx="47" cy="423"/>
            </a:xfrm>
            <a:prstGeom prst="rect">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95242" name="Text Box 10"/>
            <p:cNvSpPr txBox="1">
              <a:spLocks noChangeArrowheads="1"/>
            </p:cNvSpPr>
            <p:nvPr/>
          </p:nvSpPr>
          <p:spPr bwMode="auto">
            <a:xfrm>
              <a:off x="1342" y="1373"/>
              <a:ext cx="546" cy="442"/>
            </a:xfrm>
            <a:prstGeom prst="rect">
              <a:avLst/>
            </a:prstGeom>
            <a:noFill/>
            <a:ln w="9525">
              <a:noFill/>
              <a:miter lim="800000"/>
              <a:headEnd/>
              <a:tailEnd/>
            </a:ln>
            <a:effectLst/>
          </p:spPr>
          <p:txBody>
            <a:bodyPr wrap="none">
              <a:spAutoFit/>
            </a:bodyPr>
            <a:lstStyle/>
            <a:p>
              <a:pPr algn="ctr"/>
              <a:r>
                <a:rPr lang="en-US" altLang="zh-TW" sz="2000">
                  <a:latin typeface="Comic Sans MS" pitchFamily="66" charset="0"/>
                  <a:ea typeface="新細明體" charset="-120"/>
                </a:rPr>
                <a:t>toll </a:t>
              </a:r>
            </a:p>
            <a:p>
              <a:pPr algn="ctr"/>
              <a:r>
                <a:rPr lang="en-US" altLang="zh-TW" sz="2000">
                  <a:latin typeface="Comic Sans MS" pitchFamily="66" charset="0"/>
                  <a:ea typeface="新細明體" charset="-120"/>
                </a:rPr>
                <a:t>booth</a:t>
              </a:r>
            </a:p>
          </p:txBody>
        </p:sp>
      </p:grpSp>
      <p:grpSp>
        <p:nvGrpSpPr>
          <p:cNvPr id="95243" name="Group 11"/>
          <p:cNvGrpSpPr>
            <a:grpSpLocks/>
          </p:cNvGrpSpPr>
          <p:nvPr/>
        </p:nvGrpSpPr>
        <p:grpSpPr bwMode="auto">
          <a:xfrm>
            <a:off x="279400" y="1501775"/>
            <a:ext cx="293688" cy="244475"/>
            <a:chOff x="469" y="946"/>
            <a:chExt cx="185" cy="154"/>
          </a:xfrm>
        </p:grpSpPr>
        <p:sp>
          <p:nvSpPr>
            <p:cNvPr id="95244" name="Rectangle 12"/>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5245" name="Rectangle 13"/>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5246" name="Group 14"/>
          <p:cNvGrpSpPr>
            <a:grpSpLocks/>
          </p:cNvGrpSpPr>
          <p:nvPr/>
        </p:nvGrpSpPr>
        <p:grpSpPr bwMode="auto">
          <a:xfrm>
            <a:off x="1836738" y="1501775"/>
            <a:ext cx="293687" cy="244475"/>
            <a:chOff x="469" y="946"/>
            <a:chExt cx="185" cy="154"/>
          </a:xfrm>
        </p:grpSpPr>
        <p:sp>
          <p:nvSpPr>
            <p:cNvPr id="95247" name="Rectangle 15"/>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5248" name="Rectangle 16"/>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5249" name="Group 17"/>
          <p:cNvGrpSpPr>
            <a:grpSpLocks/>
          </p:cNvGrpSpPr>
          <p:nvPr/>
        </p:nvGrpSpPr>
        <p:grpSpPr bwMode="auto">
          <a:xfrm>
            <a:off x="2293938" y="1501775"/>
            <a:ext cx="293687" cy="244475"/>
            <a:chOff x="469" y="946"/>
            <a:chExt cx="185" cy="154"/>
          </a:xfrm>
        </p:grpSpPr>
        <p:sp>
          <p:nvSpPr>
            <p:cNvPr id="95250" name="Rectangle 18"/>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5251" name="Rectangle 19"/>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5252" name="Group 20"/>
          <p:cNvGrpSpPr>
            <a:grpSpLocks/>
          </p:cNvGrpSpPr>
          <p:nvPr/>
        </p:nvGrpSpPr>
        <p:grpSpPr bwMode="auto">
          <a:xfrm>
            <a:off x="2735263" y="1501775"/>
            <a:ext cx="293687" cy="244475"/>
            <a:chOff x="469" y="946"/>
            <a:chExt cx="185" cy="154"/>
          </a:xfrm>
        </p:grpSpPr>
        <p:sp>
          <p:nvSpPr>
            <p:cNvPr id="95253" name="Rectangle 21"/>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5254" name="Rectangle 22"/>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grpSp>
        <p:nvGrpSpPr>
          <p:cNvPr id="95255" name="Group 23"/>
          <p:cNvGrpSpPr>
            <a:grpSpLocks/>
          </p:cNvGrpSpPr>
          <p:nvPr/>
        </p:nvGrpSpPr>
        <p:grpSpPr bwMode="auto">
          <a:xfrm>
            <a:off x="730250" y="1501775"/>
            <a:ext cx="293688" cy="244475"/>
            <a:chOff x="469" y="946"/>
            <a:chExt cx="185" cy="154"/>
          </a:xfrm>
        </p:grpSpPr>
        <p:sp>
          <p:nvSpPr>
            <p:cNvPr id="95256" name="Rectangle 24"/>
            <p:cNvSpPr>
              <a:spLocks noChangeArrowheads="1"/>
            </p:cNvSpPr>
            <p:nvPr/>
          </p:nvSpPr>
          <p:spPr bwMode="auto">
            <a:xfrm>
              <a:off x="469" y="1023"/>
              <a:ext cx="185" cy="77"/>
            </a:xfrm>
            <a:prstGeom prst="rect">
              <a:avLst/>
            </a:prstGeom>
            <a:solidFill>
              <a:srgbClr val="FF0000"/>
            </a:solidFill>
            <a:ln w="9525">
              <a:noFill/>
              <a:miter lim="800000"/>
              <a:headEnd/>
              <a:tailEnd/>
            </a:ln>
            <a:effectLst/>
          </p:spPr>
          <p:txBody>
            <a:bodyPr wrap="none" anchor="ctr"/>
            <a:lstStyle/>
            <a:p>
              <a:endParaRPr lang="zh-TW" altLang="en-US"/>
            </a:p>
          </p:txBody>
        </p:sp>
        <p:sp>
          <p:nvSpPr>
            <p:cNvPr id="95257" name="Rectangle 25"/>
            <p:cNvSpPr>
              <a:spLocks noChangeArrowheads="1"/>
            </p:cNvSpPr>
            <p:nvPr/>
          </p:nvSpPr>
          <p:spPr bwMode="auto">
            <a:xfrm>
              <a:off x="469" y="946"/>
              <a:ext cx="77" cy="77"/>
            </a:xfrm>
            <a:prstGeom prst="rect">
              <a:avLst/>
            </a:prstGeom>
            <a:solidFill>
              <a:srgbClr val="FF0000"/>
            </a:solidFill>
            <a:ln w="9525">
              <a:noFill/>
              <a:miter lim="800000"/>
              <a:headEnd/>
              <a:tailEnd/>
            </a:ln>
            <a:effectLst/>
          </p:spPr>
          <p:txBody>
            <a:bodyPr wrap="none" anchor="ctr"/>
            <a:lstStyle/>
            <a:p>
              <a:endParaRPr lang="zh-TW" altLang="en-US"/>
            </a:p>
          </p:txBody>
        </p:sp>
      </p:grpSp>
      <p:sp>
        <p:nvSpPr>
          <p:cNvPr id="95258" name="Oval 26"/>
          <p:cNvSpPr>
            <a:spLocks noChangeArrowheads="1"/>
          </p:cNvSpPr>
          <p:nvPr/>
        </p:nvSpPr>
        <p:spPr bwMode="auto">
          <a:xfrm>
            <a:off x="1173163" y="1549400"/>
            <a:ext cx="74612" cy="74613"/>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95259" name="Oval 27"/>
          <p:cNvSpPr>
            <a:spLocks noChangeArrowheads="1"/>
          </p:cNvSpPr>
          <p:nvPr/>
        </p:nvSpPr>
        <p:spPr bwMode="auto">
          <a:xfrm>
            <a:off x="1325563" y="1549400"/>
            <a:ext cx="74612" cy="74613"/>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95260" name="Oval 28"/>
          <p:cNvSpPr>
            <a:spLocks noChangeArrowheads="1"/>
          </p:cNvSpPr>
          <p:nvPr/>
        </p:nvSpPr>
        <p:spPr bwMode="auto">
          <a:xfrm>
            <a:off x="1549400" y="1549400"/>
            <a:ext cx="74613" cy="74613"/>
          </a:xfrm>
          <a:prstGeom prst="ellipse">
            <a:avLst/>
          </a:prstGeom>
          <a:solidFill>
            <a:srgbClr val="FF0000"/>
          </a:solidFill>
          <a:ln w="9525">
            <a:solidFill>
              <a:schemeClr val="tx1"/>
            </a:solidFill>
            <a:round/>
            <a:headEnd/>
            <a:tailEnd/>
          </a:ln>
          <a:effectLst/>
        </p:spPr>
        <p:txBody>
          <a:bodyPr wrap="none" anchor="ctr"/>
          <a:lstStyle/>
          <a:p>
            <a:endParaRPr lang="zh-TW" altLang="en-US"/>
          </a:p>
        </p:txBody>
      </p:sp>
      <p:sp>
        <p:nvSpPr>
          <p:cNvPr id="95261" name="AutoShape 29"/>
          <p:cNvSpPr>
            <a:spLocks/>
          </p:cNvSpPr>
          <p:nvPr/>
        </p:nvSpPr>
        <p:spPr bwMode="auto">
          <a:xfrm rot="-5400000">
            <a:off x="1605756" y="488157"/>
            <a:ext cx="79375" cy="2767012"/>
          </a:xfrm>
          <a:prstGeom prst="leftBrace">
            <a:avLst>
              <a:gd name="adj1" fmla="val 290500"/>
              <a:gd name="adj2" fmla="val 50000"/>
            </a:avLst>
          </a:prstGeom>
          <a:noFill/>
          <a:ln w="9525">
            <a:solidFill>
              <a:schemeClr val="tx1"/>
            </a:solidFill>
            <a:round/>
            <a:headEnd/>
            <a:tailEnd/>
          </a:ln>
          <a:effectLst/>
        </p:spPr>
        <p:txBody>
          <a:bodyPr wrap="none" anchor="ctr"/>
          <a:lstStyle/>
          <a:p>
            <a:endParaRPr lang="zh-TW" altLang="en-US"/>
          </a:p>
        </p:txBody>
      </p:sp>
      <p:sp>
        <p:nvSpPr>
          <p:cNvPr id="95262" name="Text Box 30"/>
          <p:cNvSpPr txBox="1">
            <a:spLocks noChangeArrowheads="1"/>
          </p:cNvSpPr>
          <p:nvPr/>
        </p:nvSpPr>
        <p:spPr bwMode="auto">
          <a:xfrm>
            <a:off x="1152525" y="1808163"/>
            <a:ext cx="1141413" cy="701675"/>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ten-car </a:t>
            </a:r>
          </a:p>
          <a:p>
            <a:r>
              <a:rPr lang="en-US" altLang="zh-TW" sz="2000">
                <a:latin typeface="Comic Sans MS" pitchFamily="66" charset="0"/>
                <a:ea typeface="新細明體" charset="-120"/>
              </a:rPr>
              <a:t>caravan</a:t>
            </a:r>
            <a:endParaRPr lang="en-US" altLang="zh-TW" sz="2000">
              <a:ea typeface="新細明體" charset="-120"/>
            </a:endParaRPr>
          </a:p>
        </p:txBody>
      </p:sp>
      <p:sp>
        <p:nvSpPr>
          <p:cNvPr id="95263" name="Line 31"/>
          <p:cNvSpPr>
            <a:spLocks noChangeShapeType="1"/>
          </p:cNvSpPr>
          <p:nvPr/>
        </p:nvSpPr>
        <p:spPr bwMode="auto">
          <a:xfrm flipH="1">
            <a:off x="3168650" y="1549400"/>
            <a:ext cx="823913"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95264" name="Line 32"/>
          <p:cNvSpPr>
            <a:spLocks noChangeShapeType="1"/>
          </p:cNvSpPr>
          <p:nvPr/>
        </p:nvSpPr>
        <p:spPr bwMode="auto">
          <a:xfrm>
            <a:off x="5072063" y="1549400"/>
            <a:ext cx="866775"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95265" name="Text Box 33"/>
          <p:cNvSpPr txBox="1">
            <a:spLocks noChangeArrowheads="1"/>
          </p:cNvSpPr>
          <p:nvPr/>
        </p:nvSpPr>
        <p:spPr bwMode="auto">
          <a:xfrm>
            <a:off x="3992563" y="1349375"/>
            <a:ext cx="1079500" cy="396875"/>
          </a:xfrm>
          <a:prstGeom prst="rect">
            <a:avLst/>
          </a:prstGeom>
          <a:noFill/>
          <a:ln w="9525">
            <a:noFill/>
            <a:miter lim="800000"/>
            <a:headEnd/>
            <a:tailEnd/>
          </a:ln>
          <a:effectLst/>
        </p:spPr>
        <p:txBody>
          <a:bodyPr>
            <a:spAutoFit/>
          </a:bodyPr>
          <a:lstStyle/>
          <a:p>
            <a:r>
              <a:rPr lang="en-US" altLang="zh-TW" sz="2000">
                <a:latin typeface="Comic Sans MS" pitchFamily="66" charset="0"/>
                <a:ea typeface="新細明體" charset="-120"/>
              </a:rPr>
              <a:t>100 km</a:t>
            </a:r>
          </a:p>
        </p:txBody>
      </p:sp>
      <p:sp>
        <p:nvSpPr>
          <p:cNvPr id="95266" name="Line 34"/>
          <p:cNvSpPr>
            <a:spLocks noChangeShapeType="1"/>
          </p:cNvSpPr>
          <p:nvPr/>
        </p:nvSpPr>
        <p:spPr bwMode="auto">
          <a:xfrm flipH="1">
            <a:off x="6021388" y="1549400"/>
            <a:ext cx="927100" cy="0"/>
          </a:xfrm>
          <a:prstGeom prst="line">
            <a:avLst/>
          </a:prstGeom>
          <a:noFill/>
          <a:ln w="9525">
            <a:solidFill>
              <a:schemeClr val="tx1"/>
            </a:solidFill>
            <a:round/>
            <a:headEnd/>
            <a:tailEnd type="triangle" w="med" len="med"/>
          </a:ln>
          <a:effectLst/>
        </p:spPr>
        <p:txBody>
          <a:bodyPr wrap="none" anchor="ctr"/>
          <a:lstStyle/>
          <a:p>
            <a:endParaRPr lang="zh-TW" altLang="en-US"/>
          </a:p>
        </p:txBody>
      </p:sp>
      <p:sp>
        <p:nvSpPr>
          <p:cNvPr id="95267" name="Text Box 35"/>
          <p:cNvSpPr txBox="1">
            <a:spLocks noChangeArrowheads="1"/>
          </p:cNvSpPr>
          <p:nvPr/>
        </p:nvSpPr>
        <p:spPr bwMode="auto">
          <a:xfrm>
            <a:off x="6948488" y="1349375"/>
            <a:ext cx="1079500" cy="396875"/>
          </a:xfrm>
          <a:prstGeom prst="rect">
            <a:avLst/>
          </a:prstGeom>
          <a:noFill/>
          <a:ln w="9525">
            <a:noFill/>
            <a:miter lim="800000"/>
            <a:headEnd/>
            <a:tailEnd/>
          </a:ln>
          <a:effectLst/>
        </p:spPr>
        <p:txBody>
          <a:bodyPr>
            <a:spAutoFit/>
          </a:bodyPr>
          <a:lstStyle/>
          <a:p>
            <a:r>
              <a:rPr lang="en-US" altLang="zh-TW" sz="2000">
                <a:latin typeface="Comic Sans MS" pitchFamily="66" charset="0"/>
                <a:ea typeface="新細明體" charset="-120"/>
              </a:rPr>
              <a:t>100 km</a:t>
            </a:r>
          </a:p>
        </p:txBody>
      </p:sp>
      <p:sp>
        <p:nvSpPr>
          <p:cNvPr id="95268" name="Line 36"/>
          <p:cNvSpPr>
            <a:spLocks noChangeShapeType="1"/>
          </p:cNvSpPr>
          <p:nvPr/>
        </p:nvSpPr>
        <p:spPr bwMode="auto">
          <a:xfrm>
            <a:off x="8027988" y="1549400"/>
            <a:ext cx="277812" cy="0"/>
          </a:xfrm>
          <a:prstGeom prst="line">
            <a:avLst/>
          </a:prstGeom>
          <a:noFill/>
          <a:ln w="9525">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5"/>
          <p:cNvSpPr>
            <a:spLocks noGrp="1"/>
          </p:cNvSpPr>
          <p:nvPr>
            <p:ph type="sldNum" sz="quarter" idx="12"/>
          </p:nvPr>
        </p:nvSpPr>
        <p:spPr/>
        <p:txBody>
          <a:bodyPr/>
          <a:lstStyle/>
          <a:p>
            <a:r>
              <a:rPr lang="en-US" altLang="zh-TW"/>
              <a:t>1-</a:t>
            </a:r>
            <a:fld id="{4DD32C0D-C4A9-42C3-ACFD-11B4B6F023E6}" type="slidenum">
              <a:rPr lang="en-US" altLang="zh-TW"/>
              <a:pPr/>
              <a:t>54</a:t>
            </a:fld>
            <a:endParaRPr lang="en-US" altLang="zh-TW"/>
          </a:p>
        </p:txBody>
      </p:sp>
      <p:sp>
        <p:nvSpPr>
          <p:cNvPr id="96258" name="Rectangle 2"/>
          <p:cNvSpPr>
            <a:spLocks noGrp="1" noChangeArrowheads="1"/>
          </p:cNvSpPr>
          <p:nvPr>
            <p:ph type="title"/>
          </p:nvPr>
        </p:nvSpPr>
        <p:spPr/>
        <p:txBody>
          <a:bodyPr/>
          <a:lstStyle/>
          <a:p>
            <a:r>
              <a:rPr lang="en-US" altLang="zh-TW">
                <a:ea typeface="新細明體" charset="-120"/>
              </a:rPr>
              <a:t>Nodal delay</a:t>
            </a:r>
          </a:p>
        </p:txBody>
      </p:sp>
      <p:sp>
        <p:nvSpPr>
          <p:cNvPr id="96259" name="Rectangle 3"/>
          <p:cNvSpPr>
            <a:spLocks noGrp="1" noChangeArrowheads="1"/>
          </p:cNvSpPr>
          <p:nvPr>
            <p:ph type="body" idx="1"/>
          </p:nvPr>
        </p:nvSpPr>
        <p:spPr>
          <a:xfrm>
            <a:off x="533400" y="2547938"/>
            <a:ext cx="7772400" cy="3700462"/>
          </a:xfrm>
        </p:spPr>
        <p:txBody>
          <a:bodyPr/>
          <a:lstStyle/>
          <a:p>
            <a:r>
              <a:rPr lang="en-US" altLang="zh-TW" sz="2400">
                <a:ea typeface="新細明體" charset="-120"/>
              </a:rPr>
              <a:t>d</a:t>
            </a:r>
            <a:r>
              <a:rPr lang="en-US" altLang="zh-TW" sz="2400" baseline="-25000">
                <a:ea typeface="新細明體" charset="-120"/>
              </a:rPr>
              <a:t>proc</a:t>
            </a:r>
            <a:r>
              <a:rPr lang="en-US" altLang="zh-TW" sz="2400">
                <a:ea typeface="新細明體" charset="-120"/>
              </a:rPr>
              <a:t> = processing delay</a:t>
            </a:r>
          </a:p>
          <a:p>
            <a:pPr lvl="1"/>
            <a:r>
              <a:rPr lang="en-US" altLang="zh-TW" sz="2000">
                <a:ea typeface="新細明體" charset="-120"/>
              </a:rPr>
              <a:t>typically a few microsecs or less</a:t>
            </a:r>
          </a:p>
          <a:p>
            <a:r>
              <a:rPr lang="en-US" altLang="zh-TW" sz="2400">
                <a:ea typeface="新細明體" charset="-120"/>
              </a:rPr>
              <a:t>d</a:t>
            </a:r>
            <a:r>
              <a:rPr lang="en-US" altLang="zh-TW" sz="2400" baseline="-25000">
                <a:ea typeface="新細明體" charset="-120"/>
              </a:rPr>
              <a:t>queue</a:t>
            </a:r>
            <a:r>
              <a:rPr lang="en-US" altLang="zh-TW" sz="2400">
                <a:ea typeface="新細明體" charset="-120"/>
              </a:rPr>
              <a:t> = queuing delay</a:t>
            </a:r>
          </a:p>
          <a:p>
            <a:pPr lvl="1"/>
            <a:r>
              <a:rPr lang="en-US" altLang="zh-TW" sz="2000">
                <a:ea typeface="新細明體" charset="-120"/>
              </a:rPr>
              <a:t>depends on congestion</a:t>
            </a:r>
          </a:p>
          <a:p>
            <a:r>
              <a:rPr lang="en-US" altLang="zh-TW" sz="2400">
                <a:ea typeface="新細明體" charset="-120"/>
              </a:rPr>
              <a:t>d</a:t>
            </a:r>
            <a:r>
              <a:rPr lang="en-US" altLang="zh-TW" sz="2400" baseline="-25000">
                <a:ea typeface="新細明體" charset="-120"/>
              </a:rPr>
              <a:t>trans</a:t>
            </a:r>
            <a:r>
              <a:rPr lang="en-US" altLang="zh-TW" sz="2400">
                <a:ea typeface="新細明體" charset="-120"/>
              </a:rPr>
              <a:t> = transmission delay</a:t>
            </a:r>
          </a:p>
          <a:p>
            <a:pPr lvl="1"/>
            <a:r>
              <a:rPr lang="en-US" altLang="zh-TW" sz="2000">
                <a:ea typeface="新細明體" charset="-120"/>
              </a:rPr>
              <a:t>= L/R, significant for low-speed links</a:t>
            </a:r>
          </a:p>
          <a:p>
            <a:r>
              <a:rPr lang="en-US" altLang="zh-TW" sz="2400">
                <a:ea typeface="新細明體" charset="-120"/>
              </a:rPr>
              <a:t>d</a:t>
            </a:r>
            <a:r>
              <a:rPr lang="en-US" altLang="zh-TW" sz="2400" baseline="-25000">
                <a:ea typeface="新細明體" charset="-120"/>
              </a:rPr>
              <a:t>prop</a:t>
            </a:r>
            <a:r>
              <a:rPr lang="en-US" altLang="zh-TW" sz="2400">
                <a:ea typeface="新細明體" charset="-120"/>
              </a:rPr>
              <a:t> = propagation delay</a:t>
            </a:r>
          </a:p>
          <a:p>
            <a:pPr lvl="1"/>
            <a:r>
              <a:rPr lang="en-US" altLang="zh-TW" sz="2000">
                <a:ea typeface="新細明體" charset="-120"/>
              </a:rPr>
              <a:t>a few microsecs to hundreds of msecs</a:t>
            </a:r>
          </a:p>
        </p:txBody>
      </p:sp>
      <p:graphicFrame>
        <p:nvGraphicFramePr>
          <p:cNvPr id="96260" name="Object 4"/>
          <p:cNvGraphicFramePr>
            <a:graphicFrameLocks noChangeAspect="1"/>
          </p:cNvGraphicFramePr>
          <p:nvPr/>
        </p:nvGraphicFramePr>
        <p:xfrm>
          <a:off x="1887538" y="1371600"/>
          <a:ext cx="5314950" cy="635000"/>
        </p:xfrm>
        <a:graphic>
          <a:graphicData uri="http://schemas.openxmlformats.org/presentationml/2006/ole">
            <p:oleObj spid="_x0000_s96260" name="Equation" r:id="rId3" imgW="2006280" imgH="2412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 name="投影片編號版面配置區 6"/>
          <p:cNvSpPr>
            <a:spLocks noGrp="1"/>
          </p:cNvSpPr>
          <p:nvPr>
            <p:ph type="sldNum" sz="quarter" idx="12"/>
          </p:nvPr>
        </p:nvSpPr>
        <p:spPr/>
        <p:txBody>
          <a:bodyPr/>
          <a:lstStyle/>
          <a:p>
            <a:r>
              <a:rPr lang="en-US" altLang="zh-TW"/>
              <a:t>1-</a:t>
            </a:r>
            <a:fld id="{30A1C757-C9F7-4A0C-A83A-598E2F4432B5}" type="slidenum">
              <a:rPr lang="en-US" altLang="zh-TW"/>
              <a:pPr/>
              <a:t>55</a:t>
            </a:fld>
            <a:endParaRPr lang="en-US" altLang="zh-TW"/>
          </a:p>
        </p:txBody>
      </p:sp>
      <p:pic>
        <p:nvPicPr>
          <p:cNvPr id="33852" name="Picture 60" descr="queueDelay"/>
          <p:cNvPicPr>
            <a:picLocks noChangeAspect="1" noChangeArrowheads="1"/>
          </p:cNvPicPr>
          <p:nvPr/>
        </p:nvPicPr>
        <p:blipFill>
          <a:blip r:embed="rId2" cstate="print"/>
          <a:srcRect/>
          <a:stretch>
            <a:fillRect/>
          </a:stretch>
        </p:blipFill>
        <p:spPr bwMode="auto">
          <a:xfrm>
            <a:off x="3981450" y="1169988"/>
            <a:ext cx="5162550" cy="3170237"/>
          </a:xfrm>
          <a:prstGeom prst="rect">
            <a:avLst/>
          </a:prstGeom>
          <a:noFill/>
        </p:spPr>
      </p:pic>
      <p:sp>
        <p:nvSpPr>
          <p:cNvPr id="33794" name="Rectangle 2"/>
          <p:cNvSpPr>
            <a:spLocks noGrp="1" noChangeArrowheads="1"/>
          </p:cNvSpPr>
          <p:nvPr>
            <p:ph type="title"/>
          </p:nvPr>
        </p:nvSpPr>
        <p:spPr>
          <a:xfrm>
            <a:off x="476250" y="266700"/>
            <a:ext cx="7772400" cy="1143000"/>
          </a:xfrm>
        </p:spPr>
        <p:txBody>
          <a:bodyPr/>
          <a:lstStyle/>
          <a:p>
            <a:r>
              <a:rPr lang="en-US" altLang="zh-TW" sz="3600">
                <a:ea typeface="新細明體" charset="-120"/>
              </a:rPr>
              <a:t>Queueing delay (revisited)</a:t>
            </a:r>
            <a:endParaRPr lang="en-US" altLang="zh-TW">
              <a:ea typeface="新細明體" charset="-120"/>
            </a:endParaRPr>
          </a:p>
        </p:txBody>
      </p:sp>
      <p:sp>
        <p:nvSpPr>
          <p:cNvPr id="33795" name="Rectangle 3"/>
          <p:cNvSpPr>
            <a:spLocks noGrp="1" noChangeArrowheads="1"/>
          </p:cNvSpPr>
          <p:nvPr>
            <p:ph type="body" sz="half" idx="1"/>
          </p:nvPr>
        </p:nvSpPr>
        <p:spPr>
          <a:xfrm>
            <a:off x="571500" y="1638300"/>
            <a:ext cx="4600575" cy="1781175"/>
          </a:xfrm>
        </p:spPr>
        <p:txBody>
          <a:bodyPr/>
          <a:lstStyle/>
          <a:p>
            <a:r>
              <a:rPr lang="en-US" altLang="zh-TW" sz="2000">
                <a:ea typeface="新細明體" charset="-120"/>
              </a:rPr>
              <a:t>R = link bandwidth (bps)</a:t>
            </a:r>
          </a:p>
          <a:p>
            <a:r>
              <a:rPr lang="en-US" altLang="zh-TW" sz="2000">
                <a:ea typeface="新細明體" charset="-120"/>
              </a:rPr>
              <a:t>L = packet length (bits)</a:t>
            </a:r>
          </a:p>
          <a:p>
            <a:r>
              <a:rPr lang="en-US" altLang="zh-TW" sz="2000">
                <a:ea typeface="新細明體" charset="-120"/>
              </a:rPr>
              <a:t>a = average packet arrival rate</a:t>
            </a:r>
          </a:p>
          <a:p>
            <a:r>
              <a:rPr lang="en-US" altLang="zh-TW" sz="2000">
                <a:ea typeface="新細明體" charset="-120"/>
              </a:rPr>
              <a:t>L · a = average bit arrival rate</a:t>
            </a:r>
          </a:p>
        </p:txBody>
      </p:sp>
      <p:sp>
        <p:nvSpPr>
          <p:cNvPr id="33853" name="Rectangle 61"/>
          <p:cNvSpPr>
            <a:spLocks noChangeArrowheads="1"/>
          </p:cNvSpPr>
          <p:nvPr/>
        </p:nvSpPr>
        <p:spPr bwMode="auto">
          <a:xfrm>
            <a:off x="714375" y="3419475"/>
            <a:ext cx="4457700" cy="50482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a:solidFill>
                  <a:srgbClr val="FF0000"/>
                </a:solidFill>
                <a:latin typeface="Comic Sans MS" pitchFamily="66" charset="0"/>
                <a:ea typeface="新細明體" charset="-120"/>
              </a:rPr>
              <a:t>traffic intensity = (L ·</a:t>
            </a:r>
            <a:r>
              <a:rPr lang="en-US" altLang="zh-TW">
                <a:latin typeface="Comic Sans MS" pitchFamily="66" charset="0"/>
                <a:ea typeface="新細明體" charset="-120"/>
              </a:rPr>
              <a:t> </a:t>
            </a:r>
            <a:r>
              <a:rPr lang="en-US" altLang="zh-TW">
                <a:solidFill>
                  <a:srgbClr val="FF0000"/>
                </a:solidFill>
                <a:latin typeface="Comic Sans MS" pitchFamily="66" charset="0"/>
                <a:ea typeface="新細明體" charset="-120"/>
              </a:rPr>
              <a:t>a) / R</a:t>
            </a:r>
          </a:p>
        </p:txBody>
      </p:sp>
      <p:sp>
        <p:nvSpPr>
          <p:cNvPr id="33854" name="Rectangle 62"/>
          <p:cNvSpPr>
            <a:spLocks noChangeArrowheads="1"/>
          </p:cNvSpPr>
          <p:nvPr/>
        </p:nvSpPr>
        <p:spPr bwMode="auto">
          <a:xfrm>
            <a:off x="571500" y="4057650"/>
            <a:ext cx="7096125" cy="2479675"/>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(L · a)/R ~ 0: average queueing delay small</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(L · a)/R -&gt; 1: delays become large</a:t>
            </a:r>
          </a:p>
          <a:p>
            <a:pPr marL="342900" indent="-342900">
              <a:spcBef>
                <a:spcPct val="20000"/>
              </a:spcBef>
              <a:buClr>
                <a:schemeClr val="accent2"/>
              </a:buClr>
              <a:buSzPct val="85000"/>
              <a:buFont typeface="Wingdings" pitchFamily="2" charset="2"/>
              <a:buChar char="q"/>
            </a:pPr>
            <a:r>
              <a:rPr lang="en-US" altLang="zh-TW">
                <a:latin typeface="Comic Sans MS" pitchFamily="66" charset="0"/>
                <a:ea typeface="新細明體" charset="-120"/>
              </a:rPr>
              <a:t>(L · a)/R &gt; 1: more “work” arriving than can be serviced, average delay infinite! (infinite queue length) –- or packet loss! (finite queue length) </a:t>
            </a:r>
          </a:p>
          <a:p>
            <a:pPr marL="342900" indent="-342900">
              <a:spcBef>
                <a:spcPct val="20000"/>
              </a:spcBef>
              <a:buClr>
                <a:schemeClr val="accent2"/>
              </a:buClr>
              <a:buSzPct val="85000"/>
              <a:buFont typeface="Wingdings" pitchFamily="2" charset="2"/>
              <a:buChar char="q"/>
            </a:pPr>
            <a:endParaRPr lang="zh-TW" altLang="en-US">
              <a:latin typeface="Comic Sans MS" pitchFamily="66" charset="0"/>
              <a:ea typeface="新細明體"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95" name="投影片編號版面配置區 5"/>
          <p:cNvSpPr>
            <a:spLocks noGrp="1"/>
          </p:cNvSpPr>
          <p:nvPr>
            <p:ph type="sldNum" sz="quarter" idx="12"/>
          </p:nvPr>
        </p:nvSpPr>
        <p:spPr/>
        <p:txBody>
          <a:bodyPr/>
          <a:lstStyle/>
          <a:p>
            <a:r>
              <a:rPr lang="en-US" altLang="zh-TW"/>
              <a:t>1-</a:t>
            </a:r>
            <a:fld id="{8B586D94-9888-49AF-81F4-0757012F1301}" type="slidenum">
              <a:rPr lang="en-US" altLang="zh-TW"/>
              <a:pPr/>
              <a:t>56</a:t>
            </a:fld>
            <a:endParaRPr lang="en-US" altLang="zh-TW"/>
          </a:p>
        </p:txBody>
      </p:sp>
      <p:sp>
        <p:nvSpPr>
          <p:cNvPr id="82946" name="Rectangle 2"/>
          <p:cNvSpPr>
            <a:spLocks noGrp="1" noChangeArrowheads="1"/>
          </p:cNvSpPr>
          <p:nvPr>
            <p:ph type="title"/>
          </p:nvPr>
        </p:nvSpPr>
        <p:spPr/>
        <p:txBody>
          <a:bodyPr/>
          <a:lstStyle/>
          <a:p>
            <a:r>
              <a:rPr lang="zh-TW" altLang="en-US" sz="3600">
                <a:ea typeface="新細明體" charset="-120"/>
              </a:rPr>
              <a:t>“</a:t>
            </a:r>
            <a:r>
              <a:rPr lang="en-US" altLang="zh-TW" sz="3600">
                <a:ea typeface="新細明體" charset="-120"/>
              </a:rPr>
              <a:t>Real” Internet delays and routes</a:t>
            </a:r>
          </a:p>
        </p:txBody>
      </p:sp>
      <p:sp>
        <p:nvSpPr>
          <p:cNvPr id="82949" name="Rectangle 5"/>
          <p:cNvSpPr>
            <a:spLocks noGrp="1" noChangeArrowheads="1"/>
          </p:cNvSpPr>
          <p:nvPr>
            <p:ph type="body" idx="1"/>
          </p:nvPr>
        </p:nvSpPr>
        <p:spPr>
          <a:xfrm>
            <a:off x="533400" y="1600200"/>
            <a:ext cx="7772400" cy="3614738"/>
          </a:xfrm>
        </p:spPr>
        <p:txBody>
          <a:bodyPr/>
          <a:lstStyle/>
          <a:p>
            <a:r>
              <a:rPr lang="en-US" altLang="zh-TW" sz="2400">
                <a:ea typeface="新細明體" charset="-120"/>
              </a:rPr>
              <a:t>What do “real” Internet delay &amp; loss look like? </a:t>
            </a:r>
          </a:p>
          <a:p>
            <a:r>
              <a:rPr lang="en-US" altLang="zh-TW" sz="2400" b="1" u="sng">
                <a:solidFill>
                  <a:srgbClr val="FF0000"/>
                </a:solidFill>
                <a:ea typeface="新細明體" charset="-120"/>
              </a:rPr>
              <a:t>Traceroute</a:t>
            </a:r>
            <a:r>
              <a:rPr lang="en-US" altLang="zh-TW" sz="2400" u="sng">
                <a:solidFill>
                  <a:srgbClr val="FF0000"/>
                </a:solidFill>
                <a:ea typeface="新細明體" charset="-120"/>
              </a:rPr>
              <a:t> program:</a:t>
            </a:r>
            <a:r>
              <a:rPr lang="en-US" altLang="zh-TW" sz="2400">
                <a:ea typeface="新細明體" charset="-120"/>
              </a:rPr>
              <a:t> provides delay measurement from source to router along end-end Internet path towards destination.  </a:t>
            </a:r>
          </a:p>
          <a:p>
            <a:pPr>
              <a:buFont typeface="Wingdings" pitchFamily="2" charset="2"/>
              <a:buNone/>
            </a:pPr>
            <a:r>
              <a:rPr lang="en-US" altLang="zh-TW" sz="2400">
                <a:ea typeface="新細明體" charset="-120"/>
              </a:rPr>
              <a:t>  For </a:t>
            </a:r>
            <a:r>
              <a:rPr lang="en-US" altLang="zh-TW" sz="2400" i="1">
                <a:ea typeface="新細明體" charset="-120"/>
              </a:rPr>
              <a:t>i</a:t>
            </a:r>
            <a:r>
              <a:rPr lang="en-US" altLang="zh-TW" sz="2400" i="1">
                <a:latin typeface="SimSun" pitchFamily="2" charset="-122"/>
                <a:ea typeface="SimSun" pitchFamily="2" charset="-122"/>
              </a:rPr>
              <a:t> = 1,2,3,…</a:t>
            </a:r>
          </a:p>
          <a:p>
            <a:pPr lvl="1"/>
            <a:r>
              <a:rPr lang="en-US" altLang="zh-TW" sz="2000">
                <a:ea typeface="新細明體" charset="-120"/>
              </a:rPr>
              <a:t>sends three packets that will reach router </a:t>
            </a:r>
            <a:r>
              <a:rPr lang="en-US" altLang="zh-TW" sz="2000" i="1">
                <a:latin typeface="SimSun" pitchFamily="2" charset="-122"/>
                <a:ea typeface="SimSun" pitchFamily="2" charset="-122"/>
              </a:rPr>
              <a:t>i</a:t>
            </a:r>
            <a:r>
              <a:rPr lang="en-US" altLang="zh-TW" sz="2000">
                <a:latin typeface="Times New Roman" pitchFamily="18" charset="0"/>
                <a:ea typeface="新細明體" charset="-120"/>
              </a:rPr>
              <a:t> </a:t>
            </a:r>
            <a:r>
              <a:rPr lang="en-US" altLang="zh-TW" sz="2000">
                <a:ea typeface="新細明體" charset="-120"/>
              </a:rPr>
              <a:t>on path towards destination</a:t>
            </a:r>
          </a:p>
          <a:p>
            <a:pPr lvl="1"/>
            <a:r>
              <a:rPr lang="en-US" altLang="zh-TW" sz="2000">
                <a:ea typeface="新細明體" charset="-120"/>
              </a:rPr>
              <a:t>router </a:t>
            </a:r>
            <a:r>
              <a:rPr lang="en-US" altLang="zh-TW" sz="2000" i="1">
                <a:latin typeface="SimSun" pitchFamily="2" charset="-122"/>
                <a:ea typeface="SimSun" pitchFamily="2" charset="-122"/>
              </a:rPr>
              <a:t>i</a:t>
            </a:r>
            <a:r>
              <a:rPr lang="en-US" altLang="zh-TW" sz="2000">
                <a:latin typeface="SimSun" pitchFamily="2" charset="-122"/>
                <a:ea typeface="SimSun" pitchFamily="2" charset="-122"/>
              </a:rPr>
              <a:t> </a:t>
            </a:r>
            <a:r>
              <a:rPr lang="en-US" altLang="zh-TW" sz="2000">
                <a:ea typeface="新細明體" charset="-120"/>
              </a:rPr>
              <a:t>will return packets to sender</a:t>
            </a:r>
          </a:p>
          <a:p>
            <a:pPr lvl="1"/>
            <a:r>
              <a:rPr lang="en-US" altLang="zh-TW" sz="2000">
                <a:ea typeface="新細明體" charset="-120"/>
              </a:rPr>
              <a:t>sender times interval between transmission and reply.</a:t>
            </a:r>
            <a:endParaRPr lang="en-US" altLang="zh-TW">
              <a:ea typeface="新細明體" charset="-120"/>
            </a:endParaRPr>
          </a:p>
          <a:p>
            <a:endParaRPr lang="zh-TW" altLang="en-US">
              <a:ea typeface="新細明體" charset="-120"/>
            </a:endParaRPr>
          </a:p>
        </p:txBody>
      </p:sp>
      <p:grpSp>
        <p:nvGrpSpPr>
          <p:cNvPr id="83249" name="Group 305"/>
          <p:cNvGrpSpPr>
            <a:grpSpLocks/>
          </p:cNvGrpSpPr>
          <p:nvPr/>
        </p:nvGrpSpPr>
        <p:grpSpPr bwMode="auto">
          <a:xfrm>
            <a:off x="985838" y="5645150"/>
            <a:ext cx="6029325" cy="881063"/>
            <a:chOff x="620" y="3158"/>
            <a:chExt cx="3798" cy="555"/>
          </a:xfrm>
        </p:grpSpPr>
        <p:graphicFrame>
          <p:nvGraphicFramePr>
            <p:cNvPr id="108544" name="Object 0"/>
            <p:cNvGraphicFramePr>
              <a:graphicFrameLocks noChangeAspect="1"/>
            </p:cNvGraphicFramePr>
            <p:nvPr/>
          </p:nvGraphicFramePr>
          <p:xfrm>
            <a:off x="620" y="3199"/>
            <a:ext cx="262" cy="201"/>
          </p:xfrm>
          <a:graphic>
            <a:graphicData uri="http://schemas.openxmlformats.org/presentationml/2006/ole">
              <p:oleObj spid="_x0000_s108544" name="Clip" r:id="rId3" imgW="1305000" imgH="1085760" progId="MS_ClipArt_Gallery.2">
                <p:embed/>
              </p:oleObj>
            </a:graphicData>
          </a:graphic>
        </p:graphicFrame>
        <p:sp>
          <p:nvSpPr>
            <p:cNvPr id="82982" name="Line 38"/>
            <p:cNvSpPr>
              <a:spLocks noChangeShapeType="1"/>
            </p:cNvSpPr>
            <p:nvPr/>
          </p:nvSpPr>
          <p:spPr bwMode="auto">
            <a:xfrm>
              <a:off x="810" y="3351"/>
              <a:ext cx="182" cy="167"/>
            </a:xfrm>
            <a:prstGeom prst="line">
              <a:avLst/>
            </a:prstGeom>
            <a:noFill/>
            <a:ln w="12700">
              <a:solidFill>
                <a:schemeClr val="tx1"/>
              </a:solidFill>
              <a:round/>
              <a:headEnd/>
              <a:tailEnd/>
            </a:ln>
            <a:effectLst/>
          </p:spPr>
          <p:txBody>
            <a:bodyPr wrap="none" anchor="ctr"/>
            <a:lstStyle/>
            <a:p>
              <a:endParaRPr lang="zh-TW" altLang="en-US"/>
            </a:p>
          </p:txBody>
        </p:sp>
        <p:sp>
          <p:nvSpPr>
            <p:cNvPr id="83049" name="Line 105"/>
            <p:cNvSpPr>
              <a:spLocks noChangeShapeType="1"/>
            </p:cNvSpPr>
            <p:nvPr/>
          </p:nvSpPr>
          <p:spPr bwMode="auto">
            <a:xfrm flipV="1">
              <a:off x="1310" y="3383"/>
              <a:ext cx="289" cy="131"/>
            </a:xfrm>
            <a:prstGeom prst="line">
              <a:avLst/>
            </a:prstGeom>
            <a:noFill/>
            <a:ln w="12700">
              <a:solidFill>
                <a:schemeClr val="tx1"/>
              </a:solidFill>
              <a:round/>
              <a:headEnd/>
              <a:tailEnd/>
            </a:ln>
            <a:effectLst/>
          </p:spPr>
          <p:txBody>
            <a:bodyPr wrap="none" anchor="ctr"/>
            <a:lstStyle/>
            <a:p>
              <a:endParaRPr lang="zh-TW" altLang="en-US"/>
            </a:p>
          </p:txBody>
        </p:sp>
        <p:sp>
          <p:nvSpPr>
            <p:cNvPr id="83050" name="Line 106"/>
            <p:cNvSpPr>
              <a:spLocks noChangeShapeType="1"/>
            </p:cNvSpPr>
            <p:nvPr/>
          </p:nvSpPr>
          <p:spPr bwMode="auto">
            <a:xfrm>
              <a:off x="1899" y="3373"/>
              <a:ext cx="306" cy="131"/>
            </a:xfrm>
            <a:prstGeom prst="line">
              <a:avLst/>
            </a:prstGeom>
            <a:noFill/>
            <a:ln w="12700">
              <a:solidFill>
                <a:schemeClr val="tx1"/>
              </a:solidFill>
              <a:round/>
              <a:headEnd/>
              <a:tailEnd/>
            </a:ln>
            <a:effectLst/>
          </p:spPr>
          <p:txBody>
            <a:bodyPr wrap="none" anchor="ctr"/>
            <a:lstStyle/>
            <a:p>
              <a:endParaRPr lang="zh-TW" altLang="en-US"/>
            </a:p>
          </p:txBody>
        </p:sp>
        <p:sp>
          <p:nvSpPr>
            <p:cNvPr id="83052" name="Line 108"/>
            <p:cNvSpPr>
              <a:spLocks noChangeShapeType="1"/>
            </p:cNvSpPr>
            <p:nvPr/>
          </p:nvSpPr>
          <p:spPr bwMode="auto">
            <a:xfrm flipH="1">
              <a:off x="1749" y="3204"/>
              <a:ext cx="220" cy="96"/>
            </a:xfrm>
            <a:prstGeom prst="line">
              <a:avLst/>
            </a:prstGeom>
            <a:noFill/>
            <a:ln w="12700">
              <a:solidFill>
                <a:schemeClr val="tx1"/>
              </a:solidFill>
              <a:round/>
              <a:headEnd/>
              <a:tailEnd/>
            </a:ln>
            <a:effectLst/>
          </p:spPr>
          <p:txBody>
            <a:bodyPr wrap="none" anchor="ctr"/>
            <a:lstStyle/>
            <a:p>
              <a:endParaRPr lang="zh-TW" altLang="en-US"/>
            </a:p>
          </p:txBody>
        </p:sp>
        <p:sp>
          <p:nvSpPr>
            <p:cNvPr id="83057" name="Line 113"/>
            <p:cNvSpPr>
              <a:spLocks noChangeShapeType="1"/>
            </p:cNvSpPr>
            <p:nvPr/>
          </p:nvSpPr>
          <p:spPr bwMode="auto">
            <a:xfrm flipH="1">
              <a:off x="2514" y="3411"/>
              <a:ext cx="391" cy="91"/>
            </a:xfrm>
            <a:prstGeom prst="line">
              <a:avLst/>
            </a:prstGeom>
            <a:noFill/>
            <a:ln w="12700">
              <a:solidFill>
                <a:schemeClr val="tx1"/>
              </a:solidFill>
              <a:round/>
              <a:headEnd/>
              <a:tailEnd/>
            </a:ln>
            <a:effectLst/>
          </p:spPr>
          <p:txBody>
            <a:bodyPr wrap="none" anchor="ctr"/>
            <a:lstStyle/>
            <a:p>
              <a:endParaRPr lang="zh-TW" altLang="en-US"/>
            </a:p>
          </p:txBody>
        </p:sp>
        <p:grpSp>
          <p:nvGrpSpPr>
            <p:cNvPr id="83088" name="Group 144"/>
            <p:cNvGrpSpPr>
              <a:grpSpLocks/>
            </p:cNvGrpSpPr>
            <p:nvPr/>
          </p:nvGrpSpPr>
          <p:grpSpPr bwMode="auto">
            <a:xfrm>
              <a:off x="983" y="3444"/>
              <a:ext cx="316" cy="147"/>
              <a:chOff x="3600" y="219"/>
              <a:chExt cx="360" cy="175"/>
            </a:xfrm>
          </p:grpSpPr>
          <p:sp>
            <p:nvSpPr>
              <p:cNvPr id="83089" name="Oval 14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83090" name="Line 14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091" name="Line 14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092" name="Rectangle 14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3093" name="Oval 14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83094" name="Group 150"/>
              <p:cNvGrpSpPr>
                <a:grpSpLocks/>
              </p:cNvGrpSpPr>
              <p:nvPr/>
            </p:nvGrpSpPr>
            <p:grpSpPr bwMode="auto">
              <a:xfrm>
                <a:off x="3686" y="244"/>
                <a:ext cx="177" cy="66"/>
                <a:chOff x="2848" y="848"/>
                <a:chExt cx="140" cy="98"/>
              </a:xfrm>
            </p:grpSpPr>
            <p:sp>
              <p:nvSpPr>
                <p:cNvPr id="83095" name="Line 15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096" name="Line 15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097" name="Line 15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3098" name="Group 154"/>
              <p:cNvGrpSpPr>
                <a:grpSpLocks/>
              </p:cNvGrpSpPr>
              <p:nvPr/>
            </p:nvGrpSpPr>
            <p:grpSpPr bwMode="auto">
              <a:xfrm flipV="1">
                <a:off x="3686" y="243"/>
                <a:ext cx="177" cy="66"/>
                <a:chOff x="2848" y="848"/>
                <a:chExt cx="140" cy="98"/>
              </a:xfrm>
            </p:grpSpPr>
            <p:sp>
              <p:nvSpPr>
                <p:cNvPr id="83099" name="Line 1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100" name="Line 1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101" name="Line 1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83102" name="Group 158"/>
            <p:cNvGrpSpPr>
              <a:grpSpLocks/>
            </p:cNvGrpSpPr>
            <p:nvPr/>
          </p:nvGrpSpPr>
          <p:grpSpPr bwMode="auto">
            <a:xfrm>
              <a:off x="1583" y="3300"/>
              <a:ext cx="316" cy="147"/>
              <a:chOff x="3600" y="219"/>
              <a:chExt cx="360" cy="175"/>
            </a:xfrm>
          </p:grpSpPr>
          <p:sp>
            <p:nvSpPr>
              <p:cNvPr id="83103" name="Oval 15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83104" name="Line 16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105" name="Line 16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106" name="Rectangle 16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3107" name="Oval 16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83108" name="Group 164"/>
              <p:cNvGrpSpPr>
                <a:grpSpLocks/>
              </p:cNvGrpSpPr>
              <p:nvPr/>
            </p:nvGrpSpPr>
            <p:grpSpPr bwMode="auto">
              <a:xfrm>
                <a:off x="3686" y="244"/>
                <a:ext cx="177" cy="66"/>
                <a:chOff x="2848" y="848"/>
                <a:chExt cx="140" cy="98"/>
              </a:xfrm>
            </p:grpSpPr>
            <p:sp>
              <p:nvSpPr>
                <p:cNvPr id="83109" name="Line 1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110" name="Line 1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111" name="Line 1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3112" name="Group 168"/>
              <p:cNvGrpSpPr>
                <a:grpSpLocks/>
              </p:cNvGrpSpPr>
              <p:nvPr/>
            </p:nvGrpSpPr>
            <p:grpSpPr bwMode="auto">
              <a:xfrm flipV="1">
                <a:off x="3686" y="243"/>
                <a:ext cx="177" cy="66"/>
                <a:chOff x="2848" y="848"/>
                <a:chExt cx="140" cy="98"/>
              </a:xfrm>
            </p:grpSpPr>
            <p:sp>
              <p:nvSpPr>
                <p:cNvPr id="83113" name="Line 1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114" name="Line 1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115" name="Line 1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83130" name="Group 186"/>
            <p:cNvGrpSpPr>
              <a:grpSpLocks/>
            </p:cNvGrpSpPr>
            <p:nvPr/>
          </p:nvGrpSpPr>
          <p:grpSpPr bwMode="auto">
            <a:xfrm>
              <a:off x="2205" y="3431"/>
              <a:ext cx="315" cy="147"/>
              <a:chOff x="3600" y="219"/>
              <a:chExt cx="360" cy="175"/>
            </a:xfrm>
          </p:grpSpPr>
          <p:sp>
            <p:nvSpPr>
              <p:cNvPr id="83131" name="Oval 18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83132" name="Line 18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133" name="Line 18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134" name="Rectangle 19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3135" name="Oval 19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83136" name="Group 192"/>
              <p:cNvGrpSpPr>
                <a:grpSpLocks/>
              </p:cNvGrpSpPr>
              <p:nvPr/>
            </p:nvGrpSpPr>
            <p:grpSpPr bwMode="auto">
              <a:xfrm>
                <a:off x="3686" y="244"/>
                <a:ext cx="177" cy="66"/>
                <a:chOff x="2848" y="848"/>
                <a:chExt cx="140" cy="98"/>
              </a:xfrm>
            </p:grpSpPr>
            <p:sp>
              <p:nvSpPr>
                <p:cNvPr id="83137" name="Line 19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138" name="Line 19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139" name="Line 19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3140" name="Group 196"/>
              <p:cNvGrpSpPr>
                <a:grpSpLocks/>
              </p:cNvGrpSpPr>
              <p:nvPr/>
            </p:nvGrpSpPr>
            <p:grpSpPr bwMode="auto">
              <a:xfrm flipV="1">
                <a:off x="3686" y="243"/>
                <a:ext cx="177" cy="66"/>
                <a:chOff x="2848" y="848"/>
                <a:chExt cx="140" cy="98"/>
              </a:xfrm>
            </p:grpSpPr>
            <p:sp>
              <p:nvSpPr>
                <p:cNvPr id="83141" name="Line 19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142" name="Line 19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143" name="Line 19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83204" name="Line 260"/>
            <p:cNvSpPr>
              <a:spLocks noChangeShapeType="1"/>
            </p:cNvSpPr>
            <p:nvPr/>
          </p:nvSpPr>
          <p:spPr bwMode="auto">
            <a:xfrm>
              <a:off x="3219" y="3389"/>
              <a:ext cx="306" cy="131"/>
            </a:xfrm>
            <a:prstGeom prst="line">
              <a:avLst/>
            </a:prstGeom>
            <a:noFill/>
            <a:ln w="12700">
              <a:solidFill>
                <a:schemeClr val="tx1"/>
              </a:solidFill>
              <a:round/>
              <a:headEnd/>
              <a:tailEnd/>
            </a:ln>
            <a:effectLst/>
          </p:spPr>
          <p:txBody>
            <a:bodyPr wrap="none" anchor="ctr"/>
            <a:lstStyle/>
            <a:p>
              <a:endParaRPr lang="zh-TW" altLang="en-US"/>
            </a:p>
          </p:txBody>
        </p:sp>
        <p:sp>
          <p:nvSpPr>
            <p:cNvPr id="83205" name="Line 261"/>
            <p:cNvSpPr>
              <a:spLocks noChangeShapeType="1"/>
            </p:cNvSpPr>
            <p:nvPr/>
          </p:nvSpPr>
          <p:spPr bwMode="auto">
            <a:xfrm flipH="1">
              <a:off x="3810" y="3355"/>
              <a:ext cx="351" cy="175"/>
            </a:xfrm>
            <a:prstGeom prst="line">
              <a:avLst/>
            </a:prstGeom>
            <a:noFill/>
            <a:ln w="12700">
              <a:solidFill>
                <a:schemeClr val="tx1"/>
              </a:solidFill>
              <a:round/>
              <a:headEnd/>
              <a:tailEnd/>
            </a:ln>
            <a:effectLst/>
          </p:spPr>
          <p:txBody>
            <a:bodyPr wrap="none" anchor="ctr"/>
            <a:lstStyle/>
            <a:p>
              <a:endParaRPr lang="zh-TW" altLang="en-US"/>
            </a:p>
          </p:txBody>
        </p:sp>
        <p:grpSp>
          <p:nvGrpSpPr>
            <p:cNvPr id="83206" name="Group 262"/>
            <p:cNvGrpSpPr>
              <a:grpSpLocks/>
            </p:cNvGrpSpPr>
            <p:nvPr/>
          </p:nvGrpSpPr>
          <p:grpSpPr bwMode="auto">
            <a:xfrm>
              <a:off x="2903" y="3316"/>
              <a:ext cx="316" cy="147"/>
              <a:chOff x="3600" y="219"/>
              <a:chExt cx="360" cy="175"/>
            </a:xfrm>
          </p:grpSpPr>
          <p:sp>
            <p:nvSpPr>
              <p:cNvPr id="83207" name="Oval 26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83208" name="Line 26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209" name="Line 26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210" name="Rectangle 26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3211" name="Oval 26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83212" name="Group 268"/>
              <p:cNvGrpSpPr>
                <a:grpSpLocks/>
              </p:cNvGrpSpPr>
              <p:nvPr/>
            </p:nvGrpSpPr>
            <p:grpSpPr bwMode="auto">
              <a:xfrm>
                <a:off x="3686" y="244"/>
                <a:ext cx="177" cy="66"/>
                <a:chOff x="2848" y="848"/>
                <a:chExt cx="140" cy="98"/>
              </a:xfrm>
            </p:grpSpPr>
            <p:sp>
              <p:nvSpPr>
                <p:cNvPr id="83213" name="Line 2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214" name="Line 2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215" name="Line 2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3216" name="Group 272"/>
              <p:cNvGrpSpPr>
                <a:grpSpLocks/>
              </p:cNvGrpSpPr>
              <p:nvPr/>
            </p:nvGrpSpPr>
            <p:grpSpPr bwMode="auto">
              <a:xfrm flipV="1">
                <a:off x="3686" y="243"/>
                <a:ext cx="177" cy="66"/>
                <a:chOff x="2848" y="848"/>
                <a:chExt cx="140" cy="98"/>
              </a:xfrm>
            </p:grpSpPr>
            <p:sp>
              <p:nvSpPr>
                <p:cNvPr id="83217" name="Line 27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218" name="Line 27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219" name="Line 27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83220" name="Group 276"/>
            <p:cNvGrpSpPr>
              <a:grpSpLocks/>
            </p:cNvGrpSpPr>
            <p:nvPr/>
          </p:nvGrpSpPr>
          <p:grpSpPr bwMode="auto">
            <a:xfrm>
              <a:off x="3525" y="3447"/>
              <a:ext cx="315" cy="147"/>
              <a:chOff x="3600" y="219"/>
              <a:chExt cx="360" cy="175"/>
            </a:xfrm>
          </p:grpSpPr>
          <p:sp>
            <p:nvSpPr>
              <p:cNvPr id="83221" name="Oval 27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83222" name="Line 27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223" name="Line 27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83224" name="Rectangle 28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83225" name="Oval 28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83226" name="Group 282"/>
              <p:cNvGrpSpPr>
                <a:grpSpLocks/>
              </p:cNvGrpSpPr>
              <p:nvPr/>
            </p:nvGrpSpPr>
            <p:grpSpPr bwMode="auto">
              <a:xfrm>
                <a:off x="3686" y="244"/>
                <a:ext cx="177" cy="66"/>
                <a:chOff x="2848" y="848"/>
                <a:chExt cx="140" cy="98"/>
              </a:xfrm>
            </p:grpSpPr>
            <p:sp>
              <p:nvSpPr>
                <p:cNvPr id="83227" name="Line 28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228" name="Line 28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229" name="Line 28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83230" name="Group 286"/>
              <p:cNvGrpSpPr>
                <a:grpSpLocks/>
              </p:cNvGrpSpPr>
              <p:nvPr/>
            </p:nvGrpSpPr>
            <p:grpSpPr bwMode="auto">
              <a:xfrm flipV="1">
                <a:off x="3686" y="243"/>
                <a:ext cx="177" cy="66"/>
                <a:chOff x="2848" y="848"/>
                <a:chExt cx="140" cy="98"/>
              </a:xfrm>
            </p:grpSpPr>
            <p:sp>
              <p:nvSpPr>
                <p:cNvPr id="83231" name="Line 28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83232" name="Line 28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83233" name="Line 28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aphicFrame>
          <p:nvGraphicFramePr>
            <p:cNvPr id="108545" name="Object 1"/>
            <p:cNvGraphicFramePr>
              <a:graphicFrameLocks noChangeAspect="1"/>
            </p:cNvGraphicFramePr>
            <p:nvPr/>
          </p:nvGraphicFramePr>
          <p:xfrm>
            <a:off x="4156" y="3263"/>
            <a:ext cx="262" cy="201"/>
          </p:xfrm>
          <a:graphic>
            <a:graphicData uri="http://schemas.openxmlformats.org/presentationml/2006/ole">
              <p:oleObj spid="_x0000_s108545" name="Clip" r:id="rId4" imgW="1305000" imgH="1085760" progId="MS_ClipArt_Gallery.2">
                <p:embed/>
              </p:oleObj>
            </a:graphicData>
          </a:graphic>
        </p:graphicFrame>
        <p:sp>
          <p:nvSpPr>
            <p:cNvPr id="83235" name="Line 291"/>
            <p:cNvSpPr>
              <a:spLocks noChangeShapeType="1"/>
            </p:cNvSpPr>
            <p:nvPr/>
          </p:nvSpPr>
          <p:spPr bwMode="auto">
            <a:xfrm>
              <a:off x="1729" y="3456"/>
              <a:ext cx="144" cy="196"/>
            </a:xfrm>
            <a:prstGeom prst="line">
              <a:avLst/>
            </a:prstGeom>
            <a:noFill/>
            <a:ln w="12700">
              <a:solidFill>
                <a:schemeClr val="tx1"/>
              </a:solidFill>
              <a:round/>
              <a:headEnd/>
              <a:tailEnd/>
            </a:ln>
            <a:effectLst/>
          </p:spPr>
          <p:txBody>
            <a:bodyPr wrap="none" anchor="ctr"/>
            <a:lstStyle/>
            <a:p>
              <a:endParaRPr lang="zh-TW" altLang="en-US"/>
            </a:p>
          </p:txBody>
        </p:sp>
        <p:sp>
          <p:nvSpPr>
            <p:cNvPr id="83236" name="Line 292"/>
            <p:cNvSpPr>
              <a:spLocks noChangeShapeType="1"/>
            </p:cNvSpPr>
            <p:nvPr/>
          </p:nvSpPr>
          <p:spPr bwMode="auto">
            <a:xfrm>
              <a:off x="2941" y="3196"/>
              <a:ext cx="144" cy="196"/>
            </a:xfrm>
            <a:prstGeom prst="line">
              <a:avLst/>
            </a:prstGeom>
            <a:noFill/>
            <a:ln w="12700">
              <a:solidFill>
                <a:schemeClr val="tx1"/>
              </a:solidFill>
              <a:round/>
              <a:headEnd/>
              <a:tailEnd/>
            </a:ln>
            <a:effectLst/>
          </p:spPr>
          <p:txBody>
            <a:bodyPr wrap="none" anchor="ctr"/>
            <a:lstStyle/>
            <a:p>
              <a:endParaRPr lang="zh-TW" altLang="en-US"/>
            </a:p>
          </p:txBody>
        </p:sp>
        <p:sp>
          <p:nvSpPr>
            <p:cNvPr id="83238" name="Line 294"/>
            <p:cNvSpPr>
              <a:spLocks noChangeShapeType="1"/>
            </p:cNvSpPr>
            <p:nvPr/>
          </p:nvSpPr>
          <p:spPr bwMode="auto">
            <a:xfrm flipH="1">
              <a:off x="2133" y="3576"/>
              <a:ext cx="220" cy="96"/>
            </a:xfrm>
            <a:prstGeom prst="line">
              <a:avLst/>
            </a:prstGeom>
            <a:noFill/>
            <a:ln w="12700">
              <a:solidFill>
                <a:schemeClr val="tx1"/>
              </a:solidFill>
              <a:round/>
              <a:headEnd/>
              <a:tailEnd/>
            </a:ln>
            <a:effectLst/>
          </p:spPr>
          <p:txBody>
            <a:bodyPr wrap="none" anchor="ctr"/>
            <a:lstStyle/>
            <a:p>
              <a:endParaRPr lang="zh-TW" altLang="en-US"/>
            </a:p>
          </p:txBody>
        </p:sp>
        <p:sp>
          <p:nvSpPr>
            <p:cNvPr id="83239" name="Line 295"/>
            <p:cNvSpPr>
              <a:spLocks noChangeShapeType="1"/>
            </p:cNvSpPr>
            <p:nvPr/>
          </p:nvSpPr>
          <p:spPr bwMode="auto">
            <a:xfrm>
              <a:off x="2357" y="3264"/>
              <a:ext cx="4" cy="164"/>
            </a:xfrm>
            <a:prstGeom prst="line">
              <a:avLst/>
            </a:prstGeom>
            <a:noFill/>
            <a:ln w="12700">
              <a:solidFill>
                <a:schemeClr val="tx1"/>
              </a:solidFill>
              <a:round/>
              <a:headEnd/>
              <a:tailEnd/>
            </a:ln>
            <a:effectLst/>
          </p:spPr>
          <p:txBody>
            <a:bodyPr wrap="none" anchor="ctr"/>
            <a:lstStyle/>
            <a:p>
              <a:endParaRPr lang="zh-TW" altLang="en-US"/>
            </a:p>
          </p:txBody>
        </p:sp>
        <p:sp>
          <p:nvSpPr>
            <p:cNvPr id="83243" name="Freeform 299"/>
            <p:cNvSpPr>
              <a:spLocks/>
            </p:cNvSpPr>
            <p:nvPr/>
          </p:nvSpPr>
          <p:spPr bwMode="auto">
            <a:xfrm>
              <a:off x="812" y="3336"/>
              <a:ext cx="264" cy="264"/>
            </a:xfrm>
            <a:custGeom>
              <a:avLst/>
              <a:gdLst/>
              <a:ahLst/>
              <a:cxnLst>
                <a:cxn ang="0">
                  <a:pos x="60" y="0"/>
                </a:cxn>
                <a:cxn ang="0">
                  <a:pos x="228" y="220"/>
                </a:cxn>
                <a:cxn ang="0">
                  <a:pos x="0" y="88"/>
                </a:cxn>
              </a:cxnLst>
              <a:rect l="0" t="0" r="r" b="b"/>
              <a:pathLst>
                <a:path w="264" h="264">
                  <a:moveTo>
                    <a:pt x="60" y="0"/>
                  </a:moveTo>
                  <a:cubicBezTo>
                    <a:pt x="86" y="31"/>
                    <a:pt x="264" y="176"/>
                    <a:pt x="228" y="220"/>
                  </a:cubicBezTo>
                  <a:cubicBezTo>
                    <a:pt x="192" y="264"/>
                    <a:pt x="60" y="109"/>
                    <a:pt x="0" y="88"/>
                  </a:cubicBezTo>
                </a:path>
              </a:pathLst>
            </a:custGeom>
            <a:noFill/>
            <a:ln w="28575" cmpd="sng">
              <a:solidFill>
                <a:srgbClr val="FF0000"/>
              </a:solidFill>
              <a:round/>
              <a:headEnd type="none" w="med" len="med"/>
              <a:tailEnd type="triangle" w="med" len="med"/>
            </a:ln>
            <a:effectLst/>
          </p:spPr>
          <p:txBody>
            <a:bodyPr/>
            <a:lstStyle/>
            <a:p>
              <a:endParaRPr lang="zh-TW" altLang="en-US"/>
            </a:p>
          </p:txBody>
        </p:sp>
        <p:sp>
          <p:nvSpPr>
            <p:cNvPr id="83244" name="Text Box 300"/>
            <p:cNvSpPr txBox="1">
              <a:spLocks noChangeArrowheads="1"/>
            </p:cNvSpPr>
            <p:nvPr/>
          </p:nvSpPr>
          <p:spPr bwMode="auto">
            <a:xfrm>
              <a:off x="874" y="3174"/>
              <a:ext cx="703"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3 probes</a:t>
              </a:r>
            </a:p>
          </p:txBody>
        </p:sp>
        <p:sp>
          <p:nvSpPr>
            <p:cNvPr id="83245" name="Freeform 301"/>
            <p:cNvSpPr>
              <a:spLocks/>
            </p:cNvSpPr>
            <p:nvPr/>
          </p:nvSpPr>
          <p:spPr bwMode="auto">
            <a:xfrm>
              <a:off x="808" y="3288"/>
              <a:ext cx="848" cy="299"/>
            </a:xfrm>
            <a:custGeom>
              <a:avLst/>
              <a:gdLst/>
              <a:ahLst/>
              <a:cxnLst>
                <a:cxn ang="0">
                  <a:pos x="76" y="76"/>
                </a:cxn>
                <a:cxn ang="0">
                  <a:pos x="324" y="216"/>
                </a:cxn>
                <a:cxn ang="0">
                  <a:pos x="820" y="76"/>
                </a:cxn>
                <a:cxn ang="0">
                  <a:pos x="340" y="296"/>
                </a:cxn>
                <a:cxn ang="0">
                  <a:pos x="0" y="96"/>
                </a:cxn>
              </a:cxnLst>
              <a:rect l="0" t="0" r="r" b="b"/>
              <a:pathLst>
                <a:path w="848" h="299">
                  <a:moveTo>
                    <a:pt x="76" y="76"/>
                  </a:moveTo>
                  <a:cubicBezTo>
                    <a:pt x="137" y="57"/>
                    <a:pt x="200" y="216"/>
                    <a:pt x="324" y="216"/>
                  </a:cubicBezTo>
                  <a:cubicBezTo>
                    <a:pt x="448" y="216"/>
                    <a:pt x="792" y="0"/>
                    <a:pt x="820" y="76"/>
                  </a:cubicBezTo>
                  <a:cubicBezTo>
                    <a:pt x="848" y="152"/>
                    <a:pt x="469" y="245"/>
                    <a:pt x="340" y="296"/>
                  </a:cubicBezTo>
                  <a:cubicBezTo>
                    <a:pt x="203" y="299"/>
                    <a:pt x="62" y="78"/>
                    <a:pt x="0" y="96"/>
                  </a:cubicBezTo>
                </a:path>
              </a:pathLst>
            </a:custGeom>
            <a:noFill/>
            <a:ln w="28575" cmpd="sng">
              <a:solidFill>
                <a:srgbClr val="FF0000"/>
              </a:solidFill>
              <a:round/>
              <a:headEnd type="none" w="med" len="med"/>
              <a:tailEnd type="triangle" w="med" len="med"/>
            </a:ln>
            <a:effectLst/>
          </p:spPr>
          <p:txBody>
            <a:bodyPr/>
            <a:lstStyle/>
            <a:p>
              <a:endParaRPr lang="zh-TW" altLang="en-US"/>
            </a:p>
          </p:txBody>
        </p:sp>
        <p:sp>
          <p:nvSpPr>
            <p:cNvPr id="83246" name="Text Box 302"/>
            <p:cNvSpPr txBox="1">
              <a:spLocks noChangeArrowheads="1"/>
            </p:cNvSpPr>
            <p:nvPr/>
          </p:nvSpPr>
          <p:spPr bwMode="auto">
            <a:xfrm>
              <a:off x="1234" y="3482"/>
              <a:ext cx="703"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3 probes</a:t>
              </a:r>
            </a:p>
          </p:txBody>
        </p:sp>
        <p:sp>
          <p:nvSpPr>
            <p:cNvPr id="83247" name="Freeform 303"/>
            <p:cNvSpPr>
              <a:spLocks/>
            </p:cNvSpPr>
            <p:nvPr/>
          </p:nvSpPr>
          <p:spPr bwMode="auto">
            <a:xfrm>
              <a:off x="804" y="3322"/>
              <a:ext cx="1416" cy="254"/>
            </a:xfrm>
            <a:custGeom>
              <a:avLst/>
              <a:gdLst/>
              <a:ahLst/>
              <a:cxnLst>
                <a:cxn ang="0">
                  <a:pos x="76" y="30"/>
                </a:cxn>
                <a:cxn ang="0">
                  <a:pos x="324" y="170"/>
                </a:cxn>
                <a:cxn ang="0">
                  <a:pos x="896" y="2"/>
                </a:cxn>
                <a:cxn ang="0">
                  <a:pos x="1400" y="182"/>
                </a:cxn>
                <a:cxn ang="0">
                  <a:pos x="896" y="74"/>
                </a:cxn>
                <a:cxn ang="0">
                  <a:pos x="340" y="250"/>
                </a:cxn>
                <a:cxn ang="0">
                  <a:pos x="0" y="50"/>
                </a:cxn>
              </a:cxnLst>
              <a:rect l="0" t="0" r="r" b="b"/>
              <a:pathLst>
                <a:path w="1416" h="254">
                  <a:moveTo>
                    <a:pt x="76" y="30"/>
                  </a:moveTo>
                  <a:cubicBezTo>
                    <a:pt x="137" y="11"/>
                    <a:pt x="200" y="170"/>
                    <a:pt x="324" y="170"/>
                  </a:cubicBezTo>
                  <a:cubicBezTo>
                    <a:pt x="461" y="165"/>
                    <a:pt x="717" y="0"/>
                    <a:pt x="896" y="2"/>
                  </a:cubicBezTo>
                  <a:cubicBezTo>
                    <a:pt x="1075" y="4"/>
                    <a:pt x="1416" y="122"/>
                    <a:pt x="1400" y="182"/>
                  </a:cubicBezTo>
                  <a:cubicBezTo>
                    <a:pt x="1384" y="242"/>
                    <a:pt x="1073" y="63"/>
                    <a:pt x="896" y="74"/>
                  </a:cubicBezTo>
                  <a:cubicBezTo>
                    <a:pt x="719" y="85"/>
                    <a:pt x="489" y="254"/>
                    <a:pt x="340" y="250"/>
                  </a:cubicBezTo>
                  <a:cubicBezTo>
                    <a:pt x="191" y="246"/>
                    <a:pt x="62" y="32"/>
                    <a:pt x="0" y="50"/>
                  </a:cubicBezTo>
                </a:path>
              </a:pathLst>
            </a:custGeom>
            <a:noFill/>
            <a:ln w="28575" cmpd="sng">
              <a:solidFill>
                <a:srgbClr val="FF0000"/>
              </a:solidFill>
              <a:round/>
              <a:headEnd type="none" w="med" len="med"/>
              <a:tailEnd type="triangle" w="med" len="med"/>
            </a:ln>
            <a:effectLst/>
          </p:spPr>
          <p:txBody>
            <a:bodyPr/>
            <a:lstStyle/>
            <a:p>
              <a:endParaRPr lang="zh-TW" altLang="en-US"/>
            </a:p>
          </p:txBody>
        </p:sp>
        <p:sp>
          <p:nvSpPr>
            <p:cNvPr id="83248" name="Text Box 304"/>
            <p:cNvSpPr txBox="1">
              <a:spLocks noChangeArrowheads="1"/>
            </p:cNvSpPr>
            <p:nvPr/>
          </p:nvSpPr>
          <p:spPr bwMode="auto">
            <a:xfrm>
              <a:off x="1906" y="3158"/>
              <a:ext cx="703"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3 probes</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5" name="投影片編號版面配置區 5"/>
          <p:cNvSpPr>
            <a:spLocks noGrp="1"/>
          </p:cNvSpPr>
          <p:nvPr>
            <p:ph type="sldNum" sz="quarter" idx="12"/>
          </p:nvPr>
        </p:nvSpPr>
        <p:spPr/>
        <p:txBody>
          <a:bodyPr/>
          <a:lstStyle/>
          <a:p>
            <a:r>
              <a:rPr lang="en-US" altLang="zh-TW"/>
              <a:t>1-</a:t>
            </a:r>
            <a:fld id="{63EA2897-9868-4AC4-B2D5-832597287FFC}" type="slidenum">
              <a:rPr lang="en-US" altLang="zh-TW"/>
              <a:pPr/>
              <a:t>57</a:t>
            </a:fld>
            <a:endParaRPr lang="en-US" altLang="zh-TW"/>
          </a:p>
        </p:txBody>
      </p:sp>
      <p:sp>
        <p:nvSpPr>
          <p:cNvPr id="60418" name="Rectangle 2"/>
          <p:cNvSpPr>
            <a:spLocks noGrp="1" noChangeArrowheads="1"/>
          </p:cNvSpPr>
          <p:nvPr>
            <p:ph type="title"/>
          </p:nvPr>
        </p:nvSpPr>
        <p:spPr/>
        <p:txBody>
          <a:bodyPr/>
          <a:lstStyle/>
          <a:p>
            <a:r>
              <a:rPr lang="zh-TW" altLang="en-US" sz="3600">
                <a:ea typeface="新細明體" charset="-120"/>
              </a:rPr>
              <a:t>“</a:t>
            </a:r>
            <a:r>
              <a:rPr lang="en-US" altLang="zh-TW" sz="3600">
                <a:ea typeface="新細明體" charset="-120"/>
              </a:rPr>
              <a:t>Real” Internet delays and routes</a:t>
            </a:r>
          </a:p>
        </p:txBody>
      </p:sp>
      <p:sp>
        <p:nvSpPr>
          <p:cNvPr id="60420" name="Text Box 4"/>
          <p:cNvSpPr txBox="1">
            <a:spLocks noChangeArrowheads="1"/>
          </p:cNvSpPr>
          <p:nvPr/>
        </p:nvSpPr>
        <p:spPr bwMode="auto">
          <a:xfrm>
            <a:off x="704850" y="2338388"/>
            <a:ext cx="8229600" cy="3898900"/>
          </a:xfrm>
          <a:prstGeom prst="rect">
            <a:avLst/>
          </a:prstGeom>
          <a:noFill/>
          <a:ln w="9525">
            <a:noFill/>
            <a:miter lim="800000"/>
            <a:headEnd/>
            <a:tailEnd/>
          </a:ln>
          <a:effectLst/>
        </p:spPr>
        <p:txBody>
          <a:bodyPr>
            <a:spAutoFit/>
          </a:bodyPr>
          <a:lstStyle/>
          <a:p>
            <a:pPr marL="457200" indent="-457200">
              <a:lnSpc>
                <a:spcPct val="80000"/>
              </a:lnSpc>
            </a:pPr>
            <a:r>
              <a:rPr lang="en-US" altLang="zh-TW" sz="1600">
                <a:latin typeface="Arial" charset="0"/>
                <a:ea typeface="新細明體" charset="-120"/>
              </a:rPr>
              <a:t>1  cs-gw (128.119.240.254)  1 ms  1 ms  2 ms</a:t>
            </a:r>
          </a:p>
          <a:p>
            <a:pPr marL="457200" indent="-457200">
              <a:lnSpc>
                <a:spcPct val="80000"/>
              </a:lnSpc>
            </a:pPr>
            <a:r>
              <a:rPr lang="en-US" altLang="zh-TW" sz="1600">
                <a:latin typeface="Arial" charset="0"/>
                <a:ea typeface="新細明體" charset="-120"/>
              </a:rPr>
              <a:t>2  border1-rt-fa5-1-0.gw.umass.edu (128.119.3.145)  1 ms  1 ms  2 ms</a:t>
            </a:r>
          </a:p>
          <a:p>
            <a:pPr marL="457200" indent="-457200">
              <a:lnSpc>
                <a:spcPct val="80000"/>
              </a:lnSpc>
            </a:pPr>
            <a:r>
              <a:rPr lang="en-US" altLang="zh-TW" sz="1600">
                <a:latin typeface="Arial" charset="0"/>
                <a:ea typeface="新細明體" charset="-120"/>
              </a:rPr>
              <a:t>3  cht-vbns.gw.umass.edu (128.119.3.130)  6 ms 5 ms 5 ms</a:t>
            </a:r>
          </a:p>
          <a:p>
            <a:pPr marL="457200" indent="-457200">
              <a:lnSpc>
                <a:spcPct val="80000"/>
              </a:lnSpc>
            </a:pPr>
            <a:r>
              <a:rPr lang="en-US" altLang="zh-TW" sz="1600">
                <a:latin typeface="Arial" charset="0"/>
                <a:ea typeface="新細明體" charset="-120"/>
              </a:rPr>
              <a:t>4  jn1-at1-0-0-19.wor.vbns.net (204.147.132.129)  16 ms 11 ms 13 ms </a:t>
            </a:r>
          </a:p>
          <a:p>
            <a:pPr marL="457200" indent="-457200">
              <a:lnSpc>
                <a:spcPct val="80000"/>
              </a:lnSpc>
            </a:pPr>
            <a:r>
              <a:rPr lang="en-US" altLang="zh-TW" sz="1600">
                <a:latin typeface="Arial" charset="0"/>
                <a:ea typeface="新細明體" charset="-120"/>
              </a:rPr>
              <a:t>5  jn1-so7-0-0-0.wae.vbns.net (204.147.136.136)  21 ms 18 ms 18 ms </a:t>
            </a:r>
          </a:p>
          <a:p>
            <a:pPr marL="457200" indent="-457200">
              <a:lnSpc>
                <a:spcPct val="80000"/>
              </a:lnSpc>
            </a:pPr>
            <a:r>
              <a:rPr lang="en-US" altLang="zh-TW" sz="1600">
                <a:latin typeface="Arial" charset="0"/>
                <a:ea typeface="新細明體" charset="-120"/>
              </a:rPr>
              <a:t>6  abilene-vbns.abilene.ucaid.edu (198.32.11.9)  22 ms  18 ms  22 ms</a:t>
            </a:r>
          </a:p>
          <a:p>
            <a:pPr marL="457200" indent="-457200">
              <a:lnSpc>
                <a:spcPct val="80000"/>
              </a:lnSpc>
            </a:pPr>
            <a:r>
              <a:rPr lang="en-US" altLang="zh-TW" sz="1600">
                <a:latin typeface="Arial" charset="0"/>
                <a:ea typeface="新細明體" charset="-120"/>
              </a:rPr>
              <a:t>7  nycm-wash.abilene.ucaid.edu (198.32.8.46)  22 ms  22 ms  22 ms</a:t>
            </a:r>
          </a:p>
          <a:p>
            <a:pPr marL="457200" indent="-457200">
              <a:lnSpc>
                <a:spcPct val="80000"/>
              </a:lnSpc>
            </a:pPr>
            <a:r>
              <a:rPr lang="en-US" altLang="zh-TW" sz="1600">
                <a:latin typeface="Arial" charset="0"/>
                <a:ea typeface="新細明體" charset="-120"/>
              </a:rPr>
              <a:t>8  62.40.103.253 (62.40.103.253)  104 ms 109 ms 106 ms</a:t>
            </a:r>
          </a:p>
          <a:p>
            <a:pPr marL="457200" indent="-457200">
              <a:lnSpc>
                <a:spcPct val="80000"/>
              </a:lnSpc>
            </a:pPr>
            <a:r>
              <a:rPr lang="en-US" altLang="zh-TW" sz="1600">
                <a:latin typeface="Arial" charset="0"/>
                <a:ea typeface="新細明體" charset="-120"/>
              </a:rPr>
              <a:t>9  de2-1.de1.de.geant.net (62.40.96.129)  109 ms 102 ms 104 ms</a:t>
            </a:r>
          </a:p>
          <a:p>
            <a:pPr marL="457200" indent="-457200">
              <a:lnSpc>
                <a:spcPct val="80000"/>
              </a:lnSpc>
            </a:pPr>
            <a:r>
              <a:rPr lang="en-US" altLang="zh-TW" sz="1600">
                <a:latin typeface="Arial" charset="0"/>
                <a:ea typeface="新細明體" charset="-120"/>
              </a:rPr>
              <a:t>10  de.fr1.fr.geant.net (62.40.96.50)  113 ms 121 ms 114 ms</a:t>
            </a:r>
          </a:p>
          <a:p>
            <a:pPr marL="457200" indent="-457200">
              <a:lnSpc>
                <a:spcPct val="80000"/>
              </a:lnSpc>
            </a:pPr>
            <a:r>
              <a:rPr lang="en-US" altLang="zh-TW" sz="1600">
                <a:latin typeface="Arial" charset="0"/>
                <a:ea typeface="新細明體" charset="-120"/>
              </a:rPr>
              <a:t>11  renater-gw.fr1.fr.geant.net (62.40.103.54)  112 ms  114 ms  112 ms</a:t>
            </a:r>
          </a:p>
          <a:p>
            <a:pPr marL="457200" indent="-457200">
              <a:lnSpc>
                <a:spcPct val="80000"/>
              </a:lnSpc>
            </a:pPr>
            <a:r>
              <a:rPr lang="en-US" altLang="zh-TW" sz="1600">
                <a:latin typeface="Arial" charset="0"/>
                <a:ea typeface="新細明體" charset="-120"/>
              </a:rPr>
              <a:t>12  nio-n2.cssi.renater.fr (193.51.206.13)  111 ms  114 ms  116 ms</a:t>
            </a:r>
          </a:p>
          <a:p>
            <a:pPr marL="457200" indent="-457200">
              <a:lnSpc>
                <a:spcPct val="80000"/>
              </a:lnSpc>
            </a:pPr>
            <a:r>
              <a:rPr lang="en-US" altLang="zh-TW" sz="1600">
                <a:latin typeface="Arial" charset="0"/>
                <a:ea typeface="新細明體" charset="-120"/>
              </a:rPr>
              <a:t>13  nice.cssi.renater.fr (195.220.98.102)  123 ms  125 ms  124 ms</a:t>
            </a:r>
          </a:p>
          <a:p>
            <a:pPr marL="457200" indent="-457200">
              <a:lnSpc>
                <a:spcPct val="80000"/>
              </a:lnSpc>
            </a:pPr>
            <a:r>
              <a:rPr lang="en-US" altLang="zh-TW" sz="1600">
                <a:latin typeface="Arial" charset="0"/>
                <a:ea typeface="新細明體" charset="-120"/>
              </a:rPr>
              <a:t>14  r3t2-nice.cssi.renater.fr (195.220.98.110)  126 ms  126 ms  124 ms</a:t>
            </a:r>
          </a:p>
          <a:p>
            <a:pPr marL="457200" indent="-457200">
              <a:lnSpc>
                <a:spcPct val="80000"/>
              </a:lnSpc>
            </a:pPr>
            <a:r>
              <a:rPr lang="en-US" altLang="zh-TW" sz="1600">
                <a:latin typeface="Arial" charset="0"/>
                <a:ea typeface="新細明體" charset="-120"/>
              </a:rPr>
              <a:t>15  eurecom-valbonne.r3t2.ft.net (193.48.50.54)  135 ms  128 ms  133 ms</a:t>
            </a:r>
          </a:p>
          <a:p>
            <a:pPr marL="457200" indent="-457200">
              <a:lnSpc>
                <a:spcPct val="80000"/>
              </a:lnSpc>
            </a:pPr>
            <a:r>
              <a:rPr lang="en-US" altLang="zh-TW" sz="1600">
                <a:latin typeface="Arial" charset="0"/>
                <a:ea typeface="新細明體" charset="-120"/>
              </a:rPr>
              <a:t>16  194.214.211.25 (194.214.211.25)  126 ms  128 ms  126 ms</a:t>
            </a:r>
          </a:p>
          <a:p>
            <a:pPr marL="457200" indent="-457200">
              <a:lnSpc>
                <a:spcPct val="80000"/>
              </a:lnSpc>
            </a:pPr>
            <a:r>
              <a:rPr lang="en-US" altLang="zh-TW" sz="1600">
                <a:latin typeface="Arial" charset="0"/>
                <a:ea typeface="新細明體" charset="-120"/>
              </a:rPr>
              <a:t>17  * * *</a:t>
            </a:r>
          </a:p>
          <a:p>
            <a:pPr marL="457200" indent="-457200">
              <a:lnSpc>
                <a:spcPct val="80000"/>
              </a:lnSpc>
            </a:pPr>
            <a:r>
              <a:rPr lang="en-US" altLang="zh-TW" sz="1600">
                <a:latin typeface="Arial" charset="0"/>
                <a:ea typeface="新細明體" charset="-120"/>
              </a:rPr>
              <a:t>18  * * *</a:t>
            </a:r>
          </a:p>
          <a:p>
            <a:pPr marL="457200" indent="-457200">
              <a:lnSpc>
                <a:spcPct val="80000"/>
              </a:lnSpc>
            </a:pPr>
            <a:r>
              <a:rPr lang="en-US" altLang="zh-TW" sz="1600">
                <a:latin typeface="Arial" charset="0"/>
                <a:ea typeface="新細明體" charset="-120"/>
              </a:rPr>
              <a:t>19  fantasia.eurecom.fr (193.55.113.142)  132 ms  128 ms  136</a:t>
            </a:r>
            <a:r>
              <a:rPr lang="en-US" altLang="zh-TW">
                <a:ea typeface="新細明體" charset="-120"/>
              </a:rPr>
              <a:t> </a:t>
            </a:r>
            <a:r>
              <a:rPr lang="en-US" altLang="zh-TW" sz="1600">
                <a:ea typeface="新細明體" charset="-120"/>
              </a:rPr>
              <a:t>ms</a:t>
            </a:r>
          </a:p>
        </p:txBody>
      </p:sp>
      <p:sp>
        <p:nvSpPr>
          <p:cNvPr id="60421" name="Text Box 5"/>
          <p:cNvSpPr txBox="1">
            <a:spLocks noChangeArrowheads="1"/>
          </p:cNvSpPr>
          <p:nvPr/>
        </p:nvSpPr>
        <p:spPr bwMode="auto">
          <a:xfrm>
            <a:off x="725488" y="1312863"/>
            <a:ext cx="8193087" cy="457200"/>
          </a:xfrm>
          <a:prstGeom prst="rect">
            <a:avLst/>
          </a:prstGeom>
          <a:noFill/>
          <a:ln w="9525">
            <a:noFill/>
            <a:miter lim="800000"/>
            <a:headEnd/>
            <a:tailEnd/>
          </a:ln>
          <a:effectLst/>
        </p:spPr>
        <p:txBody>
          <a:bodyPr>
            <a:spAutoFit/>
          </a:bodyPr>
          <a:lstStyle/>
          <a:p>
            <a:r>
              <a:rPr lang="en-US" altLang="zh-TW">
                <a:solidFill>
                  <a:srgbClr val="FF0000"/>
                </a:solidFill>
                <a:latin typeface="Comic Sans MS" pitchFamily="66" charset="0"/>
                <a:ea typeface="新細明體" charset="-120"/>
              </a:rPr>
              <a:t>traceroute:</a:t>
            </a:r>
            <a:r>
              <a:rPr lang="en-US" altLang="zh-TW">
                <a:latin typeface="Comic Sans MS" pitchFamily="66" charset="0"/>
                <a:ea typeface="新細明體" charset="-120"/>
              </a:rPr>
              <a:t> gaia.cs.umass.edu to www.eurecom.fr</a:t>
            </a:r>
          </a:p>
        </p:txBody>
      </p:sp>
      <p:sp>
        <p:nvSpPr>
          <p:cNvPr id="60422" name="Line 6"/>
          <p:cNvSpPr>
            <a:spLocks noChangeShapeType="1"/>
          </p:cNvSpPr>
          <p:nvPr/>
        </p:nvSpPr>
        <p:spPr bwMode="auto">
          <a:xfrm>
            <a:off x="1611313" y="5634038"/>
            <a:ext cx="1231900" cy="84137"/>
          </a:xfrm>
          <a:prstGeom prst="line">
            <a:avLst/>
          </a:prstGeom>
          <a:noFill/>
          <a:ln w="19050">
            <a:solidFill>
              <a:srgbClr val="FF0000"/>
            </a:solidFill>
            <a:round/>
            <a:headEnd type="triangle" w="med" len="med"/>
            <a:tailEnd/>
          </a:ln>
          <a:effectLst/>
        </p:spPr>
        <p:txBody>
          <a:bodyPr/>
          <a:lstStyle/>
          <a:p>
            <a:endParaRPr lang="zh-TW" altLang="en-US"/>
          </a:p>
        </p:txBody>
      </p:sp>
      <p:sp>
        <p:nvSpPr>
          <p:cNvPr id="60423" name="Text Box 7"/>
          <p:cNvSpPr txBox="1">
            <a:spLocks noChangeArrowheads="1"/>
          </p:cNvSpPr>
          <p:nvPr/>
        </p:nvSpPr>
        <p:spPr bwMode="auto">
          <a:xfrm>
            <a:off x="4578350" y="1738313"/>
            <a:ext cx="4565650" cy="641350"/>
          </a:xfrm>
          <a:prstGeom prst="rect">
            <a:avLst/>
          </a:prstGeom>
          <a:noFill/>
          <a:ln w="9525">
            <a:noFill/>
            <a:miter lim="800000"/>
            <a:headEnd/>
            <a:tailEnd/>
          </a:ln>
          <a:effectLst/>
        </p:spPr>
        <p:txBody>
          <a:bodyPr>
            <a:spAutoFit/>
          </a:bodyPr>
          <a:lstStyle/>
          <a:p>
            <a:r>
              <a:rPr lang="en-US" altLang="zh-TW" sz="1800">
                <a:solidFill>
                  <a:srgbClr val="FF0000"/>
                </a:solidFill>
                <a:latin typeface="Comic Sans MS" pitchFamily="66" charset="0"/>
                <a:ea typeface="新細明體" charset="-120"/>
              </a:rPr>
              <a:t>Three delay measements from </a:t>
            </a:r>
          </a:p>
          <a:p>
            <a:r>
              <a:rPr lang="en-US" altLang="zh-TW" sz="1800">
                <a:solidFill>
                  <a:srgbClr val="FF0000"/>
                </a:solidFill>
                <a:latin typeface="Comic Sans MS" pitchFamily="66" charset="0"/>
                <a:ea typeface="新細明體" charset="-120"/>
              </a:rPr>
              <a:t>gaia.cs.umass.edu to cs-gw.cs.umass.edu </a:t>
            </a:r>
          </a:p>
        </p:txBody>
      </p:sp>
      <p:sp>
        <p:nvSpPr>
          <p:cNvPr id="60424" name="Line 8"/>
          <p:cNvSpPr>
            <a:spLocks noChangeShapeType="1"/>
          </p:cNvSpPr>
          <p:nvPr/>
        </p:nvSpPr>
        <p:spPr bwMode="auto">
          <a:xfrm flipV="1">
            <a:off x="3471863" y="1965325"/>
            <a:ext cx="671512" cy="412750"/>
          </a:xfrm>
          <a:prstGeom prst="line">
            <a:avLst/>
          </a:prstGeom>
          <a:noFill/>
          <a:ln w="19050">
            <a:solidFill>
              <a:srgbClr val="FF0000"/>
            </a:solidFill>
            <a:round/>
            <a:headEnd type="triangle" w="med" len="med"/>
            <a:tailEnd/>
          </a:ln>
          <a:effectLst/>
        </p:spPr>
        <p:txBody>
          <a:bodyPr/>
          <a:lstStyle/>
          <a:p>
            <a:endParaRPr lang="zh-TW" altLang="en-US"/>
          </a:p>
        </p:txBody>
      </p:sp>
      <p:sp>
        <p:nvSpPr>
          <p:cNvPr id="60425" name="Line 9"/>
          <p:cNvSpPr>
            <a:spLocks noChangeShapeType="1"/>
          </p:cNvSpPr>
          <p:nvPr/>
        </p:nvSpPr>
        <p:spPr bwMode="auto">
          <a:xfrm flipV="1">
            <a:off x="4011613" y="1954213"/>
            <a:ext cx="139700" cy="404812"/>
          </a:xfrm>
          <a:prstGeom prst="line">
            <a:avLst/>
          </a:prstGeom>
          <a:noFill/>
          <a:ln w="19050">
            <a:solidFill>
              <a:srgbClr val="FF0000"/>
            </a:solidFill>
            <a:round/>
            <a:headEnd type="triangle" w="med" len="med"/>
            <a:tailEnd/>
          </a:ln>
          <a:effectLst/>
        </p:spPr>
        <p:txBody>
          <a:bodyPr/>
          <a:lstStyle/>
          <a:p>
            <a:endParaRPr lang="zh-TW" altLang="en-US"/>
          </a:p>
        </p:txBody>
      </p:sp>
      <p:sp>
        <p:nvSpPr>
          <p:cNvPr id="60426" name="Line 10"/>
          <p:cNvSpPr>
            <a:spLocks noChangeShapeType="1"/>
          </p:cNvSpPr>
          <p:nvPr/>
        </p:nvSpPr>
        <p:spPr bwMode="auto">
          <a:xfrm flipH="1" flipV="1">
            <a:off x="4146550" y="1963738"/>
            <a:ext cx="366713" cy="390525"/>
          </a:xfrm>
          <a:prstGeom prst="line">
            <a:avLst/>
          </a:prstGeom>
          <a:noFill/>
          <a:ln w="19050">
            <a:solidFill>
              <a:srgbClr val="FF0000"/>
            </a:solidFill>
            <a:round/>
            <a:headEnd type="triangle" w="med" len="med"/>
            <a:tailEnd/>
          </a:ln>
          <a:effectLst/>
        </p:spPr>
        <p:txBody>
          <a:bodyPr/>
          <a:lstStyle/>
          <a:p>
            <a:endParaRPr lang="zh-TW" altLang="en-US"/>
          </a:p>
        </p:txBody>
      </p:sp>
      <p:sp>
        <p:nvSpPr>
          <p:cNvPr id="60427" name="Line 11"/>
          <p:cNvSpPr>
            <a:spLocks noChangeShapeType="1"/>
          </p:cNvSpPr>
          <p:nvPr/>
        </p:nvSpPr>
        <p:spPr bwMode="auto">
          <a:xfrm flipV="1">
            <a:off x="4138613" y="1970088"/>
            <a:ext cx="377825" cy="3175"/>
          </a:xfrm>
          <a:prstGeom prst="line">
            <a:avLst/>
          </a:prstGeom>
          <a:noFill/>
          <a:ln w="19050">
            <a:solidFill>
              <a:srgbClr val="FF0000"/>
            </a:solidFill>
            <a:round/>
            <a:headEnd/>
            <a:tailEnd/>
          </a:ln>
          <a:effectLst/>
        </p:spPr>
        <p:txBody>
          <a:bodyPr/>
          <a:lstStyle/>
          <a:p>
            <a:endParaRPr lang="zh-TW" altLang="en-US"/>
          </a:p>
        </p:txBody>
      </p:sp>
      <p:sp>
        <p:nvSpPr>
          <p:cNvPr id="60428" name="Text Box 12"/>
          <p:cNvSpPr txBox="1">
            <a:spLocks noChangeArrowheads="1"/>
          </p:cNvSpPr>
          <p:nvPr/>
        </p:nvSpPr>
        <p:spPr bwMode="auto">
          <a:xfrm>
            <a:off x="2830513" y="5564188"/>
            <a:ext cx="6027737" cy="366712"/>
          </a:xfrm>
          <a:prstGeom prst="rect">
            <a:avLst/>
          </a:prstGeom>
          <a:noFill/>
          <a:ln w="9525">
            <a:noFill/>
            <a:miter lim="800000"/>
            <a:headEnd/>
            <a:tailEnd/>
          </a:ln>
          <a:effectLst/>
        </p:spPr>
        <p:txBody>
          <a:bodyPr>
            <a:spAutoFit/>
          </a:bodyPr>
          <a:lstStyle/>
          <a:p>
            <a:r>
              <a:rPr lang="zh-TW" altLang="en-US" sz="1800">
                <a:solidFill>
                  <a:srgbClr val="FF0000"/>
                </a:solidFill>
                <a:latin typeface="Comic Sans MS" pitchFamily="66" charset="0"/>
                <a:ea typeface="新細明體" charset="-120"/>
              </a:rPr>
              <a:t>* </a:t>
            </a:r>
            <a:r>
              <a:rPr lang="en-US" altLang="zh-TW" sz="1800">
                <a:solidFill>
                  <a:srgbClr val="FF0000"/>
                </a:solidFill>
                <a:latin typeface="Comic Sans MS" pitchFamily="66" charset="0"/>
                <a:ea typeface="新細明體" charset="-120"/>
              </a:rPr>
              <a:t>means no reponse (probe lost, router not replying)</a:t>
            </a:r>
          </a:p>
        </p:txBody>
      </p:sp>
      <p:sp>
        <p:nvSpPr>
          <p:cNvPr id="60430" name="Freeform 14"/>
          <p:cNvSpPr>
            <a:spLocks/>
          </p:cNvSpPr>
          <p:nvPr/>
        </p:nvSpPr>
        <p:spPr bwMode="auto">
          <a:xfrm>
            <a:off x="6092825" y="3651250"/>
            <a:ext cx="1012825" cy="246063"/>
          </a:xfrm>
          <a:custGeom>
            <a:avLst/>
            <a:gdLst/>
            <a:ahLst/>
            <a:cxnLst>
              <a:cxn ang="0">
                <a:pos x="593" y="0"/>
              </a:cxn>
              <a:cxn ang="0">
                <a:pos x="623" y="38"/>
              </a:cxn>
              <a:cxn ang="0">
                <a:pos x="608" y="123"/>
              </a:cxn>
              <a:cxn ang="0">
                <a:pos x="446" y="154"/>
              </a:cxn>
              <a:cxn ang="0">
                <a:pos x="0" y="130"/>
              </a:cxn>
            </a:cxnLst>
            <a:rect l="0" t="0" r="r" b="b"/>
            <a:pathLst>
              <a:path w="638" h="155">
                <a:moveTo>
                  <a:pt x="593" y="0"/>
                </a:moveTo>
                <a:cubicBezTo>
                  <a:pt x="607" y="9"/>
                  <a:pt x="621" y="18"/>
                  <a:pt x="623" y="38"/>
                </a:cubicBezTo>
                <a:cubicBezTo>
                  <a:pt x="625" y="58"/>
                  <a:pt x="638" y="104"/>
                  <a:pt x="608" y="123"/>
                </a:cubicBezTo>
                <a:cubicBezTo>
                  <a:pt x="578" y="142"/>
                  <a:pt x="547" y="153"/>
                  <a:pt x="446" y="154"/>
                </a:cubicBezTo>
                <a:cubicBezTo>
                  <a:pt x="345" y="155"/>
                  <a:pt x="72" y="133"/>
                  <a:pt x="0" y="130"/>
                </a:cubicBezTo>
              </a:path>
            </a:pathLst>
          </a:custGeom>
          <a:noFill/>
          <a:ln w="19050">
            <a:solidFill>
              <a:srgbClr val="FF0000"/>
            </a:solidFill>
            <a:round/>
            <a:headEnd/>
            <a:tailEnd type="triangle" w="med" len="med"/>
          </a:ln>
          <a:effectLst/>
        </p:spPr>
        <p:txBody>
          <a:bodyPr wrap="none" anchor="ctr"/>
          <a:lstStyle/>
          <a:p>
            <a:endParaRPr lang="zh-TW" altLang="en-US"/>
          </a:p>
        </p:txBody>
      </p:sp>
      <p:sp>
        <p:nvSpPr>
          <p:cNvPr id="60431" name="Text Box 15"/>
          <p:cNvSpPr txBox="1">
            <a:spLocks noChangeArrowheads="1"/>
          </p:cNvSpPr>
          <p:nvPr/>
        </p:nvSpPr>
        <p:spPr bwMode="auto">
          <a:xfrm>
            <a:off x="7137400" y="3436938"/>
            <a:ext cx="1787525" cy="701675"/>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trans-oceanic</a:t>
            </a:r>
          </a:p>
          <a:p>
            <a:r>
              <a:rPr lang="en-US" altLang="zh-TW" sz="2000">
                <a:solidFill>
                  <a:srgbClr val="FF0000"/>
                </a:solidFill>
                <a:latin typeface="Comic Sans MS" pitchFamily="66" charset="0"/>
                <a:ea typeface="新細明體" charset="-120"/>
              </a:rPr>
              <a:t>link</a:t>
            </a:r>
            <a:endParaRPr lang="en-US" altLang="zh-TW" sz="2000">
              <a:ea typeface="新細明體"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E8821EAA-58F0-48A3-AC67-D138D4414851}" type="slidenum">
              <a:rPr lang="en-US" altLang="zh-TW"/>
              <a:pPr/>
              <a:t>58</a:t>
            </a:fld>
            <a:endParaRPr lang="en-US" altLang="zh-TW"/>
          </a:p>
        </p:txBody>
      </p:sp>
      <p:sp>
        <p:nvSpPr>
          <p:cNvPr id="97282" name="Rectangle 2"/>
          <p:cNvSpPr>
            <a:spLocks noGrp="1" noChangeArrowheads="1"/>
          </p:cNvSpPr>
          <p:nvPr>
            <p:ph type="title"/>
          </p:nvPr>
        </p:nvSpPr>
        <p:spPr/>
        <p:txBody>
          <a:bodyPr/>
          <a:lstStyle/>
          <a:p>
            <a:r>
              <a:rPr lang="en-US" altLang="zh-TW">
                <a:ea typeface="新細明體" charset="-120"/>
              </a:rPr>
              <a:t>Packet loss</a:t>
            </a:r>
          </a:p>
        </p:txBody>
      </p:sp>
      <p:sp>
        <p:nvSpPr>
          <p:cNvPr id="97283" name="Rectangle 3"/>
          <p:cNvSpPr>
            <a:spLocks noGrp="1" noChangeArrowheads="1"/>
          </p:cNvSpPr>
          <p:nvPr>
            <p:ph type="body" idx="1"/>
          </p:nvPr>
        </p:nvSpPr>
        <p:spPr/>
        <p:txBody>
          <a:bodyPr/>
          <a:lstStyle/>
          <a:p>
            <a:r>
              <a:rPr lang="en-US" altLang="zh-TW">
                <a:ea typeface="新細明體" charset="-120"/>
              </a:rPr>
              <a:t>queue (also known as buffer) preceding link in buffer has finite capacity</a:t>
            </a:r>
          </a:p>
          <a:p>
            <a:r>
              <a:rPr lang="en-US" altLang="zh-TW">
                <a:ea typeface="新細明體" charset="-120"/>
              </a:rPr>
              <a:t>when packet arrives to full queue, packet is dropped (also known as lost)</a:t>
            </a:r>
          </a:p>
          <a:p>
            <a:r>
              <a:rPr lang="en-US" altLang="zh-TW">
                <a:ea typeface="新細明體" charset="-120"/>
              </a:rPr>
              <a:t>lost packet may be retransmitted by previous node, by source end system, or not retransmitted at all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B596E324-A7D1-47EE-AB48-40626EA33661}" type="slidenum">
              <a:rPr lang="en-US" altLang="zh-TW"/>
              <a:pPr/>
              <a:t>59</a:t>
            </a:fld>
            <a:endParaRPr lang="en-US" altLang="zh-TW"/>
          </a:p>
        </p:txBody>
      </p:sp>
      <p:sp>
        <p:nvSpPr>
          <p:cNvPr id="83970" name="Rectangle 2"/>
          <p:cNvSpPr>
            <a:spLocks noGrp="1" noChangeArrowheads="1"/>
          </p:cNvSpPr>
          <p:nvPr>
            <p:ph type="title"/>
          </p:nvPr>
        </p:nvSpPr>
        <p:spPr/>
        <p:txBody>
          <a:bodyPr/>
          <a:lstStyle/>
          <a:p>
            <a:r>
              <a:rPr lang="en-US" altLang="zh-TW">
                <a:ea typeface="新細明體" charset="-120"/>
              </a:rPr>
              <a:t>Chapter 1: roadmap</a:t>
            </a:r>
          </a:p>
        </p:txBody>
      </p:sp>
      <p:sp>
        <p:nvSpPr>
          <p:cNvPr id="83971" name="Rectangle 3"/>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 </a:t>
            </a:r>
            <a:r>
              <a:rPr lang="en-US" altLang="zh-TW" sz="2800">
                <a:ea typeface="新細明體" charset="-120"/>
              </a:rPr>
              <a:t>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Internet structure and ISPs</a:t>
            </a:r>
          </a:p>
          <a:p>
            <a:pPr lvl="1">
              <a:buFont typeface="ZapfDingbats" pitchFamily="82" charset="2"/>
              <a:buNone/>
            </a:pPr>
            <a:r>
              <a:rPr lang="en-US" altLang="zh-TW" sz="2800">
                <a:solidFill>
                  <a:schemeClr val="accent2"/>
                </a:solidFill>
                <a:ea typeface="新細明體" charset="-120"/>
              </a:rPr>
              <a:t>1.6 </a:t>
            </a:r>
            <a:r>
              <a:rPr lang="en-US" altLang="zh-TW" sz="2800">
                <a:ea typeface="新細明體" charset="-120"/>
              </a:rPr>
              <a:t>Delay &amp; loss in packet-switched networks</a:t>
            </a:r>
          </a:p>
          <a:p>
            <a:pPr lvl="1">
              <a:buFont typeface="ZapfDingbats" pitchFamily="82" charset="2"/>
              <a:buNone/>
            </a:pPr>
            <a:r>
              <a:rPr lang="en-US" altLang="zh-TW" sz="2800">
                <a:solidFill>
                  <a:srgbClr val="FF0000"/>
                </a:solidFill>
                <a:ea typeface="新細明體" charset="-120"/>
              </a:rPr>
              <a:t>1.7 Protocol layers, service models</a:t>
            </a:r>
          </a:p>
          <a:p>
            <a:pPr lvl="1">
              <a:buFont typeface="ZapfDingbats" pitchFamily="82" charset="2"/>
              <a:buNone/>
            </a:pPr>
            <a:r>
              <a:rPr lang="en-US" altLang="zh-TW" sz="2800">
                <a:solidFill>
                  <a:schemeClr val="accent2"/>
                </a:solidFill>
                <a:ea typeface="新細明體" charset="-120"/>
              </a:rPr>
              <a:t>1.8</a:t>
            </a:r>
            <a:r>
              <a:rPr lang="en-US" altLang="zh-TW" sz="2800">
                <a:ea typeface="新細明體" charset="-120"/>
              </a:rPr>
              <a:t>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26" name="投影片編號版面配置區 6"/>
          <p:cNvSpPr>
            <a:spLocks noGrp="1"/>
          </p:cNvSpPr>
          <p:nvPr>
            <p:ph type="sldNum" sz="quarter" idx="12"/>
          </p:nvPr>
        </p:nvSpPr>
        <p:spPr/>
        <p:txBody>
          <a:bodyPr/>
          <a:lstStyle/>
          <a:p>
            <a:r>
              <a:rPr lang="en-US" altLang="zh-TW"/>
              <a:t>1-</a:t>
            </a:r>
            <a:fld id="{0B1A240F-7653-4549-A112-42C8A228CF0C}" type="slidenum">
              <a:rPr lang="en-US" altLang="zh-TW"/>
              <a:pPr/>
              <a:t>6</a:t>
            </a:fld>
            <a:endParaRPr lang="en-US" altLang="zh-TW"/>
          </a:p>
        </p:txBody>
      </p:sp>
      <p:sp>
        <p:nvSpPr>
          <p:cNvPr id="6146"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What’s the Internet: a service view</a:t>
            </a:r>
            <a:endParaRPr lang="en-US" altLang="zh-TW">
              <a:ea typeface="新細明體" charset="-120"/>
            </a:endParaRPr>
          </a:p>
        </p:txBody>
      </p:sp>
      <p:sp>
        <p:nvSpPr>
          <p:cNvPr id="6147" name="Rectangle 3"/>
          <p:cNvSpPr>
            <a:spLocks noGrp="1" noChangeArrowheads="1"/>
          </p:cNvSpPr>
          <p:nvPr>
            <p:ph type="body" sz="half" idx="1"/>
          </p:nvPr>
        </p:nvSpPr>
        <p:spPr>
          <a:xfrm>
            <a:off x="504825" y="1163638"/>
            <a:ext cx="4767263" cy="3802062"/>
          </a:xfrm>
        </p:spPr>
        <p:txBody>
          <a:bodyPr/>
          <a:lstStyle/>
          <a:p>
            <a:r>
              <a:rPr lang="en-US" altLang="zh-TW" sz="2400">
                <a:solidFill>
                  <a:srgbClr val="FF0000"/>
                </a:solidFill>
                <a:ea typeface="新細明體" charset="-120"/>
              </a:rPr>
              <a:t>communication </a:t>
            </a:r>
            <a:r>
              <a:rPr lang="en-US" altLang="zh-TW" sz="2400" i="1">
                <a:solidFill>
                  <a:srgbClr val="FF0000"/>
                </a:solidFill>
                <a:ea typeface="新細明體" charset="-120"/>
              </a:rPr>
              <a:t>infrastructure </a:t>
            </a:r>
            <a:r>
              <a:rPr lang="en-US" altLang="zh-TW" sz="2400">
                <a:ea typeface="新細明體" charset="-120"/>
              </a:rPr>
              <a:t>enables distributed applications:</a:t>
            </a:r>
          </a:p>
          <a:p>
            <a:pPr lvl="1"/>
            <a:r>
              <a:rPr lang="en-US" altLang="zh-TW" sz="2000">
                <a:ea typeface="新細明體" charset="-120"/>
              </a:rPr>
              <a:t>Web, email, games, e-commerce, database., voting, file (MP3) sharing</a:t>
            </a:r>
          </a:p>
          <a:p>
            <a:r>
              <a:rPr lang="en-US" altLang="zh-TW" sz="2400">
                <a:solidFill>
                  <a:srgbClr val="FF0000"/>
                </a:solidFill>
                <a:ea typeface="新細明體" charset="-120"/>
              </a:rPr>
              <a:t>communication services provided to applications:</a:t>
            </a:r>
            <a:endParaRPr lang="en-US" altLang="zh-TW" sz="2400">
              <a:ea typeface="新細明體" charset="-120"/>
            </a:endParaRPr>
          </a:p>
          <a:p>
            <a:pPr lvl="1"/>
            <a:r>
              <a:rPr lang="en-US" altLang="zh-TW" sz="2000">
                <a:ea typeface="新細明體" charset="-120"/>
              </a:rPr>
              <a:t>connectionless</a:t>
            </a:r>
          </a:p>
          <a:p>
            <a:pPr lvl="1"/>
            <a:r>
              <a:rPr lang="en-US" altLang="zh-TW" sz="2000">
                <a:ea typeface="新細明體" charset="-120"/>
              </a:rPr>
              <a:t>connection-oriented</a:t>
            </a:r>
          </a:p>
        </p:txBody>
      </p:sp>
      <p:grpSp>
        <p:nvGrpSpPr>
          <p:cNvPr id="6406" name="Group 262"/>
          <p:cNvGrpSpPr>
            <a:grpSpLocks/>
          </p:cNvGrpSpPr>
          <p:nvPr/>
        </p:nvGrpSpPr>
        <p:grpSpPr bwMode="auto">
          <a:xfrm>
            <a:off x="5272088" y="1738313"/>
            <a:ext cx="3309937" cy="3670300"/>
            <a:chOff x="3089" y="1095"/>
            <a:chExt cx="2317" cy="2312"/>
          </a:xfrm>
        </p:grpSpPr>
        <p:sp>
          <p:nvSpPr>
            <p:cNvPr id="6150" name="Freeform 6"/>
            <p:cNvSpPr>
              <a:spLocks/>
            </p:cNvSpPr>
            <p:nvPr/>
          </p:nvSpPr>
          <p:spPr bwMode="auto">
            <a:xfrm>
              <a:off x="4273" y="1185"/>
              <a:ext cx="1133" cy="1055"/>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zh-TW" altLang="en-US"/>
            </a:p>
          </p:txBody>
        </p:sp>
        <p:sp>
          <p:nvSpPr>
            <p:cNvPr id="6151" name="Freeform 7"/>
            <p:cNvSpPr>
              <a:spLocks/>
            </p:cNvSpPr>
            <p:nvPr/>
          </p:nvSpPr>
          <p:spPr bwMode="auto">
            <a:xfrm>
              <a:off x="3089" y="1095"/>
              <a:ext cx="1176" cy="1001"/>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sp>
          <p:nvSpPr>
            <p:cNvPr id="6152" name="Freeform 8"/>
            <p:cNvSpPr>
              <a:spLocks/>
            </p:cNvSpPr>
            <p:nvPr/>
          </p:nvSpPr>
          <p:spPr bwMode="auto">
            <a:xfrm>
              <a:off x="3321" y="2009"/>
              <a:ext cx="1874" cy="1398"/>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zh-TW" altLang="en-US"/>
            </a:p>
          </p:txBody>
        </p:sp>
        <p:grpSp>
          <p:nvGrpSpPr>
            <p:cNvPr id="6153" name="Group 9"/>
            <p:cNvGrpSpPr>
              <a:grpSpLocks/>
            </p:cNvGrpSpPr>
            <p:nvPr/>
          </p:nvGrpSpPr>
          <p:grpSpPr bwMode="auto">
            <a:xfrm>
              <a:off x="3163" y="1180"/>
              <a:ext cx="462" cy="201"/>
              <a:chOff x="3552" y="246"/>
              <a:chExt cx="527" cy="248"/>
            </a:xfrm>
          </p:grpSpPr>
          <p:graphicFrame>
            <p:nvGraphicFramePr>
              <p:cNvPr id="100365" name="Object 1037"/>
              <p:cNvGraphicFramePr>
                <a:graphicFrameLocks noChangeAspect="1"/>
              </p:cNvGraphicFramePr>
              <p:nvPr/>
            </p:nvGraphicFramePr>
            <p:xfrm>
              <a:off x="3552" y="246"/>
              <a:ext cx="299" cy="248"/>
            </p:xfrm>
            <a:graphic>
              <a:graphicData uri="http://schemas.openxmlformats.org/presentationml/2006/ole">
                <p:oleObj spid="_x0000_s100365" name="Clip" r:id="rId3" imgW="1305000" imgH="1085760" progId="MS_ClipArt_Gallery.2">
                  <p:embed/>
                </p:oleObj>
              </a:graphicData>
            </a:graphic>
          </p:graphicFrame>
          <p:graphicFrame>
            <p:nvGraphicFramePr>
              <p:cNvPr id="100366" name="Object 1038"/>
              <p:cNvGraphicFramePr>
                <a:graphicFrameLocks noChangeAspect="1"/>
              </p:cNvGraphicFramePr>
              <p:nvPr/>
            </p:nvGraphicFramePr>
            <p:xfrm>
              <a:off x="3878" y="338"/>
              <a:ext cx="201" cy="144"/>
            </p:xfrm>
            <a:graphic>
              <a:graphicData uri="http://schemas.openxmlformats.org/presentationml/2006/ole">
                <p:oleObj spid="_x0000_s100366" name="Clip" r:id="rId4" imgW="676440" imgH="485640" progId="MS_ClipArt_Gallery.2">
                  <p:embed/>
                </p:oleObj>
              </a:graphicData>
            </a:graphic>
          </p:graphicFrame>
          <p:sp>
            <p:nvSpPr>
              <p:cNvPr id="6156" name="Line 12"/>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6157" name="Group 13"/>
            <p:cNvGrpSpPr>
              <a:grpSpLocks/>
            </p:cNvGrpSpPr>
            <p:nvPr/>
          </p:nvGrpSpPr>
          <p:grpSpPr bwMode="auto">
            <a:xfrm>
              <a:off x="3163" y="1555"/>
              <a:ext cx="462" cy="201"/>
              <a:chOff x="3552" y="246"/>
              <a:chExt cx="527" cy="248"/>
            </a:xfrm>
          </p:grpSpPr>
          <p:graphicFrame>
            <p:nvGraphicFramePr>
              <p:cNvPr id="100363" name="Object 1035"/>
              <p:cNvGraphicFramePr>
                <a:graphicFrameLocks noChangeAspect="1"/>
              </p:cNvGraphicFramePr>
              <p:nvPr/>
            </p:nvGraphicFramePr>
            <p:xfrm>
              <a:off x="3552" y="246"/>
              <a:ext cx="299" cy="248"/>
            </p:xfrm>
            <a:graphic>
              <a:graphicData uri="http://schemas.openxmlformats.org/presentationml/2006/ole">
                <p:oleObj spid="_x0000_s100363" name="Clip" r:id="rId5" imgW="1305000" imgH="1085760" progId="MS_ClipArt_Gallery.2">
                  <p:embed/>
                </p:oleObj>
              </a:graphicData>
            </a:graphic>
          </p:graphicFrame>
          <p:graphicFrame>
            <p:nvGraphicFramePr>
              <p:cNvPr id="100364" name="Object 1036"/>
              <p:cNvGraphicFramePr>
                <a:graphicFrameLocks noChangeAspect="1"/>
              </p:cNvGraphicFramePr>
              <p:nvPr/>
            </p:nvGraphicFramePr>
            <p:xfrm>
              <a:off x="3878" y="338"/>
              <a:ext cx="201" cy="144"/>
            </p:xfrm>
            <a:graphic>
              <a:graphicData uri="http://schemas.openxmlformats.org/presentationml/2006/ole">
                <p:oleObj spid="_x0000_s100364" name="Clip" r:id="rId6" imgW="676440" imgH="485640" progId="MS_ClipArt_Gallery.2">
                  <p:embed/>
                </p:oleObj>
              </a:graphicData>
            </a:graphic>
          </p:graphicFrame>
          <p:sp>
            <p:nvSpPr>
              <p:cNvPr id="6160" name="Line 16"/>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6161" name="Group 17"/>
            <p:cNvGrpSpPr>
              <a:grpSpLocks/>
            </p:cNvGrpSpPr>
            <p:nvPr/>
          </p:nvGrpSpPr>
          <p:grpSpPr bwMode="auto">
            <a:xfrm>
              <a:off x="3400" y="1421"/>
              <a:ext cx="44" cy="135"/>
              <a:chOff x="3842" y="406"/>
              <a:chExt cx="51" cy="167"/>
            </a:xfrm>
          </p:grpSpPr>
          <p:sp>
            <p:nvSpPr>
              <p:cNvPr id="6162" name="Oval 18"/>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6163" name="Oval 19"/>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6164" name="Oval 20"/>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6165" name="Group 21"/>
            <p:cNvGrpSpPr>
              <a:grpSpLocks/>
            </p:cNvGrpSpPr>
            <p:nvPr/>
          </p:nvGrpSpPr>
          <p:grpSpPr bwMode="auto">
            <a:xfrm>
              <a:off x="3696" y="1738"/>
              <a:ext cx="132" cy="249"/>
              <a:chOff x="4180" y="783"/>
              <a:chExt cx="150" cy="307"/>
            </a:xfrm>
          </p:grpSpPr>
          <p:sp>
            <p:nvSpPr>
              <p:cNvPr id="6166" name="AutoShape 2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6167" name="Rectangle 2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6168" name="Rectangle 2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169" name="AutoShape 2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170" name="Line 2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6171" name="Line 2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6172" name="Rectangle 2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6173" name="Rectangle 2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6174" name="Group 30"/>
            <p:cNvGrpSpPr>
              <a:grpSpLocks/>
            </p:cNvGrpSpPr>
            <p:nvPr/>
          </p:nvGrpSpPr>
          <p:grpSpPr bwMode="auto">
            <a:xfrm rot="-5400000">
              <a:off x="3893" y="1787"/>
              <a:ext cx="51" cy="147"/>
              <a:chOff x="3842" y="406"/>
              <a:chExt cx="51" cy="167"/>
            </a:xfrm>
          </p:grpSpPr>
          <p:sp>
            <p:nvSpPr>
              <p:cNvPr id="6175" name="Oval 31"/>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6176" name="Oval 32"/>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6177" name="Oval 33"/>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6178" name="Line 34"/>
            <p:cNvSpPr>
              <a:spLocks noChangeShapeType="1"/>
            </p:cNvSpPr>
            <p:nvPr/>
          </p:nvSpPr>
          <p:spPr bwMode="auto">
            <a:xfrm>
              <a:off x="3782" y="1680"/>
              <a:ext cx="312" cy="1"/>
            </a:xfrm>
            <a:prstGeom prst="line">
              <a:avLst/>
            </a:prstGeom>
            <a:noFill/>
            <a:ln w="12700">
              <a:solidFill>
                <a:schemeClr val="tx1"/>
              </a:solidFill>
              <a:round/>
              <a:headEnd/>
              <a:tailEnd/>
            </a:ln>
            <a:effectLst/>
          </p:spPr>
          <p:txBody>
            <a:bodyPr wrap="none" anchor="ctr"/>
            <a:lstStyle/>
            <a:p>
              <a:endParaRPr lang="zh-TW" altLang="en-US"/>
            </a:p>
          </p:txBody>
        </p:sp>
        <p:sp>
          <p:nvSpPr>
            <p:cNvPr id="6179" name="Line 35"/>
            <p:cNvSpPr>
              <a:spLocks noChangeShapeType="1"/>
            </p:cNvSpPr>
            <p:nvPr/>
          </p:nvSpPr>
          <p:spPr bwMode="auto">
            <a:xfrm>
              <a:off x="3784" y="1678"/>
              <a:ext cx="1" cy="60"/>
            </a:xfrm>
            <a:prstGeom prst="line">
              <a:avLst/>
            </a:prstGeom>
            <a:noFill/>
            <a:ln w="12700">
              <a:solidFill>
                <a:schemeClr val="tx1"/>
              </a:solidFill>
              <a:round/>
              <a:headEnd/>
              <a:tailEnd/>
            </a:ln>
            <a:effectLst/>
          </p:spPr>
          <p:txBody>
            <a:bodyPr wrap="none" anchor="ctr"/>
            <a:lstStyle/>
            <a:p>
              <a:endParaRPr lang="zh-TW" altLang="en-US"/>
            </a:p>
          </p:txBody>
        </p:sp>
        <p:sp>
          <p:nvSpPr>
            <p:cNvPr id="6180" name="Line 36"/>
            <p:cNvSpPr>
              <a:spLocks noChangeShapeType="1"/>
            </p:cNvSpPr>
            <p:nvPr/>
          </p:nvSpPr>
          <p:spPr bwMode="auto">
            <a:xfrm>
              <a:off x="4096" y="1677"/>
              <a:ext cx="1" cy="52"/>
            </a:xfrm>
            <a:prstGeom prst="line">
              <a:avLst/>
            </a:prstGeom>
            <a:noFill/>
            <a:ln w="12700">
              <a:solidFill>
                <a:schemeClr val="tx1"/>
              </a:solidFill>
              <a:round/>
              <a:headEnd/>
              <a:tailEnd/>
            </a:ln>
            <a:effectLst/>
          </p:spPr>
          <p:txBody>
            <a:bodyPr wrap="none" anchor="ctr"/>
            <a:lstStyle/>
            <a:p>
              <a:endParaRPr lang="zh-TW" altLang="en-US"/>
            </a:p>
          </p:txBody>
        </p:sp>
        <p:sp>
          <p:nvSpPr>
            <p:cNvPr id="6181" name="Line 37"/>
            <p:cNvSpPr>
              <a:spLocks noChangeShapeType="1"/>
            </p:cNvSpPr>
            <p:nvPr/>
          </p:nvSpPr>
          <p:spPr bwMode="auto">
            <a:xfrm>
              <a:off x="3593" y="1340"/>
              <a:ext cx="182" cy="167"/>
            </a:xfrm>
            <a:prstGeom prst="line">
              <a:avLst/>
            </a:prstGeom>
            <a:noFill/>
            <a:ln w="12700">
              <a:solidFill>
                <a:schemeClr val="tx1"/>
              </a:solidFill>
              <a:round/>
              <a:headEnd/>
              <a:tailEnd/>
            </a:ln>
            <a:effectLst/>
          </p:spPr>
          <p:txBody>
            <a:bodyPr wrap="none" anchor="ctr"/>
            <a:lstStyle/>
            <a:p>
              <a:endParaRPr lang="zh-TW" altLang="en-US"/>
            </a:p>
          </p:txBody>
        </p:sp>
        <p:sp>
          <p:nvSpPr>
            <p:cNvPr id="6182" name="Line 38"/>
            <p:cNvSpPr>
              <a:spLocks noChangeShapeType="1"/>
            </p:cNvSpPr>
            <p:nvPr/>
          </p:nvSpPr>
          <p:spPr bwMode="auto">
            <a:xfrm flipV="1">
              <a:off x="3601" y="1520"/>
              <a:ext cx="174" cy="208"/>
            </a:xfrm>
            <a:prstGeom prst="line">
              <a:avLst/>
            </a:prstGeom>
            <a:noFill/>
            <a:ln w="12700">
              <a:solidFill>
                <a:schemeClr val="tx1"/>
              </a:solidFill>
              <a:round/>
              <a:headEnd/>
              <a:tailEnd/>
            </a:ln>
            <a:effectLst/>
          </p:spPr>
          <p:txBody>
            <a:bodyPr wrap="none" anchor="ctr"/>
            <a:lstStyle/>
            <a:p>
              <a:endParaRPr lang="zh-TW" altLang="en-US"/>
            </a:p>
          </p:txBody>
        </p:sp>
        <p:sp>
          <p:nvSpPr>
            <p:cNvPr id="6183" name="Line 39"/>
            <p:cNvSpPr>
              <a:spLocks noChangeShapeType="1"/>
            </p:cNvSpPr>
            <p:nvPr/>
          </p:nvSpPr>
          <p:spPr bwMode="auto">
            <a:xfrm flipV="1">
              <a:off x="3933" y="1574"/>
              <a:ext cx="1" cy="103"/>
            </a:xfrm>
            <a:prstGeom prst="line">
              <a:avLst/>
            </a:prstGeom>
            <a:noFill/>
            <a:ln w="12700">
              <a:solidFill>
                <a:schemeClr val="tx1"/>
              </a:solidFill>
              <a:round/>
              <a:headEnd/>
              <a:tailEnd/>
            </a:ln>
            <a:effectLst/>
          </p:spPr>
          <p:txBody>
            <a:bodyPr wrap="none" anchor="ctr"/>
            <a:lstStyle/>
            <a:p>
              <a:endParaRPr lang="zh-TW" altLang="en-US"/>
            </a:p>
          </p:txBody>
        </p:sp>
        <p:grpSp>
          <p:nvGrpSpPr>
            <p:cNvPr id="6184" name="Group 40"/>
            <p:cNvGrpSpPr>
              <a:grpSpLocks/>
            </p:cNvGrpSpPr>
            <p:nvPr/>
          </p:nvGrpSpPr>
          <p:grpSpPr bwMode="auto">
            <a:xfrm>
              <a:off x="4008" y="1724"/>
              <a:ext cx="132" cy="249"/>
              <a:chOff x="4180" y="783"/>
              <a:chExt cx="150" cy="307"/>
            </a:xfrm>
          </p:grpSpPr>
          <p:sp>
            <p:nvSpPr>
              <p:cNvPr id="6185" name="AutoShape 4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6186" name="Rectangle 4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61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1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189" name="Line 4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6190" name="Line 4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61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6192" name="Rectangle 4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6193" name="Group 49"/>
            <p:cNvGrpSpPr>
              <a:grpSpLocks/>
            </p:cNvGrpSpPr>
            <p:nvPr/>
          </p:nvGrpSpPr>
          <p:grpSpPr bwMode="auto">
            <a:xfrm>
              <a:off x="3405" y="2114"/>
              <a:ext cx="302" cy="583"/>
              <a:chOff x="3314" y="1248"/>
              <a:chExt cx="344" cy="694"/>
            </a:xfrm>
          </p:grpSpPr>
          <p:graphicFrame>
            <p:nvGraphicFramePr>
              <p:cNvPr id="100361" name="Object 1033"/>
              <p:cNvGraphicFramePr>
                <a:graphicFrameLocks noChangeAspect="1"/>
              </p:cNvGraphicFramePr>
              <p:nvPr/>
            </p:nvGraphicFramePr>
            <p:xfrm>
              <a:off x="3314" y="1248"/>
              <a:ext cx="299" cy="248"/>
            </p:xfrm>
            <a:graphic>
              <a:graphicData uri="http://schemas.openxmlformats.org/presentationml/2006/ole">
                <p:oleObj spid="_x0000_s100361" name="Clip" r:id="rId7" imgW="1305000" imgH="1085760" progId="MS_ClipArt_Gallery.2">
                  <p:embed/>
                </p:oleObj>
              </a:graphicData>
            </a:graphic>
          </p:graphicFrame>
          <p:sp>
            <p:nvSpPr>
              <p:cNvPr id="6195" name="Line 51"/>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100362" name="Object 1034"/>
              <p:cNvGraphicFramePr>
                <a:graphicFrameLocks noChangeAspect="1"/>
              </p:cNvGraphicFramePr>
              <p:nvPr/>
            </p:nvGraphicFramePr>
            <p:xfrm>
              <a:off x="3314" y="1694"/>
              <a:ext cx="299" cy="248"/>
            </p:xfrm>
            <a:graphic>
              <a:graphicData uri="http://schemas.openxmlformats.org/presentationml/2006/ole">
                <p:oleObj spid="_x0000_s100362" name="Clip" r:id="rId8" imgW="1305000" imgH="1085760" progId="MS_ClipArt_Gallery.2">
                  <p:embed/>
                </p:oleObj>
              </a:graphicData>
            </a:graphic>
          </p:graphicFrame>
          <p:sp>
            <p:nvSpPr>
              <p:cNvPr id="6197" name="Line 53"/>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6198" name="Group 54"/>
              <p:cNvGrpSpPr>
                <a:grpSpLocks/>
              </p:cNvGrpSpPr>
              <p:nvPr/>
            </p:nvGrpSpPr>
            <p:grpSpPr bwMode="auto">
              <a:xfrm>
                <a:off x="3404" y="1504"/>
                <a:ext cx="51" cy="167"/>
                <a:chOff x="3842" y="406"/>
                <a:chExt cx="51" cy="167"/>
              </a:xfrm>
            </p:grpSpPr>
            <p:sp>
              <p:nvSpPr>
                <p:cNvPr id="6199" name="Oval 55"/>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6200" name="Oval 56"/>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6201" name="Oval 57"/>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6202" name="Line 58"/>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100352" name="Object 1024"/>
            <p:cNvGraphicFramePr>
              <a:graphicFrameLocks noChangeAspect="1"/>
            </p:cNvGraphicFramePr>
            <p:nvPr/>
          </p:nvGraphicFramePr>
          <p:xfrm>
            <a:off x="3952" y="2750"/>
            <a:ext cx="263" cy="209"/>
          </p:xfrm>
          <a:graphic>
            <a:graphicData uri="http://schemas.openxmlformats.org/presentationml/2006/ole">
              <p:oleObj spid="_x0000_s100352" name="Clip" r:id="rId9" imgW="1305000" imgH="1085760" progId="MS_ClipArt_Gallery.2">
                <p:embed/>
              </p:oleObj>
            </a:graphicData>
          </a:graphic>
        </p:graphicFrame>
        <p:graphicFrame>
          <p:nvGraphicFramePr>
            <p:cNvPr id="100353" name="Object 1025"/>
            <p:cNvGraphicFramePr>
              <a:graphicFrameLocks noChangeAspect="1"/>
            </p:cNvGraphicFramePr>
            <p:nvPr/>
          </p:nvGraphicFramePr>
          <p:xfrm>
            <a:off x="3565" y="2743"/>
            <a:ext cx="262" cy="208"/>
          </p:xfrm>
          <a:graphic>
            <a:graphicData uri="http://schemas.openxmlformats.org/presentationml/2006/ole">
              <p:oleObj spid="_x0000_s100353" name="Clip" r:id="rId10" imgW="1305000" imgH="1085760" progId="MS_ClipArt_Gallery.2">
                <p:embed/>
              </p:oleObj>
            </a:graphicData>
          </a:graphic>
        </p:graphicFrame>
        <p:sp>
          <p:nvSpPr>
            <p:cNvPr id="6205" name="Oval 61"/>
            <p:cNvSpPr>
              <a:spLocks noChangeArrowheads="1"/>
            </p:cNvSpPr>
            <p:nvPr/>
          </p:nvSpPr>
          <p:spPr bwMode="auto">
            <a:xfrm rot="-5400000">
              <a:off x="3828" y="2808"/>
              <a:ext cx="40" cy="41"/>
            </a:xfrm>
            <a:prstGeom prst="ellipse">
              <a:avLst/>
            </a:prstGeom>
            <a:solidFill>
              <a:schemeClr val="accent2"/>
            </a:solidFill>
            <a:ln w="9525">
              <a:noFill/>
              <a:round/>
              <a:headEnd/>
              <a:tailEnd/>
            </a:ln>
            <a:effectLst/>
          </p:spPr>
          <p:txBody>
            <a:bodyPr wrap="none" anchor="ctr"/>
            <a:lstStyle/>
            <a:p>
              <a:endParaRPr lang="zh-TW" altLang="en-US"/>
            </a:p>
          </p:txBody>
        </p:sp>
        <p:sp>
          <p:nvSpPr>
            <p:cNvPr id="6206" name="Oval 62"/>
            <p:cNvSpPr>
              <a:spLocks noChangeArrowheads="1"/>
            </p:cNvSpPr>
            <p:nvPr/>
          </p:nvSpPr>
          <p:spPr bwMode="auto">
            <a:xfrm rot="-5400000">
              <a:off x="3881" y="2807"/>
              <a:ext cx="40" cy="42"/>
            </a:xfrm>
            <a:prstGeom prst="ellipse">
              <a:avLst/>
            </a:prstGeom>
            <a:solidFill>
              <a:schemeClr val="accent2"/>
            </a:solidFill>
            <a:ln w="9525">
              <a:noFill/>
              <a:round/>
              <a:headEnd/>
              <a:tailEnd/>
            </a:ln>
            <a:effectLst/>
          </p:spPr>
          <p:txBody>
            <a:bodyPr wrap="none" anchor="ctr"/>
            <a:lstStyle/>
            <a:p>
              <a:endParaRPr lang="zh-TW" altLang="en-US"/>
            </a:p>
          </p:txBody>
        </p:sp>
        <p:sp>
          <p:nvSpPr>
            <p:cNvPr id="6207" name="Oval 63"/>
            <p:cNvSpPr>
              <a:spLocks noChangeArrowheads="1"/>
            </p:cNvSpPr>
            <p:nvPr/>
          </p:nvSpPr>
          <p:spPr bwMode="auto">
            <a:xfrm rot="-5400000">
              <a:off x="3930" y="2810"/>
              <a:ext cx="39" cy="41"/>
            </a:xfrm>
            <a:prstGeom prst="ellipse">
              <a:avLst/>
            </a:prstGeom>
            <a:solidFill>
              <a:schemeClr val="accent2"/>
            </a:solidFill>
            <a:ln w="9525">
              <a:noFill/>
              <a:round/>
              <a:headEnd/>
              <a:tailEnd/>
            </a:ln>
            <a:effectLst/>
          </p:spPr>
          <p:txBody>
            <a:bodyPr wrap="none" anchor="ctr"/>
            <a:lstStyle/>
            <a:p>
              <a:endParaRPr lang="zh-TW" altLang="en-US"/>
            </a:p>
          </p:txBody>
        </p:sp>
        <p:sp>
          <p:nvSpPr>
            <p:cNvPr id="6208" name="Line 64"/>
            <p:cNvSpPr>
              <a:spLocks noChangeShapeType="1"/>
            </p:cNvSpPr>
            <p:nvPr/>
          </p:nvSpPr>
          <p:spPr bwMode="auto">
            <a:xfrm rot="-5400000">
              <a:off x="4094" y="2734"/>
              <a:ext cx="38" cy="1"/>
            </a:xfrm>
            <a:prstGeom prst="line">
              <a:avLst/>
            </a:prstGeom>
            <a:noFill/>
            <a:ln w="19050">
              <a:solidFill>
                <a:schemeClr val="tx1"/>
              </a:solidFill>
              <a:round/>
              <a:headEnd/>
              <a:tailEnd/>
            </a:ln>
            <a:effectLst/>
          </p:spPr>
          <p:txBody>
            <a:bodyPr wrap="none" anchor="ctr"/>
            <a:lstStyle/>
            <a:p>
              <a:endParaRPr lang="zh-TW" altLang="en-US"/>
            </a:p>
          </p:txBody>
        </p:sp>
        <p:sp>
          <p:nvSpPr>
            <p:cNvPr id="6209" name="Line 65"/>
            <p:cNvSpPr>
              <a:spLocks noChangeShapeType="1"/>
            </p:cNvSpPr>
            <p:nvPr/>
          </p:nvSpPr>
          <p:spPr bwMode="auto">
            <a:xfrm rot="5400000" flipH="1">
              <a:off x="3699" y="2729"/>
              <a:ext cx="40" cy="0"/>
            </a:xfrm>
            <a:prstGeom prst="line">
              <a:avLst/>
            </a:prstGeom>
            <a:noFill/>
            <a:ln w="19050">
              <a:solidFill>
                <a:schemeClr val="tx1"/>
              </a:solidFill>
              <a:round/>
              <a:headEnd/>
              <a:tailEnd/>
            </a:ln>
            <a:effectLst/>
          </p:spPr>
          <p:txBody>
            <a:bodyPr wrap="none" anchor="ctr"/>
            <a:lstStyle/>
            <a:p>
              <a:endParaRPr lang="zh-TW" altLang="en-US"/>
            </a:p>
          </p:txBody>
        </p:sp>
        <p:sp>
          <p:nvSpPr>
            <p:cNvPr id="6210" name="Line 66"/>
            <p:cNvSpPr>
              <a:spLocks noChangeShapeType="1"/>
            </p:cNvSpPr>
            <p:nvPr/>
          </p:nvSpPr>
          <p:spPr bwMode="auto">
            <a:xfrm rot="16200000" flipV="1">
              <a:off x="3918" y="2509"/>
              <a:ext cx="0" cy="395"/>
            </a:xfrm>
            <a:prstGeom prst="line">
              <a:avLst/>
            </a:prstGeom>
            <a:noFill/>
            <a:ln w="12700">
              <a:solidFill>
                <a:schemeClr val="tx1"/>
              </a:solidFill>
              <a:round/>
              <a:headEnd/>
              <a:tailEnd/>
            </a:ln>
            <a:effectLst/>
          </p:spPr>
          <p:txBody>
            <a:bodyPr wrap="none" anchor="ctr"/>
            <a:lstStyle/>
            <a:p>
              <a:endParaRPr lang="zh-TW" altLang="en-US"/>
            </a:p>
          </p:txBody>
        </p:sp>
        <p:sp>
          <p:nvSpPr>
            <p:cNvPr id="6211" name="Line 67"/>
            <p:cNvSpPr>
              <a:spLocks noChangeShapeType="1"/>
            </p:cNvSpPr>
            <p:nvPr/>
          </p:nvSpPr>
          <p:spPr bwMode="auto">
            <a:xfrm flipV="1">
              <a:off x="3707" y="2477"/>
              <a:ext cx="59" cy="2"/>
            </a:xfrm>
            <a:prstGeom prst="line">
              <a:avLst/>
            </a:prstGeom>
            <a:noFill/>
            <a:ln w="12700">
              <a:solidFill>
                <a:schemeClr val="tx1"/>
              </a:solidFill>
              <a:round/>
              <a:headEnd/>
              <a:tailEnd/>
            </a:ln>
            <a:effectLst/>
          </p:spPr>
          <p:txBody>
            <a:bodyPr wrap="none" anchor="ctr"/>
            <a:lstStyle/>
            <a:p>
              <a:endParaRPr lang="zh-TW" altLang="en-US"/>
            </a:p>
          </p:txBody>
        </p:sp>
        <p:sp>
          <p:nvSpPr>
            <p:cNvPr id="6212" name="Line 68"/>
            <p:cNvSpPr>
              <a:spLocks noChangeShapeType="1"/>
            </p:cNvSpPr>
            <p:nvPr/>
          </p:nvSpPr>
          <p:spPr bwMode="auto">
            <a:xfrm>
              <a:off x="4086" y="2506"/>
              <a:ext cx="191" cy="243"/>
            </a:xfrm>
            <a:prstGeom prst="line">
              <a:avLst/>
            </a:prstGeom>
            <a:noFill/>
            <a:ln w="12700">
              <a:solidFill>
                <a:schemeClr val="tx1"/>
              </a:solidFill>
              <a:round/>
              <a:headEnd/>
              <a:tailEnd/>
            </a:ln>
            <a:effectLst/>
          </p:spPr>
          <p:txBody>
            <a:bodyPr wrap="none" anchor="ctr"/>
            <a:lstStyle/>
            <a:p>
              <a:endParaRPr lang="zh-TW" altLang="en-US"/>
            </a:p>
          </p:txBody>
        </p:sp>
        <p:sp>
          <p:nvSpPr>
            <p:cNvPr id="6213" name="Line 69"/>
            <p:cNvSpPr>
              <a:spLocks noChangeShapeType="1"/>
            </p:cNvSpPr>
            <p:nvPr/>
          </p:nvSpPr>
          <p:spPr bwMode="auto">
            <a:xfrm flipH="1">
              <a:off x="4587" y="2504"/>
              <a:ext cx="176" cy="247"/>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100354" name="Object 1026"/>
            <p:cNvGraphicFramePr>
              <a:graphicFrameLocks noChangeAspect="1"/>
            </p:cNvGraphicFramePr>
            <p:nvPr/>
          </p:nvGraphicFramePr>
          <p:xfrm>
            <a:off x="4699" y="2222"/>
            <a:ext cx="128" cy="152"/>
          </p:xfrm>
          <a:graphic>
            <a:graphicData uri="http://schemas.openxmlformats.org/presentationml/2006/ole">
              <p:oleObj spid="_x0000_s100354" name="Clip" r:id="rId11" imgW="981000" imgH="1209600" progId="MS_ClipArt_Gallery.2">
                <p:embed/>
              </p:oleObj>
            </a:graphicData>
          </a:graphic>
        </p:graphicFrame>
        <p:graphicFrame>
          <p:nvGraphicFramePr>
            <p:cNvPr id="100355" name="Object 1027"/>
            <p:cNvGraphicFramePr>
              <a:graphicFrameLocks noChangeAspect="1"/>
            </p:cNvGraphicFramePr>
            <p:nvPr/>
          </p:nvGraphicFramePr>
          <p:xfrm>
            <a:off x="3857" y="2273"/>
            <a:ext cx="128" cy="151"/>
          </p:xfrm>
          <a:graphic>
            <a:graphicData uri="http://schemas.openxmlformats.org/presentationml/2006/ole">
              <p:oleObj spid="_x0000_s100355" name="Clip" r:id="rId12" imgW="981000" imgH="1209600" progId="MS_ClipArt_Gallery.2">
                <p:embed/>
              </p:oleObj>
            </a:graphicData>
          </a:graphic>
        </p:graphicFrame>
        <p:sp>
          <p:nvSpPr>
            <p:cNvPr id="6216" name="Freeform 72"/>
            <p:cNvSpPr>
              <a:spLocks/>
            </p:cNvSpPr>
            <p:nvPr/>
          </p:nvSpPr>
          <p:spPr bwMode="auto">
            <a:xfrm>
              <a:off x="3908" y="2131"/>
              <a:ext cx="853" cy="192"/>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pSp>
          <p:nvGrpSpPr>
            <p:cNvPr id="6217" name="Group 73"/>
            <p:cNvGrpSpPr>
              <a:grpSpLocks/>
            </p:cNvGrpSpPr>
            <p:nvPr/>
          </p:nvGrpSpPr>
          <p:grpSpPr bwMode="auto">
            <a:xfrm>
              <a:off x="4076" y="3027"/>
              <a:ext cx="256" cy="269"/>
              <a:chOff x="2870" y="1518"/>
              <a:chExt cx="292" cy="320"/>
            </a:xfrm>
          </p:grpSpPr>
          <p:graphicFrame>
            <p:nvGraphicFramePr>
              <p:cNvPr id="100359" name="Object 1031"/>
              <p:cNvGraphicFramePr>
                <a:graphicFrameLocks noChangeAspect="1"/>
              </p:cNvGraphicFramePr>
              <p:nvPr/>
            </p:nvGraphicFramePr>
            <p:xfrm>
              <a:off x="2870" y="1518"/>
              <a:ext cx="272" cy="282"/>
            </p:xfrm>
            <a:graphic>
              <a:graphicData uri="http://schemas.openxmlformats.org/presentationml/2006/ole">
                <p:oleObj spid="_x0000_s100359" name="Clip" r:id="rId13" imgW="819000" imgH="847800" progId="MS_ClipArt_Gallery.2">
                  <p:embed/>
                </p:oleObj>
              </a:graphicData>
            </a:graphic>
          </p:graphicFrame>
          <p:graphicFrame>
            <p:nvGraphicFramePr>
              <p:cNvPr id="100360" name="Object 1032"/>
              <p:cNvGraphicFramePr>
                <a:graphicFrameLocks noChangeAspect="1"/>
              </p:cNvGraphicFramePr>
              <p:nvPr/>
            </p:nvGraphicFramePr>
            <p:xfrm>
              <a:off x="2913" y="1602"/>
              <a:ext cx="249" cy="236"/>
            </p:xfrm>
            <a:graphic>
              <a:graphicData uri="http://schemas.openxmlformats.org/presentationml/2006/ole">
                <p:oleObj spid="_x0000_s100360" name="Clip" r:id="rId14" imgW="1266840" imgH="1200240" progId="MS_ClipArt_Gallery.2">
                  <p:embed/>
                </p:oleObj>
              </a:graphicData>
            </a:graphic>
          </p:graphicFrame>
        </p:grpSp>
        <p:grpSp>
          <p:nvGrpSpPr>
            <p:cNvPr id="6220" name="Group 76"/>
            <p:cNvGrpSpPr>
              <a:grpSpLocks/>
            </p:cNvGrpSpPr>
            <p:nvPr/>
          </p:nvGrpSpPr>
          <p:grpSpPr bwMode="auto">
            <a:xfrm>
              <a:off x="4566" y="3047"/>
              <a:ext cx="256" cy="269"/>
              <a:chOff x="2870" y="1518"/>
              <a:chExt cx="292" cy="320"/>
            </a:xfrm>
          </p:grpSpPr>
          <p:graphicFrame>
            <p:nvGraphicFramePr>
              <p:cNvPr id="100357" name="Object 1029"/>
              <p:cNvGraphicFramePr>
                <a:graphicFrameLocks noChangeAspect="1"/>
              </p:cNvGraphicFramePr>
              <p:nvPr/>
            </p:nvGraphicFramePr>
            <p:xfrm>
              <a:off x="2870" y="1518"/>
              <a:ext cx="272" cy="282"/>
            </p:xfrm>
            <a:graphic>
              <a:graphicData uri="http://schemas.openxmlformats.org/presentationml/2006/ole">
                <p:oleObj spid="_x0000_s100357" name="Clip" r:id="rId15" imgW="819000" imgH="847800" progId="MS_ClipArt_Gallery.2">
                  <p:embed/>
                </p:oleObj>
              </a:graphicData>
            </a:graphic>
          </p:graphicFrame>
          <p:graphicFrame>
            <p:nvGraphicFramePr>
              <p:cNvPr id="100358" name="Object 1030"/>
              <p:cNvGraphicFramePr>
                <a:graphicFrameLocks noChangeAspect="1"/>
              </p:cNvGraphicFramePr>
              <p:nvPr/>
            </p:nvGraphicFramePr>
            <p:xfrm>
              <a:off x="2913" y="1602"/>
              <a:ext cx="249" cy="236"/>
            </p:xfrm>
            <a:graphic>
              <a:graphicData uri="http://schemas.openxmlformats.org/presentationml/2006/ole">
                <p:oleObj spid="_x0000_s100358" name="Clip" r:id="rId16" imgW="1266840" imgH="1200240" progId="MS_ClipArt_Gallery.2">
                  <p:embed/>
                </p:oleObj>
              </a:graphicData>
            </a:graphic>
          </p:graphicFrame>
        </p:grpSp>
        <p:grpSp>
          <p:nvGrpSpPr>
            <p:cNvPr id="6223" name="Group 79"/>
            <p:cNvGrpSpPr>
              <a:grpSpLocks/>
            </p:cNvGrpSpPr>
            <p:nvPr/>
          </p:nvGrpSpPr>
          <p:grpSpPr bwMode="auto">
            <a:xfrm>
              <a:off x="4305" y="2868"/>
              <a:ext cx="239" cy="237"/>
              <a:chOff x="4733" y="2082"/>
              <a:chExt cx="272" cy="282"/>
            </a:xfrm>
          </p:grpSpPr>
          <p:graphicFrame>
            <p:nvGraphicFramePr>
              <p:cNvPr id="100356" name="Object 1028"/>
              <p:cNvGraphicFramePr>
                <a:graphicFrameLocks noChangeAspect="1"/>
              </p:cNvGraphicFramePr>
              <p:nvPr/>
            </p:nvGraphicFramePr>
            <p:xfrm>
              <a:off x="4733" y="2082"/>
              <a:ext cx="272" cy="282"/>
            </p:xfrm>
            <a:graphic>
              <a:graphicData uri="http://schemas.openxmlformats.org/presentationml/2006/ole">
                <p:oleObj spid="_x0000_s100356" name="Clip" r:id="rId17" imgW="819000" imgH="847800" progId="MS_ClipArt_Gallery.2">
                  <p:embed/>
                </p:oleObj>
              </a:graphicData>
            </a:graphic>
          </p:graphicFrame>
          <p:sp>
            <p:nvSpPr>
              <p:cNvPr id="6225" name="Rectangle 81"/>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6226" name="Line 82"/>
            <p:cNvSpPr>
              <a:spLocks noChangeShapeType="1"/>
            </p:cNvSpPr>
            <p:nvPr/>
          </p:nvSpPr>
          <p:spPr bwMode="auto">
            <a:xfrm>
              <a:off x="4498" y="2807"/>
              <a:ext cx="0" cy="144"/>
            </a:xfrm>
            <a:prstGeom prst="line">
              <a:avLst/>
            </a:prstGeom>
            <a:noFill/>
            <a:ln w="12700">
              <a:solidFill>
                <a:schemeClr val="tx1"/>
              </a:solidFill>
              <a:round/>
              <a:headEnd/>
              <a:tailEnd/>
            </a:ln>
            <a:effectLst/>
          </p:spPr>
          <p:txBody>
            <a:bodyPr wrap="none" anchor="ctr"/>
            <a:lstStyle/>
            <a:p>
              <a:endParaRPr lang="zh-TW" altLang="en-US"/>
            </a:p>
          </p:txBody>
        </p:sp>
        <p:grpSp>
          <p:nvGrpSpPr>
            <p:cNvPr id="6227" name="Group 83"/>
            <p:cNvGrpSpPr>
              <a:grpSpLocks/>
            </p:cNvGrpSpPr>
            <p:nvPr/>
          </p:nvGrpSpPr>
          <p:grpSpPr bwMode="auto">
            <a:xfrm>
              <a:off x="4952" y="2444"/>
              <a:ext cx="131" cy="258"/>
              <a:chOff x="4180" y="783"/>
              <a:chExt cx="150" cy="307"/>
            </a:xfrm>
          </p:grpSpPr>
          <p:sp>
            <p:nvSpPr>
              <p:cNvPr id="6228" name="AutoShape 8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6229" name="Rectangle 8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6230" name="Rectangle 8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231" name="AutoShape 8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232" name="Line 8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6233" name="Line 8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6234" name="Rectangle 9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6235" name="Rectangle 9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6236" name="Group 92"/>
            <p:cNvGrpSpPr>
              <a:grpSpLocks/>
            </p:cNvGrpSpPr>
            <p:nvPr/>
          </p:nvGrpSpPr>
          <p:grpSpPr bwMode="auto">
            <a:xfrm>
              <a:off x="4944" y="2724"/>
              <a:ext cx="131" cy="258"/>
              <a:chOff x="4180" y="783"/>
              <a:chExt cx="150" cy="307"/>
            </a:xfrm>
          </p:grpSpPr>
          <p:sp>
            <p:nvSpPr>
              <p:cNvPr id="6237" name="AutoShape 9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6238" name="Rectangle 9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6239" name="Rectangle 9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240" name="AutoShape 9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6241" name="Line 9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6242" name="Line 9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6243" name="Rectangle 9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6244" name="Rectangle 10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6245" name="Line 101"/>
            <p:cNvSpPr>
              <a:spLocks noChangeShapeType="1"/>
            </p:cNvSpPr>
            <p:nvPr/>
          </p:nvSpPr>
          <p:spPr bwMode="auto">
            <a:xfrm rot="5400000" flipH="1">
              <a:off x="4708" y="2680"/>
              <a:ext cx="385" cy="0"/>
            </a:xfrm>
            <a:prstGeom prst="line">
              <a:avLst/>
            </a:prstGeom>
            <a:noFill/>
            <a:ln w="12700">
              <a:solidFill>
                <a:schemeClr val="tx1"/>
              </a:solidFill>
              <a:round/>
              <a:headEnd/>
              <a:tailEnd/>
            </a:ln>
            <a:effectLst/>
          </p:spPr>
          <p:txBody>
            <a:bodyPr wrap="none" anchor="ctr"/>
            <a:lstStyle/>
            <a:p>
              <a:endParaRPr lang="zh-TW" altLang="en-US"/>
            </a:p>
          </p:txBody>
        </p:sp>
        <p:sp>
          <p:nvSpPr>
            <p:cNvPr id="6246" name="Line 102"/>
            <p:cNvSpPr>
              <a:spLocks noChangeShapeType="1"/>
            </p:cNvSpPr>
            <p:nvPr/>
          </p:nvSpPr>
          <p:spPr bwMode="auto">
            <a:xfrm rot="-5400000">
              <a:off x="4932" y="2838"/>
              <a:ext cx="0" cy="65"/>
            </a:xfrm>
            <a:prstGeom prst="line">
              <a:avLst/>
            </a:prstGeom>
            <a:noFill/>
            <a:ln w="12700">
              <a:solidFill>
                <a:schemeClr val="tx1"/>
              </a:solidFill>
              <a:round/>
              <a:headEnd/>
              <a:tailEnd/>
            </a:ln>
            <a:effectLst/>
          </p:spPr>
          <p:txBody>
            <a:bodyPr wrap="none" anchor="ctr"/>
            <a:lstStyle/>
            <a:p>
              <a:endParaRPr lang="zh-TW" altLang="en-US"/>
            </a:p>
          </p:txBody>
        </p:sp>
        <p:sp>
          <p:nvSpPr>
            <p:cNvPr id="6247" name="Line 103"/>
            <p:cNvSpPr>
              <a:spLocks noChangeShapeType="1"/>
            </p:cNvSpPr>
            <p:nvPr/>
          </p:nvSpPr>
          <p:spPr bwMode="auto">
            <a:xfrm rot="-5400000">
              <a:off x="4925" y="2543"/>
              <a:ext cx="0" cy="56"/>
            </a:xfrm>
            <a:prstGeom prst="line">
              <a:avLst/>
            </a:prstGeom>
            <a:noFill/>
            <a:ln w="12700">
              <a:solidFill>
                <a:schemeClr val="tx1"/>
              </a:solidFill>
              <a:round/>
              <a:headEnd/>
              <a:tailEnd/>
            </a:ln>
            <a:effectLst/>
          </p:spPr>
          <p:txBody>
            <a:bodyPr wrap="none" anchor="ctr"/>
            <a:lstStyle/>
            <a:p>
              <a:endParaRPr lang="zh-TW" altLang="en-US"/>
            </a:p>
          </p:txBody>
        </p:sp>
        <p:sp>
          <p:nvSpPr>
            <p:cNvPr id="6248" name="Line 104"/>
            <p:cNvSpPr>
              <a:spLocks noChangeShapeType="1"/>
            </p:cNvSpPr>
            <p:nvPr/>
          </p:nvSpPr>
          <p:spPr bwMode="auto">
            <a:xfrm flipV="1">
              <a:off x="4093" y="1372"/>
              <a:ext cx="289" cy="131"/>
            </a:xfrm>
            <a:prstGeom prst="line">
              <a:avLst/>
            </a:prstGeom>
            <a:noFill/>
            <a:ln w="12700">
              <a:solidFill>
                <a:schemeClr val="tx1"/>
              </a:solidFill>
              <a:round/>
              <a:headEnd/>
              <a:tailEnd/>
            </a:ln>
            <a:effectLst/>
          </p:spPr>
          <p:txBody>
            <a:bodyPr wrap="none" anchor="ctr"/>
            <a:lstStyle/>
            <a:p>
              <a:endParaRPr lang="zh-TW" altLang="en-US"/>
            </a:p>
          </p:txBody>
        </p:sp>
        <p:sp>
          <p:nvSpPr>
            <p:cNvPr id="6249" name="Line 105"/>
            <p:cNvSpPr>
              <a:spLocks noChangeShapeType="1"/>
            </p:cNvSpPr>
            <p:nvPr/>
          </p:nvSpPr>
          <p:spPr bwMode="auto">
            <a:xfrm>
              <a:off x="4682" y="1362"/>
              <a:ext cx="306" cy="131"/>
            </a:xfrm>
            <a:prstGeom prst="line">
              <a:avLst/>
            </a:prstGeom>
            <a:noFill/>
            <a:ln w="12700">
              <a:solidFill>
                <a:schemeClr val="tx1"/>
              </a:solidFill>
              <a:round/>
              <a:headEnd/>
              <a:tailEnd/>
            </a:ln>
            <a:effectLst/>
          </p:spPr>
          <p:txBody>
            <a:bodyPr wrap="none" anchor="ctr"/>
            <a:lstStyle/>
            <a:p>
              <a:endParaRPr lang="zh-TW" altLang="en-US"/>
            </a:p>
          </p:txBody>
        </p:sp>
        <p:sp>
          <p:nvSpPr>
            <p:cNvPr id="6250" name="Line 106"/>
            <p:cNvSpPr>
              <a:spLocks noChangeShapeType="1"/>
            </p:cNvSpPr>
            <p:nvPr/>
          </p:nvSpPr>
          <p:spPr bwMode="auto">
            <a:xfrm flipH="1">
              <a:off x="5009" y="1574"/>
              <a:ext cx="152" cy="429"/>
            </a:xfrm>
            <a:prstGeom prst="line">
              <a:avLst/>
            </a:prstGeom>
            <a:noFill/>
            <a:ln w="12700">
              <a:solidFill>
                <a:schemeClr val="tx1"/>
              </a:solidFill>
              <a:round/>
              <a:headEnd/>
              <a:tailEnd/>
            </a:ln>
            <a:effectLst/>
          </p:spPr>
          <p:txBody>
            <a:bodyPr wrap="none" anchor="ctr"/>
            <a:lstStyle/>
            <a:p>
              <a:endParaRPr lang="zh-TW" altLang="en-US"/>
            </a:p>
          </p:txBody>
        </p:sp>
        <p:sp>
          <p:nvSpPr>
            <p:cNvPr id="6251" name="Line 107"/>
            <p:cNvSpPr>
              <a:spLocks noChangeShapeType="1"/>
            </p:cNvSpPr>
            <p:nvPr/>
          </p:nvSpPr>
          <p:spPr bwMode="auto">
            <a:xfrm>
              <a:off x="4524" y="1433"/>
              <a:ext cx="0" cy="272"/>
            </a:xfrm>
            <a:prstGeom prst="line">
              <a:avLst/>
            </a:prstGeom>
            <a:noFill/>
            <a:ln w="12700">
              <a:solidFill>
                <a:schemeClr val="tx1"/>
              </a:solidFill>
              <a:round/>
              <a:headEnd/>
              <a:tailEnd/>
            </a:ln>
            <a:effectLst/>
          </p:spPr>
          <p:txBody>
            <a:bodyPr wrap="none" anchor="ctr"/>
            <a:lstStyle/>
            <a:p>
              <a:endParaRPr lang="zh-TW" altLang="en-US"/>
            </a:p>
          </p:txBody>
        </p:sp>
        <p:sp>
          <p:nvSpPr>
            <p:cNvPr id="6252" name="Line 108"/>
            <p:cNvSpPr>
              <a:spLocks noChangeShapeType="1"/>
            </p:cNvSpPr>
            <p:nvPr/>
          </p:nvSpPr>
          <p:spPr bwMode="auto">
            <a:xfrm>
              <a:off x="4540" y="1841"/>
              <a:ext cx="337" cy="232"/>
            </a:xfrm>
            <a:prstGeom prst="line">
              <a:avLst/>
            </a:prstGeom>
            <a:noFill/>
            <a:ln w="12700">
              <a:solidFill>
                <a:schemeClr val="tx1"/>
              </a:solidFill>
              <a:round/>
              <a:headEnd/>
              <a:tailEnd/>
            </a:ln>
            <a:effectLst/>
          </p:spPr>
          <p:txBody>
            <a:bodyPr wrap="none" anchor="ctr"/>
            <a:lstStyle/>
            <a:p>
              <a:endParaRPr lang="zh-TW" altLang="en-US"/>
            </a:p>
          </p:txBody>
        </p:sp>
        <p:sp>
          <p:nvSpPr>
            <p:cNvPr id="6253" name="Line 109"/>
            <p:cNvSpPr>
              <a:spLocks noChangeShapeType="1"/>
            </p:cNvSpPr>
            <p:nvPr/>
          </p:nvSpPr>
          <p:spPr bwMode="auto">
            <a:xfrm flipH="1">
              <a:off x="4830" y="2134"/>
              <a:ext cx="168" cy="227"/>
            </a:xfrm>
            <a:prstGeom prst="line">
              <a:avLst/>
            </a:prstGeom>
            <a:noFill/>
            <a:ln w="12700">
              <a:solidFill>
                <a:schemeClr val="tx1"/>
              </a:solidFill>
              <a:round/>
              <a:headEnd/>
              <a:tailEnd/>
            </a:ln>
            <a:effectLst/>
          </p:spPr>
          <p:txBody>
            <a:bodyPr wrap="none" anchor="ctr"/>
            <a:lstStyle/>
            <a:p>
              <a:endParaRPr lang="zh-TW" altLang="en-US"/>
            </a:p>
          </p:txBody>
        </p:sp>
        <p:sp>
          <p:nvSpPr>
            <p:cNvPr id="6254" name="Line 110"/>
            <p:cNvSpPr>
              <a:spLocks noChangeShapeType="1"/>
            </p:cNvSpPr>
            <p:nvPr/>
          </p:nvSpPr>
          <p:spPr bwMode="auto">
            <a:xfrm flipH="1">
              <a:off x="4687" y="1554"/>
              <a:ext cx="353" cy="242"/>
            </a:xfrm>
            <a:prstGeom prst="line">
              <a:avLst/>
            </a:prstGeom>
            <a:noFill/>
            <a:ln w="12700">
              <a:solidFill>
                <a:schemeClr val="tx1"/>
              </a:solidFill>
              <a:round/>
              <a:headEnd/>
              <a:tailEnd/>
            </a:ln>
            <a:effectLst/>
          </p:spPr>
          <p:txBody>
            <a:bodyPr wrap="none" anchor="ctr"/>
            <a:lstStyle/>
            <a:p>
              <a:endParaRPr lang="zh-TW" altLang="en-US"/>
            </a:p>
          </p:txBody>
        </p:sp>
        <p:sp>
          <p:nvSpPr>
            <p:cNvPr id="6255" name="Line 111"/>
            <p:cNvSpPr>
              <a:spLocks noChangeShapeType="1"/>
            </p:cNvSpPr>
            <p:nvPr/>
          </p:nvSpPr>
          <p:spPr bwMode="auto">
            <a:xfrm flipH="1">
              <a:off x="4693" y="1201"/>
              <a:ext cx="221" cy="161"/>
            </a:xfrm>
            <a:prstGeom prst="line">
              <a:avLst/>
            </a:prstGeom>
            <a:noFill/>
            <a:ln w="12700">
              <a:solidFill>
                <a:schemeClr val="tx1"/>
              </a:solidFill>
              <a:round/>
              <a:headEnd/>
              <a:tailEnd/>
            </a:ln>
            <a:effectLst/>
          </p:spPr>
          <p:txBody>
            <a:bodyPr wrap="none" anchor="ctr"/>
            <a:lstStyle/>
            <a:p>
              <a:endParaRPr lang="zh-TW" altLang="en-US"/>
            </a:p>
          </p:txBody>
        </p:sp>
        <p:sp>
          <p:nvSpPr>
            <p:cNvPr id="6256" name="Line 112"/>
            <p:cNvSpPr>
              <a:spLocks noChangeShapeType="1"/>
            </p:cNvSpPr>
            <p:nvPr/>
          </p:nvSpPr>
          <p:spPr bwMode="auto">
            <a:xfrm flipH="1">
              <a:off x="5145" y="1312"/>
              <a:ext cx="127" cy="111"/>
            </a:xfrm>
            <a:prstGeom prst="line">
              <a:avLst/>
            </a:prstGeom>
            <a:noFill/>
            <a:ln w="12700">
              <a:solidFill>
                <a:schemeClr val="tx1"/>
              </a:solidFill>
              <a:round/>
              <a:headEnd/>
              <a:tailEnd/>
            </a:ln>
            <a:effectLst/>
          </p:spPr>
          <p:txBody>
            <a:bodyPr wrap="none" anchor="ctr"/>
            <a:lstStyle/>
            <a:p>
              <a:endParaRPr lang="zh-TW" altLang="en-US"/>
            </a:p>
          </p:txBody>
        </p:sp>
        <p:grpSp>
          <p:nvGrpSpPr>
            <p:cNvPr id="6287" name="Group 143"/>
            <p:cNvGrpSpPr>
              <a:grpSpLocks/>
            </p:cNvGrpSpPr>
            <p:nvPr/>
          </p:nvGrpSpPr>
          <p:grpSpPr bwMode="auto">
            <a:xfrm>
              <a:off x="3766" y="1433"/>
              <a:ext cx="316" cy="147"/>
              <a:chOff x="3600" y="219"/>
              <a:chExt cx="360" cy="175"/>
            </a:xfrm>
          </p:grpSpPr>
          <p:sp>
            <p:nvSpPr>
              <p:cNvPr id="6288" name="Oval 14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289" name="Line 1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290" name="Line 1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291" name="Rectangle 14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292" name="Oval 14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293" name="Group 149"/>
              <p:cNvGrpSpPr>
                <a:grpSpLocks/>
              </p:cNvGrpSpPr>
              <p:nvPr/>
            </p:nvGrpSpPr>
            <p:grpSpPr bwMode="auto">
              <a:xfrm>
                <a:off x="3686" y="244"/>
                <a:ext cx="177" cy="66"/>
                <a:chOff x="2848" y="848"/>
                <a:chExt cx="140" cy="98"/>
              </a:xfrm>
            </p:grpSpPr>
            <p:sp>
              <p:nvSpPr>
                <p:cNvPr id="6294"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295"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296"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297" name="Group 153"/>
              <p:cNvGrpSpPr>
                <a:grpSpLocks/>
              </p:cNvGrpSpPr>
              <p:nvPr/>
            </p:nvGrpSpPr>
            <p:grpSpPr bwMode="auto">
              <a:xfrm flipV="1">
                <a:off x="3686" y="243"/>
                <a:ext cx="177" cy="66"/>
                <a:chOff x="2848" y="848"/>
                <a:chExt cx="140" cy="98"/>
              </a:xfrm>
            </p:grpSpPr>
            <p:sp>
              <p:nvSpPr>
                <p:cNvPr id="6298"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299"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00"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01" name="Group 157"/>
            <p:cNvGrpSpPr>
              <a:grpSpLocks/>
            </p:cNvGrpSpPr>
            <p:nvPr/>
          </p:nvGrpSpPr>
          <p:grpSpPr bwMode="auto">
            <a:xfrm>
              <a:off x="4366" y="1289"/>
              <a:ext cx="316" cy="147"/>
              <a:chOff x="3600" y="219"/>
              <a:chExt cx="360" cy="175"/>
            </a:xfrm>
          </p:grpSpPr>
          <p:sp>
            <p:nvSpPr>
              <p:cNvPr id="6302" name="Oval 15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03" name="Line 1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04" name="Line 1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05" name="Rectangle 16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06" name="Oval 16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07" name="Group 163"/>
              <p:cNvGrpSpPr>
                <a:grpSpLocks/>
              </p:cNvGrpSpPr>
              <p:nvPr/>
            </p:nvGrpSpPr>
            <p:grpSpPr bwMode="auto">
              <a:xfrm>
                <a:off x="3686" y="244"/>
                <a:ext cx="177" cy="66"/>
                <a:chOff x="2848" y="848"/>
                <a:chExt cx="140" cy="98"/>
              </a:xfrm>
            </p:grpSpPr>
            <p:sp>
              <p:nvSpPr>
                <p:cNvPr id="6308"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09"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10"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11" name="Group 167"/>
              <p:cNvGrpSpPr>
                <a:grpSpLocks/>
              </p:cNvGrpSpPr>
              <p:nvPr/>
            </p:nvGrpSpPr>
            <p:grpSpPr bwMode="auto">
              <a:xfrm flipV="1">
                <a:off x="3686" y="243"/>
                <a:ext cx="177" cy="66"/>
                <a:chOff x="2848" y="848"/>
                <a:chExt cx="140" cy="98"/>
              </a:xfrm>
            </p:grpSpPr>
            <p:sp>
              <p:nvSpPr>
                <p:cNvPr id="6312"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13"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14"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15" name="Group 171"/>
            <p:cNvGrpSpPr>
              <a:grpSpLocks/>
            </p:cNvGrpSpPr>
            <p:nvPr/>
          </p:nvGrpSpPr>
          <p:grpSpPr bwMode="auto">
            <a:xfrm>
              <a:off x="4377" y="1703"/>
              <a:ext cx="316" cy="147"/>
              <a:chOff x="3600" y="219"/>
              <a:chExt cx="360" cy="175"/>
            </a:xfrm>
          </p:grpSpPr>
          <p:sp>
            <p:nvSpPr>
              <p:cNvPr id="6316" name="Oval 17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17" name="Line 17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18" name="Line 17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19" name="Rectangle 17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20" name="Oval 17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21" name="Group 177"/>
              <p:cNvGrpSpPr>
                <a:grpSpLocks/>
              </p:cNvGrpSpPr>
              <p:nvPr/>
            </p:nvGrpSpPr>
            <p:grpSpPr bwMode="auto">
              <a:xfrm>
                <a:off x="3686" y="244"/>
                <a:ext cx="177" cy="66"/>
                <a:chOff x="2848" y="848"/>
                <a:chExt cx="140" cy="98"/>
              </a:xfrm>
            </p:grpSpPr>
            <p:sp>
              <p:nvSpPr>
                <p:cNvPr id="6322"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23"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24"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25" name="Group 181"/>
              <p:cNvGrpSpPr>
                <a:grpSpLocks/>
              </p:cNvGrpSpPr>
              <p:nvPr/>
            </p:nvGrpSpPr>
            <p:grpSpPr bwMode="auto">
              <a:xfrm flipV="1">
                <a:off x="3686" y="243"/>
                <a:ext cx="177" cy="66"/>
                <a:chOff x="2848" y="848"/>
                <a:chExt cx="140" cy="98"/>
              </a:xfrm>
            </p:grpSpPr>
            <p:sp>
              <p:nvSpPr>
                <p:cNvPr id="6326" name="Line 1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27" name="Line 1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28" name="Line 1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29" name="Group 185"/>
            <p:cNvGrpSpPr>
              <a:grpSpLocks/>
            </p:cNvGrpSpPr>
            <p:nvPr/>
          </p:nvGrpSpPr>
          <p:grpSpPr bwMode="auto">
            <a:xfrm>
              <a:off x="4988" y="1420"/>
              <a:ext cx="315" cy="147"/>
              <a:chOff x="3600" y="219"/>
              <a:chExt cx="360" cy="175"/>
            </a:xfrm>
          </p:grpSpPr>
          <p:sp>
            <p:nvSpPr>
              <p:cNvPr id="6330" name="Oval 18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31" name="Line 18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32" name="Line 18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33" name="Rectangle 18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34" name="Oval 19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35" name="Group 191"/>
              <p:cNvGrpSpPr>
                <a:grpSpLocks/>
              </p:cNvGrpSpPr>
              <p:nvPr/>
            </p:nvGrpSpPr>
            <p:grpSpPr bwMode="auto">
              <a:xfrm>
                <a:off x="3686" y="244"/>
                <a:ext cx="177" cy="66"/>
                <a:chOff x="2848" y="848"/>
                <a:chExt cx="140" cy="98"/>
              </a:xfrm>
            </p:grpSpPr>
            <p:sp>
              <p:nvSpPr>
                <p:cNvPr id="6336" name="Line 1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37" name="Line 1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38" name="Line 1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39" name="Group 195"/>
              <p:cNvGrpSpPr>
                <a:grpSpLocks/>
              </p:cNvGrpSpPr>
              <p:nvPr/>
            </p:nvGrpSpPr>
            <p:grpSpPr bwMode="auto">
              <a:xfrm flipV="1">
                <a:off x="3686" y="243"/>
                <a:ext cx="177" cy="66"/>
                <a:chOff x="2848" y="848"/>
                <a:chExt cx="140" cy="98"/>
              </a:xfrm>
            </p:grpSpPr>
            <p:sp>
              <p:nvSpPr>
                <p:cNvPr id="6340"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41"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42"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43" name="Group 199"/>
            <p:cNvGrpSpPr>
              <a:grpSpLocks/>
            </p:cNvGrpSpPr>
            <p:nvPr/>
          </p:nvGrpSpPr>
          <p:grpSpPr bwMode="auto">
            <a:xfrm>
              <a:off x="4866" y="1985"/>
              <a:ext cx="316" cy="147"/>
              <a:chOff x="3600" y="219"/>
              <a:chExt cx="360" cy="175"/>
            </a:xfrm>
          </p:grpSpPr>
          <p:sp>
            <p:nvSpPr>
              <p:cNvPr id="6344" name="Oval 20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45" name="Line 20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46" name="Line 20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47" name="Rectangle 20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48" name="Oval 20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49" name="Group 205"/>
              <p:cNvGrpSpPr>
                <a:grpSpLocks/>
              </p:cNvGrpSpPr>
              <p:nvPr/>
            </p:nvGrpSpPr>
            <p:grpSpPr bwMode="auto">
              <a:xfrm>
                <a:off x="3686" y="244"/>
                <a:ext cx="177" cy="66"/>
                <a:chOff x="2848" y="848"/>
                <a:chExt cx="140" cy="98"/>
              </a:xfrm>
            </p:grpSpPr>
            <p:sp>
              <p:nvSpPr>
                <p:cNvPr id="6350"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51"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52"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53" name="Group 209"/>
              <p:cNvGrpSpPr>
                <a:grpSpLocks/>
              </p:cNvGrpSpPr>
              <p:nvPr/>
            </p:nvGrpSpPr>
            <p:grpSpPr bwMode="auto">
              <a:xfrm flipV="1">
                <a:off x="3686" y="243"/>
                <a:ext cx="177" cy="66"/>
                <a:chOff x="2848" y="848"/>
                <a:chExt cx="140" cy="98"/>
              </a:xfrm>
            </p:grpSpPr>
            <p:sp>
              <p:nvSpPr>
                <p:cNvPr id="6354"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55"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56"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57" name="Group 213"/>
            <p:cNvGrpSpPr>
              <a:grpSpLocks/>
            </p:cNvGrpSpPr>
            <p:nvPr/>
          </p:nvGrpSpPr>
          <p:grpSpPr bwMode="auto">
            <a:xfrm>
              <a:off x="4656" y="2353"/>
              <a:ext cx="316" cy="148"/>
              <a:chOff x="3600" y="219"/>
              <a:chExt cx="360" cy="175"/>
            </a:xfrm>
          </p:grpSpPr>
          <p:sp>
            <p:nvSpPr>
              <p:cNvPr id="6358" name="Oval 21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59" name="Line 2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60" name="Line 2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61" name="Rectangle 21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62" name="Oval 21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63" name="Group 219"/>
              <p:cNvGrpSpPr>
                <a:grpSpLocks/>
              </p:cNvGrpSpPr>
              <p:nvPr/>
            </p:nvGrpSpPr>
            <p:grpSpPr bwMode="auto">
              <a:xfrm>
                <a:off x="3686" y="244"/>
                <a:ext cx="177" cy="66"/>
                <a:chOff x="2848" y="848"/>
                <a:chExt cx="140" cy="98"/>
              </a:xfrm>
            </p:grpSpPr>
            <p:sp>
              <p:nvSpPr>
                <p:cNvPr id="6364"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65"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66"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67" name="Group 223"/>
              <p:cNvGrpSpPr>
                <a:grpSpLocks/>
              </p:cNvGrpSpPr>
              <p:nvPr/>
            </p:nvGrpSpPr>
            <p:grpSpPr bwMode="auto">
              <a:xfrm flipV="1">
                <a:off x="3686" y="243"/>
                <a:ext cx="177" cy="66"/>
                <a:chOff x="2848" y="848"/>
                <a:chExt cx="140" cy="98"/>
              </a:xfrm>
            </p:grpSpPr>
            <p:sp>
              <p:nvSpPr>
                <p:cNvPr id="6368"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69"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70"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71" name="Group 227"/>
            <p:cNvGrpSpPr>
              <a:grpSpLocks/>
            </p:cNvGrpSpPr>
            <p:nvPr/>
          </p:nvGrpSpPr>
          <p:grpSpPr bwMode="auto">
            <a:xfrm>
              <a:off x="4272" y="2661"/>
              <a:ext cx="315" cy="147"/>
              <a:chOff x="3600" y="219"/>
              <a:chExt cx="360" cy="175"/>
            </a:xfrm>
          </p:grpSpPr>
          <p:sp>
            <p:nvSpPr>
              <p:cNvPr id="6372" name="Oval 22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73" name="Line 22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74" name="Line 23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75" name="Rectangle 23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76" name="Oval 23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77" name="Group 233"/>
              <p:cNvGrpSpPr>
                <a:grpSpLocks/>
              </p:cNvGrpSpPr>
              <p:nvPr/>
            </p:nvGrpSpPr>
            <p:grpSpPr bwMode="auto">
              <a:xfrm>
                <a:off x="3686" y="244"/>
                <a:ext cx="177" cy="66"/>
                <a:chOff x="2848" y="848"/>
                <a:chExt cx="140" cy="98"/>
              </a:xfrm>
            </p:grpSpPr>
            <p:sp>
              <p:nvSpPr>
                <p:cNvPr id="6378" name="Line 23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79" name="Line 23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80" name="Line 23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81" name="Group 237"/>
              <p:cNvGrpSpPr>
                <a:grpSpLocks/>
              </p:cNvGrpSpPr>
              <p:nvPr/>
            </p:nvGrpSpPr>
            <p:grpSpPr bwMode="auto">
              <a:xfrm flipV="1">
                <a:off x="3686" y="243"/>
                <a:ext cx="177" cy="66"/>
                <a:chOff x="2848" y="848"/>
                <a:chExt cx="140" cy="98"/>
              </a:xfrm>
            </p:grpSpPr>
            <p:sp>
              <p:nvSpPr>
                <p:cNvPr id="6382" name="Line 23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83" name="Line 23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84" name="Line 24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6385" name="Group 241"/>
            <p:cNvGrpSpPr>
              <a:grpSpLocks/>
            </p:cNvGrpSpPr>
            <p:nvPr/>
          </p:nvGrpSpPr>
          <p:grpSpPr bwMode="auto">
            <a:xfrm>
              <a:off x="3766" y="2424"/>
              <a:ext cx="316" cy="147"/>
              <a:chOff x="3600" y="219"/>
              <a:chExt cx="360" cy="175"/>
            </a:xfrm>
          </p:grpSpPr>
          <p:sp>
            <p:nvSpPr>
              <p:cNvPr id="6386" name="Oval 24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6387" name="Line 24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88" name="Line 24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6389" name="Rectangle 24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6390" name="Oval 24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6391" name="Group 247"/>
              <p:cNvGrpSpPr>
                <a:grpSpLocks/>
              </p:cNvGrpSpPr>
              <p:nvPr/>
            </p:nvGrpSpPr>
            <p:grpSpPr bwMode="auto">
              <a:xfrm>
                <a:off x="3686" y="244"/>
                <a:ext cx="177" cy="66"/>
                <a:chOff x="2848" y="848"/>
                <a:chExt cx="140" cy="98"/>
              </a:xfrm>
            </p:grpSpPr>
            <p:sp>
              <p:nvSpPr>
                <p:cNvPr id="6392" name="Line 24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93" name="Line 24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94" name="Line 25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6395" name="Group 251"/>
              <p:cNvGrpSpPr>
                <a:grpSpLocks/>
              </p:cNvGrpSpPr>
              <p:nvPr/>
            </p:nvGrpSpPr>
            <p:grpSpPr bwMode="auto">
              <a:xfrm flipV="1">
                <a:off x="3686" y="243"/>
                <a:ext cx="177" cy="66"/>
                <a:chOff x="2848" y="848"/>
                <a:chExt cx="140" cy="98"/>
              </a:xfrm>
            </p:grpSpPr>
            <p:sp>
              <p:nvSpPr>
                <p:cNvPr id="6396" name="Line 2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6397" name="Line 2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6398" name="Line 2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6404" name="Line 260"/>
            <p:cNvSpPr>
              <a:spLocks noChangeShapeType="1"/>
            </p:cNvSpPr>
            <p:nvPr/>
          </p:nvSpPr>
          <p:spPr bwMode="auto">
            <a:xfrm flipV="1">
              <a:off x="3927" y="2570"/>
              <a:ext cx="1" cy="145"/>
            </a:xfrm>
            <a:prstGeom prst="line">
              <a:avLst/>
            </a:prstGeom>
            <a:noFill/>
            <a:ln w="12700">
              <a:solidFill>
                <a:schemeClr val="tx1"/>
              </a:solidFill>
              <a:round/>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07392C40-148C-4465-9C6D-C2C77C151711}" type="slidenum">
              <a:rPr lang="en-US" altLang="zh-TW"/>
              <a:pPr/>
              <a:t>60</a:t>
            </a:fld>
            <a:endParaRPr lang="en-US" altLang="zh-TW"/>
          </a:p>
        </p:txBody>
      </p:sp>
      <p:sp>
        <p:nvSpPr>
          <p:cNvPr id="34818" name="Rectangle 2"/>
          <p:cNvSpPr>
            <a:spLocks noGrp="1" noChangeArrowheads="1"/>
          </p:cNvSpPr>
          <p:nvPr>
            <p:ph type="title"/>
          </p:nvPr>
        </p:nvSpPr>
        <p:spPr/>
        <p:txBody>
          <a:bodyPr/>
          <a:lstStyle/>
          <a:p>
            <a:r>
              <a:rPr lang="en-US" altLang="zh-TW">
                <a:ea typeface="新細明體" charset="-120"/>
              </a:rPr>
              <a:t>Protocol “Layers”</a:t>
            </a:r>
          </a:p>
        </p:txBody>
      </p:sp>
      <p:sp>
        <p:nvSpPr>
          <p:cNvPr id="34819" name="Rectangle 3"/>
          <p:cNvSpPr>
            <a:spLocks noGrp="1" noChangeArrowheads="1"/>
          </p:cNvSpPr>
          <p:nvPr>
            <p:ph type="body" sz="half" idx="1"/>
          </p:nvPr>
        </p:nvSpPr>
        <p:spPr>
          <a:xfrm>
            <a:off x="533400" y="1371600"/>
            <a:ext cx="3581400" cy="4648200"/>
          </a:xfrm>
        </p:spPr>
        <p:txBody>
          <a:bodyPr/>
          <a:lstStyle/>
          <a:p>
            <a:pPr>
              <a:buFont typeface="Wingdings" pitchFamily="2" charset="2"/>
              <a:buNone/>
            </a:pPr>
            <a:r>
              <a:rPr lang="en-US" altLang="zh-TW" sz="2400" u="sng">
                <a:solidFill>
                  <a:srgbClr val="FF0000"/>
                </a:solidFill>
                <a:ea typeface="新細明體" charset="-120"/>
              </a:rPr>
              <a:t>Networks are complex! </a:t>
            </a:r>
          </a:p>
          <a:p>
            <a:r>
              <a:rPr lang="en-US" altLang="zh-TW" sz="2400">
                <a:ea typeface="新細明體" charset="-120"/>
              </a:rPr>
              <a:t>many “pieces”:</a:t>
            </a:r>
          </a:p>
          <a:p>
            <a:pPr lvl="1"/>
            <a:r>
              <a:rPr lang="en-US" altLang="zh-TW">
                <a:ea typeface="新細明體" charset="-120"/>
              </a:rPr>
              <a:t>hosts</a:t>
            </a:r>
          </a:p>
          <a:p>
            <a:pPr lvl="1"/>
            <a:r>
              <a:rPr lang="en-US" altLang="zh-TW">
                <a:ea typeface="新細明體" charset="-120"/>
              </a:rPr>
              <a:t>routers</a:t>
            </a:r>
          </a:p>
          <a:p>
            <a:pPr lvl="1"/>
            <a:r>
              <a:rPr lang="en-US" altLang="zh-TW">
                <a:ea typeface="新細明體" charset="-120"/>
              </a:rPr>
              <a:t>links of various media</a:t>
            </a:r>
          </a:p>
          <a:p>
            <a:pPr lvl="1"/>
            <a:r>
              <a:rPr lang="en-US" altLang="zh-TW">
                <a:ea typeface="新細明體" charset="-120"/>
              </a:rPr>
              <a:t>applications</a:t>
            </a:r>
          </a:p>
          <a:p>
            <a:pPr lvl="1"/>
            <a:r>
              <a:rPr lang="en-US" altLang="zh-TW">
                <a:ea typeface="新細明體" charset="-120"/>
              </a:rPr>
              <a:t>protocols</a:t>
            </a:r>
          </a:p>
          <a:p>
            <a:pPr lvl="1"/>
            <a:r>
              <a:rPr lang="en-US" altLang="zh-TW">
                <a:ea typeface="新細明體" charset="-120"/>
              </a:rPr>
              <a:t>hardware, software</a:t>
            </a:r>
            <a:endParaRPr lang="en-US" altLang="zh-TW" sz="2000">
              <a:ea typeface="新細明體" charset="-120"/>
            </a:endParaRPr>
          </a:p>
        </p:txBody>
      </p:sp>
      <p:sp>
        <p:nvSpPr>
          <p:cNvPr id="34820" name="Rectangle 4"/>
          <p:cNvSpPr>
            <a:spLocks noGrp="1" noChangeArrowheads="1"/>
          </p:cNvSpPr>
          <p:nvPr>
            <p:ph type="body" sz="half" idx="2"/>
          </p:nvPr>
        </p:nvSpPr>
        <p:spPr>
          <a:xfrm>
            <a:off x="4552950" y="2266950"/>
            <a:ext cx="3943350" cy="2619375"/>
          </a:xfrm>
        </p:spPr>
        <p:txBody>
          <a:bodyPr/>
          <a:lstStyle/>
          <a:p>
            <a:pPr algn="ctr">
              <a:buFont typeface="Wingdings" pitchFamily="2" charset="2"/>
              <a:buNone/>
            </a:pPr>
            <a:r>
              <a:rPr lang="en-US" altLang="zh-TW" u="sng">
                <a:solidFill>
                  <a:srgbClr val="FF0000"/>
                </a:solidFill>
                <a:ea typeface="新細明體" charset="-120"/>
              </a:rPr>
              <a:t>Question:</a:t>
            </a:r>
            <a:r>
              <a:rPr lang="en-US" altLang="zh-TW" sz="2400" u="sng">
                <a:solidFill>
                  <a:srgbClr val="FF0000"/>
                </a:solidFill>
                <a:ea typeface="新細明體" charset="-120"/>
              </a:rPr>
              <a:t> </a:t>
            </a:r>
          </a:p>
          <a:p>
            <a:pPr algn="ctr">
              <a:buFont typeface="Wingdings" pitchFamily="2" charset="2"/>
              <a:buNone/>
            </a:pPr>
            <a:r>
              <a:rPr lang="en-US" altLang="zh-TW" sz="2400">
                <a:ea typeface="新細明體" charset="-120"/>
              </a:rPr>
              <a:t>Is there any hope of </a:t>
            </a:r>
            <a:r>
              <a:rPr lang="en-US" altLang="zh-TW" sz="2400" i="1">
                <a:ea typeface="新細明體" charset="-120"/>
              </a:rPr>
              <a:t>organizing</a:t>
            </a:r>
            <a:r>
              <a:rPr lang="en-US" altLang="zh-TW" sz="2400">
                <a:ea typeface="新細明體" charset="-120"/>
              </a:rPr>
              <a:t> structure of network?</a:t>
            </a:r>
          </a:p>
          <a:p>
            <a:pPr algn="ctr">
              <a:buFont typeface="Wingdings" pitchFamily="2" charset="2"/>
              <a:buNone/>
            </a:pPr>
            <a:endParaRPr lang="en-US" altLang="zh-TW" sz="2400">
              <a:ea typeface="新細明體" charset="-120"/>
            </a:endParaRPr>
          </a:p>
          <a:p>
            <a:pPr algn="ctr">
              <a:buFont typeface="Wingdings" pitchFamily="2" charset="2"/>
              <a:buNone/>
            </a:pPr>
            <a:r>
              <a:rPr lang="en-US" altLang="zh-TW" sz="2400">
                <a:ea typeface="新細明體" charset="-120"/>
              </a:rPr>
              <a:t>Or at least our discussion of networks?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0" name="投影片編號版面配置區 5"/>
          <p:cNvSpPr>
            <a:spLocks noGrp="1"/>
          </p:cNvSpPr>
          <p:nvPr>
            <p:ph type="sldNum" sz="quarter" idx="12"/>
          </p:nvPr>
        </p:nvSpPr>
        <p:spPr/>
        <p:txBody>
          <a:bodyPr/>
          <a:lstStyle/>
          <a:p>
            <a:r>
              <a:rPr lang="en-US" altLang="zh-TW"/>
              <a:t>1-</a:t>
            </a:r>
            <a:fld id="{18C2A3E5-01BB-49C1-B4A8-78B6C749455A}" type="slidenum">
              <a:rPr lang="en-US" altLang="zh-TW"/>
              <a:pPr/>
              <a:t>61</a:t>
            </a:fld>
            <a:endParaRPr lang="en-US" altLang="zh-TW"/>
          </a:p>
        </p:txBody>
      </p:sp>
      <p:sp>
        <p:nvSpPr>
          <p:cNvPr id="35842" name="Rectangle 2"/>
          <p:cNvSpPr>
            <a:spLocks noGrp="1" noChangeArrowheads="1"/>
          </p:cNvSpPr>
          <p:nvPr>
            <p:ph type="title"/>
          </p:nvPr>
        </p:nvSpPr>
        <p:spPr/>
        <p:txBody>
          <a:bodyPr/>
          <a:lstStyle/>
          <a:p>
            <a:r>
              <a:rPr lang="en-US" altLang="zh-TW" sz="3600">
                <a:ea typeface="新細明體" charset="-120"/>
              </a:rPr>
              <a:t>Organization of air travel</a:t>
            </a:r>
            <a:endParaRPr lang="en-US" altLang="zh-TW">
              <a:ea typeface="新細明體" charset="-120"/>
            </a:endParaRPr>
          </a:p>
        </p:txBody>
      </p:sp>
      <p:sp>
        <p:nvSpPr>
          <p:cNvPr id="35843" name="Rectangle 3"/>
          <p:cNvSpPr>
            <a:spLocks noGrp="1" noChangeArrowheads="1"/>
          </p:cNvSpPr>
          <p:nvPr>
            <p:ph type="body" idx="1"/>
          </p:nvPr>
        </p:nvSpPr>
        <p:spPr>
          <a:xfrm>
            <a:off x="838200" y="5489575"/>
            <a:ext cx="7772400" cy="542925"/>
          </a:xfrm>
        </p:spPr>
        <p:txBody>
          <a:bodyPr/>
          <a:lstStyle/>
          <a:p>
            <a:r>
              <a:rPr lang="en-US" altLang="zh-TW">
                <a:ea typeface="新細明體" charset="-120"/>
              </a:rPr>
              <a:t>a series of steps</a:t>
            </a:r>
          </a:p>
        </p:txBody>
      </p:sp>
      <p:grpSp>
        <p:nvGrpSpPr>
          <p:cNvPr id="35844" name="Group 4"/>
          <p:cNvGrpSpPr>
            <a:grpSpLocks/>
          </p:cNvGrpSpPr>
          <p:nvPr/>
        </p:nvGrpSpPr>
        <p:grpSpPr bwMode="auto">
          <a:xfrm>
            <a:off x="1111250" y="1587500"/>
            <a:ext cx="6508750" cy="3294063"/>
            <a:chOff x="700" y="1000"/>
            <a:chExt cx="4100" cy="2075"/>
          </a:xfrm>
        </p:grpSpPr>
        <p:sp>
          <p:nvSpPr>
            <p:cNvPr id="35845" name="Text Box 5"/>
            <p:cNvSpPr txBox="1">
              <a:spLocks noChangeArrowheads="1"/>
            </p:cNvSpPr>
            <p:nvPr/>
          </p:nvSpPr>
          <p:spPr bwMode="auto">
            <a:xfrm>
              <a:off x="846" y="1007"/>
              <a:ext cx="1401" cy="1786"/>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ticket (purchase)</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baggage (check)</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gates (load)</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runway takeoff</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airplane routing</a:t>
              </a:r>
            </a:p>
          </p:txBody>
        </p:sp>
        <p:sp>
          <p:nvSpPr>
            <p:cNvPr id="35846" name="Text Box 6"/>
            <p:cNvSpPr txBox="1">
              <a:spLocks noChangeArrowheads="1"/>
            </p:cNvSpPr>
            <p:nvPr/>
          </p:nvSpPr>
          <p:spPr bwMode="auto">
            <a:xfrm>
              <a:off x="3242" y="1001"/>
              <a:ext cx="1364" cy="1786"/>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ticket (complain)</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baggage (claim)</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gates (unload)</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runway landing</a:t>
              </a:r>
            </a:p>
            <a:p>
              <a:endParaRPr lang="en-US" altLang="zh-TW" sz="2000">
                <a:latin typeface="Comic Sans MS" pitchFamily="66" charset="0"/>
                <a:ea typeface="新細明體" charset="-120"/>
              </a:endParaRPr>
            </a:p>
            <a:p>
              <a:r>
                <a:rPr lang="en-US" altLang="zh-TW" sz="2000">
                  <a:latin typeface="Comic Sans MS" pitchFamily="66" charset="0"/>
                  <a:ea typeface="新細明體" charset="-120"/>
                </a:rPr>
                <a:t>airplane routing</a:t>
              </a:r>
            </a:p>
          </p:txBody>
        </p:sp>
        <p:sp>
          <p:nvSpPr>
            <p:cNvPr id="35847" name="Text Box 7"/>
            <p:cNvSpPr txBox="1">
              <a:spLocks noChangeArrowheads="1"/>
            </p:cNvSpPr>
            <p:nvPr/>
          </p:nvSpPr>
          <p:spPr bwMode="auto">
            <a:xfrm>
              <a:off x="2074" y="2825"/>
              <a:ext cx="1285" cy="250"/>
            </a:xfrm>
            <a:prstGeom prst="rect">
              <a:avLst/>
            </a:prstGeom>
            <a:noFill/>
            <a:ln w="9525">
              <a:noFill/>
              <a:miter lim="800000"/>
              <a:headEnd/>
              <a:tailEnd/>
            </a:ln>
            <a:effectLst/>
          </p:spPr>
          <p:txBody>
            <a:bodyPr wrap="none">
              <a:spAutoFit/>
            </a:bodyPr>
            <a:lstStyle/>
            <a:p>
              <a:r>
                <a:rPr lang="en-US" altLang="zh-TW" sz="2000">
                  <a:latin typeface="Comic Sans MS" pitchFamily="66" charset="0"/>
                  <a:ea typeface="新細明體" charset="-120"/>
                </a:rPr>
                <a:t>airplane routing</a:t>
              </a:r>
            </a:p>
          </p:txBody>
        </p:sp>
        <p:sp>
          <p:nvSpPr>
            <p:cNvPr id="35848" name="Freeform 8"/>
            <p:cNvSpPr>
              <a:spLocks/>
            </p:cNvSpPr>
            <p:nvPr/>
          </p:nvSpPr>
          <p:spPr bwMode="auto">
            <a:xfrm>
              <a:off x="700" y="1000"/>
              <a:ext cx="4100" cy="2072"/>
            </a:xfrm>
            <a:custGeom>
              <a:avLst/>
              <a:gdLst/>
              <a:ahLst/>
              <a:cxnLst>
                <a:cxn ang="0">
                  <a:pos x="0" y="0"/>
                </a:cxn>
                <a:cxn ang="0">
                  <a:pos x="4" y="1736"/>
                </a:cxn>
                <a:cxn ang="0">
                  <a:pos x="804" y="2064"/>
                </a:cxn>
                <a:cxn ang="0">
                  <a:pos x="3468" y="2072"/>
                </a:cxn>
                <a:cxn ang="0">
                  <a:pos x="4100" y="1736"/>
                </a:cxn>
                <a:cxn ang="0">
                  <a:pos x="4100" y="96"/>
                </a:cxn>
              </a:cxnLst>
              <a:rect l="0" t="0" r="r" b="b"/>
              <a:pathLst>
                <a:path w="4100" h="2072">
                  <a:moveTo>
                    <a:pt x="0" y="0"/>
                  </a:moveTo>
                  <a:lnTo>
                    <a:pt x="4" y="1736"/>
                  </a:lnTo>
                  <a:lnTo>
                    <a:pt x="804" y="2064"/>
                  </a:lnTo>
                  <a:lnTo>
                    <a:pt x="3468" y="2072"/>
                  </a:lnTo>
                  <a:lnTo>
                    <a:pt x="4100" y="1736"/>
                  </a:lnTo>
                  <a:lnTo>
                    <a:pt x="4100" y="96"/>
                  </a:lnTo>
                </a:path>
              </a:pathLst>
            </a:custGeom>
            <a:noFill/>
            <a:ln w="38100" cmpd="sng">
              <a:solidFill>
                <a:schemeClr val="accent2"/>
              </a:solidFill>
              <a:round/>
              <a:headEnd type="none" w="med" len="med"/>
              <a:tailEnd type="triangle" w="med" len="me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41" name="投影片編號版面配置區 5"/>
          <p:cNvSpPr>
            <a:spLocks noGrp="1"/>
          </p:cNvSpPr>
          <p:nvPr>
            <p:ph type="sldNum" sz="quarter" idx="12"/>
          </p:nvPr>
        </p:nvSpPr>
        <p:spPr/>
        <p:txBody>
          <a:bodyPr/>
          <a:lstStyle/>
          <a:p>
            <a:r>
              <a:rPr lang="en-US" altLang="zh-TW"/>
              <a:t>1-</a:t>
            </a:r>
            <a:fld id="{1F8BA801-D735-45F8-A53A-5837186B4BE1}" type="slidenum">
              <a:rPr lang="en-US" altLang="zh-TW"/>
              <a:pPr/>
              <a:t>62</a:t>
            </a:fld>
            <a:endParaRPr lang="en-US" altLang="zh-TW"/>
          </a:p>
        </p:txBody>
      </p:sp>
      <p:grpSp>
        <p:nvGrpSpPr>
          <p:cNvPr id="98315" name="Group 11"/>
          <p:cNvGrpSpPr>
            <a:grpSpLocks/>
          </p:cNvGrpSpPr>
          <p:nvPr/>
        </p:nvGrpSpPr>
        <p:grpSpPr bwMode="auto">
          <a:xfrm>
            <a:off x="434975" y="1314450"/>
            <a:ext cx="8418513" cy="2835275"/>
            <a:chOff x="258" y="1214"/>
            <a:chExt cx="5303" cy="1786"/>
          </a:xfrm>
        </p:grpSpPr>
        <p:sp>
          <p:nvSpPr>
            <p:cNvPr id="98316" name="Rectangle 12"/>
            <p:cNvSpPr>
              <a:spLocks noChangeArrowheads="1"/>
            </p:cNvSpPr>
            <p:nvPr/>
          </p:nvSpPr>
          <p:spPr bwMode="auto">
            <a:xfrm>
              <a:off x="264" y="1544"/>
              <a:ext cx="1028" cy="1082"/>
            </a:xfrm>
            <a:prstGeom prst="rect">
              <a:avLst/>
            </a:prstGeom>
            <a:solidFill>
              <a:schemeClr val="bg1"/>
            </a:solidFill>
            <a:ln w="19050">
              <a:solidFill>
                <a:schemeClr val="tx1"/>
              </a:solidFill>
              <a:miter lim="800000"/>
              <a:headEnd/>
              <a:tailEnd/>
            </a:ln>
            <a:effectLst/>
          </p:spPr>
          <p:txBody>
            <a:bodyPr wrap="none" anchor="ctr"/>
            <a:lstStyle/>
            <a:p>
              <a:endParaRPr lang="zh-TW" altLang="en-US"/>
            </a:p>
          </p:txBody>
        </p:sp>
        <p:sp>
          <p:nvSpPr>
            <p:cNvPr id="98317" name="Text Box 13"/>
            <p:cNvSpPr txBox="1">
              <a:spLocks noChangeArrowheads="1"/>
            </p:cNvSpPr>
            <p:nvPr/>
          </p:nvSpPr>
          <p:spPr bwMode="auto">
            <a:xfrm>
              <a:off x="258" y="1597"/>
              <a:ext cx="1071" cy="1021"/>
            </a:xfrm>
            <a:prstGeom prst="rect">
              <a:avLst/>
            </a:prstGeom>
            <a:noFill/>
            <a:ln w="9525">
              <a:noFill/>
              <a:miter lim="800000"/>
              <a:headEnd/>
              <a:tailEnd/>
            </a:ln>
            <a:effectLst/>
          </p:spPr>
          <p:txBody>
            <a:bodyPr>
              <a:spAutoFit/>
            </a:bodyPr>
            <a:lstStyle/>
            <a:p>
              <a:pPr algn="ctr">
                <a:lnSpc>
                  <a:spcPct val="80000"/>
                </a:lnSpc>
              </a:pPr>
              <a:r>
                <a:rPr lang="en-US" altLang="zh-TW" sz="1400">
                  <a:latin typeface="Arial" charset="0"/>
                  <a:ea typeface="新細明體" charset="-120"/>
                </a:rPr>
                <a:t>ticket (purchase)</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baggage (check)</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gates (load)</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runway (takeoff)</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airplane routing</a:t>
              </a:r>
            </a:p>
          </p:txBody>
        </p:sp>
        <p:sp>
          <p:nvSpPr>
            <p:cNvPr id="98318" name="Line 14"/>
            <p:cNvSpPr>
              <a:spLocks noChangeShapeType="1"/>
            </p:cNvSpPr>
            <p:nvPr/>
          </p:nvSpPr>
          <p:spPr bwMode="auto">
            <a:xfrm>
              <a:off x="271" y="1770"/>
              <a:ext cx="1021" cy="1"/>
            </a:xfrm>
            <a:prstGeom prst="line">
              <a:avLst/>
            </a:prstGeom>
            <a:noFill/>
            <a:ln w="19050">
              <a:solidFill>
                <a:schemeClr val="tx1"/>
              </a:solidFill>
              <a:round/>
              <a:headEnd/>
              <a:tailEnd/>
            </a:ln>
            <a:effectLst/>
          </p:spPr>
          <p:txBody>
            <a:bodyPr/>
            <a:lstStyle/>
            <a:p>
              <a:endParaRPr lang="zh-TW" altLang="en-US"/>
            </a:p>
          </p:txBody>
        </p:sp>
        <p:sp>
          <p:nvSpPr>
            <p:cNvPr id="98319" name="Line 15"/>
            <p:cNvSpPr>
              <a:spLocks noChangeShapeType="1"/>
            </p:cNvSpPr>
            <p:nvPr/>
          </p:nvSpPr>
          <p:spPr bwMode="auto">
            <a:xfrm>
              <a:off x="275" y="1989"/>
              <a:ext cx="1021" cy="1"/>
            </a:xfrm>
            <a:prstGeom prst="line">
              <a:avLst/>
            </a:prstGeom>
            <a:noFill/>
            <a:ln w="19050">
              <a:solidFill>
                <a:schemeClr val="tx1"/>
              </a:solidFill>
              <a:round/>
              <a:headEnd/>
              <a:tailEnd/>
            </a:ln>
            <a:effectLst/>
          </p:spPr>
          <p:txBody>
            <a:bodyPr/>
            <a:lstStyle/>
            <a:p>
              <a:endParaRPr lang="zh-TW" altLang="en-US"/>
            </a:p>
          </p:txBody>
        </p:sp>
        <p:sp>
          <p:nvSpPr>
            <p:cNvPr id="98320" name="Line 16"/>
            <p:cNvSpPr>
              <a:spLocks noChangeShapeType="1"/>
            </p:cNvSpPr>
            <p:nvPr/>
          </p:nvSpPr>
          <p:spPr bwMode="auto">
            <a:xfrm>
              <a:off x="271" y="2207"/>
              <a:ext cx="1021" cy="1"/>
            </a:xfrm>
            <a:prstGeom prst="line">
              <a:avLst/>
            </a:prstGeom>
            <a:noFill/>
            <a:ln w="19050">
              <a:solidFill>
                <a:schemeClr val="tx1"/>
              </a:solidFill>
              <a:round/>
              <a:headEnd/>
              <a:tailEnd/>
            </a:ln>
            <a:effectLst/>
          </p:spPr>
          <p:txBody>
            <a:bodyPr/>
            <a:lstStyle/>
            <a:p>
              <a:endParaRPr lang="zh-TW" altLang="en-US"/>
            </a:p>
          </p:txBody>
        </p:sp>
        <p:sp>
          <p:nvSpPr>
            <p:cNvPr id="98321" name="Line 17"/>
            <p:cNvSpPr>
              <a:spLocks noChangeShapeType="1"/>
            </p:cNvSpPr>
            <p:nvPr/>
          </p:nvSpPr>
          <p:spPr bwMode="auto">
            <a:xfrm>
              <a:off x="279" y="2426"/>
              <a:ext cx="1021" cy="1"/>
            </a:xfrm>
            <a:prstGeom prst="line">
              <a:avLst/>
            </a:prstGeom>
            <a:noFill/>
            <a:ln w="19050">
              <a:solidFill>
                <a:schemeClr val="tx1"/>
              </a:solidFill>
              <a:round/>
              <a:headEnd/>
              <a:tailEnd/>
            </a:ln>
            <a:effectLst/>
          </p:spPr>
          <p:txBody>
            <a:bodyPr/>
            <a:lstStyle/>
            <a:p>
              <a:endParaRPr lang="zh-TW" altLang="en-US"/>
            </a:p>
          </p:txBody>
        </p:sp>
        <p:sp>
          <p:nvSpPr>
            <p:cNvPr id="98322" name="Text Box 18"/>
            <p:cNvSpPr txBox="1">
              <a:spLocks noChangeArrowheads="1"/>
            </p:cNvSpPr>
            <p:nvPr/>
          </p:nvSpPr>
          <p:spPr bwMode="auto">
            <a:xfrm>
              <a:off x="493" y="2706"/>
              <a:ext cx="525" cy="288"/>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departure</a:t>
              </a:r>
            </a:p>
            <a:p>
              <a:pPr algn="ctr" eaLnBrk="1" hangingPunct="1"/>
              <a:r>
                <a:rPr lang="en-US" altLang="zh-TW" sz="1200">
                  <a:latin typeface="Arial" charset="0"/>
                  <a:ea typeface="新細明體" charset="-120"/>
                </a:rPr>
                <a:t>airport</a:t>
              </a:r>
            </a:p>
          </p:txBody>
        </p:sp>
        <p:sp>
          <p:nvSpPr>
            <p:cNvPr id="98323" name="Text Box 19"/>
            <p:cNvSpPr txBox="1">
              <a:spLocks noChangeArrowheads="1"/>
            </p:cNvSpPr>
            <p:nvPr/>
          </p:nvSpPr>
          <p:spPr bwMode="auto">
            <a:xfrm>
              <a:off x="3756" y="2712"/>
              <a:ext cx="387" cy="288"/>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arrival</a:t>
              </a:r>
            </a:p>
            <a:p>
              <a:pPr algn="ctr" eaLnBrk="1" hangingPunct="1"/>
              <a:r>
                <a:rPr lang="en-US" altLang="zh-TW" sz="1200">
                  <a:latin typeface="Arial" charset="0"/>
                  <a:ea typeface="新細明體" charset="-120"/>
                </a:rPr>
                <a:t>airport</a:t>
              </a:r>
            </a:p>
          </p:txBody>
        </p:sp>
        <p:sp>
          <p:nvSpPr>
            <p:cNvPr id="98324" name="Text Box 20"/>
            <p:cNvSpPr txBox="1">
              <a:spLocks noChangeArrowheads="1"/>
            </p:cNvSpPr>
            <p:nvPr/>
          </p:nvSpPr>
          <p:spPr bwMode="auto">
            <a:xfrm>
              <a:off x="1859" y="2709"/>
              <a:ext cx="1042" cy="288"/>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intermediate air-traffic</a:t>
              </a:r>
            </a:p>
            <a:p>
              <a:pPr algn="ctr" eaLnBrk="1" hangingPunct="1"/>
              <a:r>
                <a:rPr lang="en-US" altLang="zh-TW" sz="1200">
                  <a:latin typeface="Arial" charset="0"/>
                  <a:ea typeface="新細明體" charset="-120"/>
                </a:rPr>
                <a:t>control centers</a:t>
              </a:r>
            </a:p>
          </p:txBody>
        </p:sp>
        <p:pic>
          <p:nvPicPr>
            <p:cNvPr id="98325" name="Picture 21" descr="yylgaifm[1]"/>
            <p:cNvPicPr>
              <a:picLocks noChangeAspect="1" noChangeArrowheads="1"/>
            </p:cNvPicPr>
            <p:nvPr/>
          </p:nvPicPr>
          <p:blipFill>
            <a:blip r:embed="rId2" cstate="print"/>
            <a:srcRect/>
            <a:stretch>
              <a:fillRect/>
            </a:stretch>
          </p:blipFill>
          <p:spPr bwMode="auto">
            <a:xfrm flipH="1">
              <a:off x="1830" y="1315"/>
              <a:ext cx="963" cy="290"/>
            </a:xfrm>
            <a:prstGeom prst="rect">
              <a:avLst/>
            </a:prstGeom>
            <a:noFill/>
          </p:spPr>
        </p:pic>
        <p:sp>
          <p:nvSpPr>
            <p:cNvPr id="98326" name="Line 22"/>
            <p:cNvSpPr>
              <a:spLocks noChangeShapeType="1"/>
            </p:cNvSpPr>
            <p:nvPr/>
          </p:nvSpPr>
          <p:spPr bwMode="auto">
            <a:xfrm>
              <a:off x="2133" y="1214"/>
              <a:ext cx="284" cy="1"/>
            </a:xfrm>
            <a:prstGeom prst="line">
              <a:avLst/>
            </a:prstGeom>
            <a:noFill/>
            <a:ln w="9525">
              <a:solidFill>
                <a:schemeClr val="tx1"/>
              </a:solidFill>
              <a:round/>
              <a:headEnd/>
              <a:tailEnd/>
            </a:ln>
            <a:effectLst/>
          </p:spPr>
          <p:txBody>
            <a:bodyPr/>
            <a:lstStyle/>
            <a:p>
              <a:endParaRPr lang="zh-TW" altLang="en-US"/>
            </a:p>
          </p:txBody>
        </p:sp>
        <p:sp>
          <p:nvSpPr>
            <p:cNvPr id="98327" name="Line 23"/>
            <p:cNvSpPr>
              <a:spLocks noChangeShapeType="1"/>
            </p:cNvSpPr>
            <p:nvPr/>
          </p:nvSpPr>
          <p:spPr bwMode="auto">
            <a:xfrm>
              <a:off x="2229" y="1310"/>
              <a:ext cx="284" cy="1"/>
            </a:xfrm>
            <a:prstGeom prst="line">
              <a:avLst/>
            </a:prstGeom>
            <a:noFill/>
            <a:ln w="9525">
              <a:solidFill>
                <a:schemeClr val="tx1"/>
              </a:solidFill>
              <a:round/>
              <a:headEnd/>
              <a:tailEnd/>
            </a:ln>
            <a:effectLst/>
          </p:spPr>
          <p:txBody>
            <a:bodyPr/>
            <a:lstStyle/>
            <a:p>
              <a:endParaRPr lang="zh-TW" altLang="en-US"/>
            </a:p>
          </p:txBody>
        </p:sp>
        <p:sp>
          <p:nvSpPr>
            <p:cNvPr id="98328" name="Line 24"/>
            <p:cNvSpPr>
              <a:spLocks noChangeShapeType="1"/>
            </p:cNvSpPr>
            <p:nvPr/>
          </p:nvSpPr>
          <p:spPr bwMode="auto">
            <a:xfrm>
              <a:off x="2325" y="1406"/>
              <a:ext cx="284" cy="1"/>
            </a:xfrm>
            <a:prstGeom prst="line">
              <a:avLst/>
            </a:prstGeom>
            <a:noFill/>
            <a:ln w="9525">
              <a:solidFill>
                <a:schemeClr val="tx1"/>
              </a:solidFill>
              <a:round/>
              <a:headEnd/>
              <a:tailEnd/>
            </a:ln>
            <a:effectLst/>
          </p:spPr>
          <p:txBody>
            <a:bodyPr/>
            <a:lstStyle/>
            <a:p>
              <a:endParaRPr lang="zh-TW" altLang="en-US"/>
            </a:p>
          </p:txBody>
        </p:sp>
        <p:grpSp>
          <p:nvGrpSpPr>
            <p:cNvPr id="98329" name="Group 25"/>
            <p:cNvGrpSpPr>
              <a:grpSpLocks/>
            </p:cNvGrpSpPr>
            <p:nvPr/>
          </p:nvGrpSpPr>
          <p:grpSpPr bwMode="auto">
            <a:xfrm>
              <a:off x="1436" y="2441"/>
              <a:ext cx="1071" cy="186"/>
              <a:chOff x="1813" y="2187"/>
              <a:chExt cx="1071" cy="186"/>
            </a:xfrm>
          </p:grpSpPr>
          <p:sp>
            <p:nvSpPr>
              <p:cNvPr id="98330" name="Rectangle 26"/>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98331" name="Text Box 27"/>
              <p:cNvSpPr txBox="1">
                <a:spLocks noChangeArrowheads="1"/>
              </p:cNvSpPr>
              <p:nvPr/>
            </p:nvSpPr>
            <p:spPr bwMode="auto">
              <a:xfrm>
                <a:off x="1813" y="2200"/>
                <a:ext cx="1071" cy="165"/>
              </a:xfrm>
              <a:prstGeom prst="rect">
                <a:avLst/>
              </a:prstGeom>
              <a:noFill/>
              <a:ln w="9525">
                <a:noFill/>
                <a:miter lim="800000"/>
                <a:headEnd/>
                <a:tailEnd/>
              </a:ln>
              <a:effectLst/>
            </p:spPr>
            <p:txBody>
              <a:bodyPr>
                <a:spAutoFit/>
              </a:bodyPr>
              <a:lstStyle/>
              <a:p>
                <a:pPr>
                  <a:lnSpc>
                    <a:spcPct val="80000"/>
                  </a:lnSpc>
                </a:pPr>
                <a:r>
                  <a:rPr lang="en-US" altLang="zh-TW" sz="1400">
                    <a:latin typeface="Arial" charset="0"/>
                    <a:ea typeface="新細明體" charset="-120"/>
                  </a:rPr>
                  <a:t>airplane routing</a:t>
                </a:r>
              </a:p>
            </p:txBody>
          </p:sp>
        </p:grpSp>
        <p:grpSp>
          <p:nvGrpSpPr>
            <p:cNvPr id="98332" name="Group 28"/>
            <p:cNvGrpSpPr>
              <a:grpSpLocks/>
            </p:cNvGrpSpPr>
            <p:nvPr/>
          </p:nvGrpSpPr>
          <p:grpSpPr bwMode="auto">
            <a:xfrm>
              <a:off x="2417" y="2441"/>
              <a:ext cx="1071" cy="186"/>
              <a:chOff x="1813" y="2187"/>
              <a:chExt cx="1071" cy="186"/>
            </a:xfrm>
          </p:grpSpPr>
          <p:sp>
            <p:nvSpPr>
              <p:cNvPr id="98333" name="Rectangle 29"/>
              <p:cNvSpPr>
                <a:spLocks noChangeArrowheads="1"/>
              </p:cNvSpPr>
              <p:nvPr/>
            </p:nvSpPr>
            <p:spPr bwMode="auto">
              <a:xfrm>
                <a:off x="1817" y="2187"/>
                <a:ext cx="871" cy="186"/>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98334" name="Text Box 30"/>
              <p:cNvSpPr txBox="1">
                <a:spLocks noChangeArrowheads="1"/>
              </p:cNvSpPr>
              <p:nvPr/>
            </p:nvSpPr>
            <p:spPr bwMode="auto">
              <a:xfrm>
                <a:off x="1813" y="2200"/>
                <a:ext cx="1071" cy="165"/>
              </a:xfrm>
              <a:prstGeom prst="rect">
                <a:avLst/>
              </a:prstGeom>
              <a:noFill/>
              <a:ln w="9525">
                <a:noFill/>
                <a:miter lim="800000"/>
                <a:headEnd/>
                <a:tailEnd/>
              </a:ln>
              <a:effectLst/>
            </p:spPr>
            <p:txBody>
              <a:bodyPr>
                <a:spAutoFit/>
              </a:bodyPr>
              <a:lstStyle/>
              <a:p>
                <a:pPr>
                  <a:lnSpc>
                    <a:spcPct val="80000"/>
                  </a:lnSpc>
                </a:pPr>
                <a:r>
                  <a:rPr lang="en-US" altLang="zh-TW" sz="1400">
                    <a:latin typeface="Arial" charset="0"/>
                    <a:ea typeface="新細明體" charset="-120"/>
                  </a:rPr>
                  <a:t>airplane routing</a:t>
                </a:r>
              </a:p>
            </p:txBody>
          </p:sp>
        </p:grpSp>
        <p:sp>
          <p:nvSpPr>
            <p:cNvPr id="98335" name="Rectangle 31"/>
            <p:cNvSpPr>
              <a:spLocks noChangeArrowheads="1"/>
            </p:cNvSpPr>
            <p:nvPr/>
          </p:nvSpPr>
          <p:spPr bwMode="auto">
            <a:xfrm>
              <a:off x="3446" y="1551"/>
              <a:ext cx="1028" cy="1082"/>
            </a:xfrm>
            <a:prstGeom prst="rect">
              <a:avLst/>
            </a:prstGeom>
            <a:solidFill>
              <a:schemeClr val="bg1"/>
            </a:solidFill>
            <a:ln w="19050">
              <a:solidFill>
                <a:schemeClr val="tx1"/>
              </a:solidFill>
              <a:miter lim="800000"/>
              <a:headEnd/>
              <a:tailEnd/>
            </a:ln>
            <a:effectLst/>
          </p:spPr>
          <p:txBody>
            <a:bodyPr wrap="none" anchor="ctr"/>
            <a:lstStyle/>
            <a:p>
              <a:endParaRPr lang="zh-TW" altLang="en-US"/>
            </a:p>
          </p:txBody>
        </p:sp>
        <p:sp>
          <p:nvSpPr>
            <p:cNvPr id="98336" name="Text Box 32"/>
            <p:cNvSpPr txBox="1">
              <a:spLocks noChangeArrowheads="1"/>
            </p:cNvSpPr>
            <p:nvPr/>
          </p:nvSpPr>
          <p:spPr bwMode="auto">
            <a:xfrm>
              <a:off x="3412" y="1598"/>
              <a:ext cx="1071" cy="1021"/>
            </a:xfrm>
            <a:prstGeom prst="rect">
              <a:avLst/>
            </a:prstGeom>
            <a:noFill/>
            <a:ln w="9525">
              <a:noFill/>
              <a:miter lim="800000"/>
              <a:headEnd/>
              <a:tailEnd/>
            </a:ln>
            <a:effectLst/>
          </p:spPr>
          <p:txBody>
            <a:bodyPr>
              <a:spAutoFit/>
            </a:bodyPr>
            <a:lstStyle/>
            <a:p>
              <a:pPr algn="ctr">
                <a:lnSpc>
                  <a:spcPct val="80000"/>
                </a:lnSpc>
              </a:pPr>
              <a:r>
                <a:rPr lang="en-US" altLang="zh-TW" sz="1400">
                  <a:latin typeface="Arial" charset="0"/>
                  <a:ea typeface="新細明體" charset="-120"/>
                </a:rPr>
                <a:t>ticket (complain)</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baggage (claim</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gates (unload)</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runway (land)</a:t>
              </a:r>
            </a:p>
            <a:p>
              <a:pPr algn="ctr">
                <a:lnSpc>
                  <a:spcPct val="80000"/>
                </a:lnSpc>
              </a:pPr>
              <a:endParaRPr lang="en-US" altLang="zh-TW" sz="1400">
                <a:latin typeface="Arial" charset="0"/>
                <a:ea typeface="新細明體" charset="-120"/>
              </a:endParaRPr>
            </a:p>
            <a:p>
              <a:pPr algn="ctr">
                <a:lnSpc>
                  <a:spcPct val="80000"/>
                </a:lnSpc>
              </a:pPr>
              <a:r>
                <a:rPr lang="en-US" altLang="zh-TW" sz="1400">
                  <a:latin typeface="Arial" charset="0"/>
                  <a:ea typeface="新細明體" charset="-120"/>
                </a:rPr>
                <a:t>airplane routing</a:t>
              </a:r>
            </a:p>
          </p:txBody>
        </p:sp>
        <p:sp>
          <p:nvSpPr>
            <p:cNvPr id="98337" name="Line 33"/>
            <p:cNvSpPr>
              <a:spLocks noChangeShapeType="1"/>
            </p:cNvSpPr>
            <p:nvPr/>
          </p:nvSpPr>
          <p:spPr bwMode="auto">
            <a:xfrm>
              <a:off x="3453" y="1777"/>
              <a:ext cx="1021" cy="1"/>
            </a:xfrm>
            <a:prstGeom prst="line">
              <a:avLst/>
            </a:prstGeom>
            <a:noFill/>
            <a:ln w="19050">
              <a:solidFill>
                <a:schemeClr val="tx1"/>
              </a:solidFill>
              <a:round/>
              <a:headEnd/>
              <a:tailEnd/>
            </a:ln>
            <a:effectLst/>
          </p:spPr>
          <p:txBody>
            <a:bodyPr/>
            <a:lstStyle/>
            <a:p>
              <a:endParaRPr lang="zh-TW" altLang="en-US"/>
            </a:p>
          </p:txBody>
        </p:sp>
        <p:sp>
          <p:nvSpPr>
            <p:cNvPr id="98338" name="Line 34"/>
            <p:cNvSpPr>
              <a:spLocks noChangeShapeType="1"/>
            </p:cNvSpPr>
            <p:nvPr/>
          </p:nvSpPr>
          <p:spPr bwMode="auto">
            <a:xfrm>
              <a:off x="3457" y="1996"/>
              <a:ext cx="1021" cy="1"/>
            </a:xfrm>
            <a:prstGeom prst="line">
              <a:avLst/>
            </a:prstGeom>
            <a:noFill/>
            <a:ln w="19050">
              <a:solidFill>
                <a:schemeClr val="tx1"/>
              </a:solidFill>
              <a:round/>
              <a:headEnd/>
              <a:tailEnd/>
            </a:ln>
            <a:effectLst/>
          </p:spPr>
          <p:txBody>
            <a:bodyPr/>
            <a:lstStyle/>
            <a:p>
              <a:endParaRPr lang="zh-TW" altLang="en-US"/>
            </a:p>
          </p:txBody>
        </p:sp>
        <p:sp>
          <p:nvSpPr>
            <p:cNvPr id="98339" name="Line 35"/>
            <p:cNvSpPr>
              <a:spLocks noChangeShapeType="1"/>
            </p:cNvSpPr>
            <p:nvPr/>
          </p:nvSpPr>
          <p:spPr bwMode="auto">
            <a:xfrm>
              <a:off x="3453" y="2214"/>
              <a:ext cx="1021" cy="1"/>
            </a:xfrm>
            <a:prstGeom prst="line">
              <a:avLst/>
            </a:prstGeom>
            <a:noFill/>
            <a:ln w="19050">
              <a:solidFill>
                <a:schemeClr val="tx1"/>
              </a:solidFill>
              <a:round/>
              <a:headEnd/>
              <a:tailEnd/>
            </a:ln>
            <a:effectLst/>
          </p:spPr>
          <p:txBody>
            <a:bodyPr/>
            <a:lstStyle/>
            <a:p>
              <a:endParaRPr lang="zh-TW" altLang="en-US"/>
            </a:p>
          </p:txBody>
        </p:sp>
        <p:sp>
          <p:nvSpPr>
            <p:cNvPr id="98340" name="Line 36"/>
            <p:cNvSpPr>
              <a:spLocks noChangeShapeType="1"/>
            </p:cNvSpPr>
            <p:nvPr/>
          </p:nvSpPr>
          <p:spPr bwMode="auto">
            <a:xfrm>
              <a:off x="3461" y="2433"/>
              <a:ext cx="1021" cy="1"/>
            </a:xfrm>
            <a:prstGeom prst="line">
              <a:avLst/>
            </a:prstGeom>
            <a:noFill/>
            <a:ln w="19050">
              <a:solidFill>
                <a:schemeClr val="tx1"/>
              </a:solidFill>
              <a:round/>
              <a:headEnd/>
              <a:tailEnd/>
            </a:ln>
            <a:effectLst/>
          </p:spPr>
          <p:txBody>
            <a:bodyPr/>
            <a:lstStyle/>
            <a:p>
              <a:endParaRPr lang="zh-TW" altLang="en-US"/>
            </a:p>
          </p:txBody>
        </p:sp>
        <p:sp>
          <p:nvSpPr>
            <p:cNvPr id="98341" name="Rectangle 37"/>
            <p:cNvSpPr>
              <a:spLocks noChangeArrowheads="1"/>
            </p:cNvSpPr>
            <p:nvPr/>
          </p:nvSpPr>
          <p:spPr bwMode="auto">
            <a:xfrm>
              <a:off x="268" y="2476"/>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a:effectLst/>
          </p:spPr>
          <p:txBody>
            <a:bodyPr wrap="none" anchor="ctr"/>
            <a:lstStyle/>
            <a:p>
              <a:endParaRPr lang="zh-TW" altLang="en-US"/>
            </a:p>
          </p:txBody>
        </p:sp>
        <p:sp>
          <p:nvSpPr>
            <p:cNvPr id="98342" name="Rectangle 38"/>
            <p:cNvSpPr>
              <a:spLocks noChangeArrowheads="1"/>
            </p:cNvSpPr>
            <p:nvPr/>
          </p:nvSpPr>
          <p:spPr bwMode="auto">
            <a:xfrm>
              <a:off x="268" y="2256"/>
              <a:ext cx="5293"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a:effectLst/>
          </p:spPr>
          <p:txBody>
            <a:bodyPr wrap="none" anchor="ctr"/>
            <a:lstStyle/>
            <a:p>
              <a:endParaRPr lang="zh-TW" altLang="en-US"/>
            </a:p>
          </p:txBody>
        </p:sp>
        <p:sp>
          <p:nvSpPr>
            <p:cNvPr id="98343" name="Rectangle 39"/>
            <p:cNvSpPr>
              <a:spLocks noChangeArrowheads="1"/>
            </p:cNvSpPr>
            <p:nvPr/>
          </p:nvSpPr>
          <p:spPr bwMode="auto">
            <a:xfrm>
              <a:off x="268" y="2050"/>
              <a:ext cx="5293" cy="116"/>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a:effectLst/>
          </p:spPr>
          <p:txBody>
            <a:bodyPr wrap="none" anchor="ctr"/>
            <a:lstStyle/>
            <a:p>
              <a:endParaRPr lang="zh-TW" altLang="en-US"/>
            </a:p>
          </p:txBody>
        </p:sp>
        <p:sp>
          <p:nvSpPr>
            <p:cNvPr id="98344" name="Rectangle 40"/>
            <p:cNvSpPr>
              <a:spLocks noChangeArrowheads="1"/>
            </p:cNvSpPr>
            <p:nvPr/>
          </p:nvSpPr>
          <p:spPr bwMode="auto">
            <a:xfrm>
              <a:off x="268" y="1830"/>
              <a:ext cx="5286"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a:effectLst/>
          </p:spPr>
          <p:txBody>
            <a:bodyPr wrap="none" anchor="ctr"/>
            <a:lstStyle/>
            <a:p>
              <a:endParaRPr lang="zh-TW" altLang="en-US"/>
            </a:p>
          </p:txBody>
        </p:sp>
        <p:sp>
          <p:nvSpPr>
            <p:cNvPr id="98345" name="Rectangle 41"/>
            <p:cNvSpPr>
              <a:spLocks noChangeArrowheads="1"/>
            </p:cNvSpPr>
            <p:nvPr/>
          </p:nvSpPr>
          <p:spPr bwMode="auto">
            <a:xfrm>
              <a:off x="268" y="1617"/>
              <a:ext cx="5287" cy="123"/>
            </a:xfrm>
            <a:prstGeom prst="rect">
              <a:avLst/>
            </a:prstGeom>
            <a:gradFill rotWithShape="1">
              <a:gsLst>
                <a:gs pos="0">
                  <a:schemeClr val="accent1">
                    <a:alpha val="50000"/>
                  </a:schemeClr>
                </a:gs>
                <a:gs pos="100000">
                  <a:schemeClr val="accent1">
                    <a:alpha val="53000"/>
                  </a:schemeClr>
                </a:gs>
              </a:gsLst>
              <a:lin ang="5400000" scaled="1"/>
            </a:gradFill>
            <a:ln w="9525">
              <a:noFill/>
              <a:miter lim="800000"/>
              <a:headEnd/>
              <a:tailEnd/>
            </a:ln>
            <a:effectLst/>
          </p:spPr>
          <p:txBody>
            <a:bodyPr wrap="none" anchor="ctr"/>
            <a:lstStyle/>
            <a:p>
              <a:endParaRPr lang="zh-TW" altLang="en-US"/>
            </a:p>
          </p:txBody>
        </p:sp>
        <p:sp>
          <p:nvSpPr>
            <p:cNvPr id="98346" name="Text Box 42"/>
            <p:cNvSpPr txBox="1">
              <a:spLocks noChangeArrowheads="1"/>
            </p:cNvSpPr>
            <p:nvPr/>
          </p:nvSpPr>
          <p:spPr bwMode="auto">
            <a:xfrm>
              <a:off x="4776" y="1588"/>
              <a:ext cx="340" cy="173"/>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ticket</a:t>
              </a:r>
            </a:p>
          </p:txBody>
        </p:sp>
        <p:sp>
          <p:nvSpPr>
            <p:cNvPr id="98347" name="Text Box 43"/>
            <p:cNvSpPr txBox="1">
              <a:spLocks noChangeArrowheads="1"/>
            </p:cNvSpPr>
            <p:nvPr/>
          </p:nvSpPr>
          <p:spPr bwMode="auto">
            <a:xfrm>
              <a:off x="4774" y="1801"/>
              <a:ext cx="487" cy="173"/>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baggage</a:t>
              </a:r>
            </a:p>
          </p:txBody>
        </p:sp>
        <p:sp>
          <p:nvSpPr>
            <p:cNvPr id="98348" name="Text Box 44"/>
            <p:cNvSpPr txBox="1">
              <a:spLocks noChangeArrowheads="1"/>
            </p:cNvSpPr>
            <p:nvPr/>
          </p:nvSpPr>
          <p:spPr bwMode="auto">
            <a:xfrm>
              <a:off x="4772" y="2013"/>
              <a:ext cx="302" cy="173"/>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gate</a:t>
              </a:r>
            </a:p>
          </p:txBody>
        </p:sp>
        <p:sp>
          <p:nvSpPr>
            <p:cNvPr id="98349" name="Text Box 45"/>
            <p:cNvSpPr txBox="1">
              <a:spLocks noChangeArrowheads="1"/>
            </p:cNvSpPr>
            <p:nvPr/>
          </p:nvSpPr>
          <p:spPr bwMode="auto">
            <a:xfrm>
              <a:off x="4767" y="2225"/>
              <a:ext cx="738" cy="173"/>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takeoff/landing</a:t>
              </a:r>
            </a:p>
          </p:txBody>
        </p:sp>
        <p:sp>
          <p:nvSpPr>
            <p:cNvPr id="98350" name="Text Box 46"/>
            <p:cNvSpPr txBox="1">
              <a:spLocks noChangeArrowheads="1"/>
            </p:cNvSpPr>
            <p:nvPr/>
          </p:nvSpPr>
          <p:spPr bwMode="auto">
            <a:xfrm>
              <a:off x="4769" y="2444"/>
              <a:ext cx="774" cy="173"/>
            </a:xfrm>
            <a:prstGeom prst="rect">
              <a:avLst/>
            </a:prstGeom>
            <a:noFill/>
            <a:ln w="9525">
              <a:noFill/>
              <a:miter lim="800000"/>
              <a:headEnd/>
              <a:tailEnd/>
            </a:ln>
            <a:effectLst/>
          </p:spPr>
          <p:txBody>
            <a:bodyPr wrap="none">
              <a:spAutoFit/>
            </a:bodyPr>
            <a:lstStyle/>
            <a:p>
              <a:pPr algn="ctr" eaLnBrk="1" hangingPunct="1"/>
              <a:r>
                <a:rPr lang="en-US" altLang="zh-TW" sz="1200">
                  <a:latin typeface="Arial" charset="0"/>
                  <a:ea typeface="新細明體" charset="-120"/>
                </a:rPr>
                <a:t>airplane routing</a:t>
              </a:r>
            </a:p>
          </p:txBody>
        </p:sp>
      </p:grpSp>
      <p:sp>
        <p:nvSpPr>
          <p:cNvPr id="98351" name="Rectangle 47"/>
          <p:cNvSpPr>
            <a:spLocks noGrp="1" noChangeArrowheads="1"/>
          </p:cNvSpPr>
          <p:nvPr>
            <p:ph type="title"/>
          </p:nvPr>
        </p:nvSpPr>
        <p:spPr>
          <a:xfrm>
            <a:off x="533400" y="3175"/>
            <a:ext cx="7772400" cy="1143000"/>
          </a:xfrm>
          <a:noFill/>
          <a:ln/>
        </p:spPr>
        <p:txBody>
          <a:bodyPr/>
          <a:lstStyle/>
          <a:p>
            <a:r>
              <a:rPr lang="en-US" altLang="zh-TW">
                <a:ea typeface="新細明體" charset="-120"/>
              </a:rPr>
              <a:t>Layering of airline functionality</a:t>
            </a:r>
          </a:p>
        </p:txBody>
      </p:sp>
      <p:sp>
        <p:nvSpPr>
          <p:cNvPr id="98352" name="Rectangle 48"/>
          <p:cNvSpPr>
            <a:spLocks noGrp="1" noChangeArrowheads="1"/>
          </p:cNvSpPr>
          <p:nvPr>
            <p:ph type="body" idx="1"/>
          </p:nvPr>
        </p:nvSpPr>
        <p:spPr>
          <a:xfrm>
            <a:off x="533400" y="4430713"/>
            <a:ext cx="7613650" cy="1763712"/>
          </a:xfrm>
          <a:noFill/>
          <a:ln/>
        </p:spPr>
        <p:txBody>
          <a:bodyPr/>
          <a:lstStyle/>
          <a:p>
            <a:pPr>
              <a:buFont typeface="Wingdings" pitchFamily="2" charset="2"/>
              <a:buNone/>
            </a:pPr>
            <a:r>
              <a:rPr lang="en-US" altLang="zh-TW" sz="2400">
                <a:solidFill>
                  <a:srgbClr val="FF0000"/>
                </a:solidFill>
                <a:ea typeface="新細明體" charset="-120"/>
              </a:rPr>
              <a:t>Layers: </a:t>
            </a:r>
            <a:r>
              <a:rPr lang="en-US" altLang="zh-TW" sz="2400">
                <a:ea typeface="新細明體" charset="-120"/>
              </a:rPr>
              <a:t>each layer implements a service</a:t>
            </a:r>
            <a:endParaRPr lang="en-US" altLang="zh-TW">
              <a:ea typeface="新細明體" charset="-120"/>
            </a:endParaRPr>
          </a:p>
          <a:p>
            <a:pPr lvl="1"/>
            <a:r>
              <a:rPr lang="en-US" altLang="zh-TW">
                <a:ea typeface="新細明體" charset="-120"/>
              </a:rPr>
              <a:t>via its own internal-layer actions</a:t>
            </a:r>
          </a:p>
          <a:p>
            <a:pPr lvl="1"/>
            <a:r>
              <a:rPr lang="en-US" altLang="zh-TW">
                <a:ea typeface="新細明體" charset="-120"/>
              </a:rPr>
              <a:t>relying on services provided by layer below</a:t>
            </a:r>
          </a:p>
          <a:p>
            <a:pPr>
              <a:buFont typeface="Wingdings" pitchFamily="2" charset="2"/>
              <a:buNone/>
            </a:pPr>
            <a:endParaRPr lang="zh-TW" altLang="en-US">
              <a:ea typeface="新細明體" charset="-12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D7B61AB4-D0EE-4679-B1F8-45014B094481}" type="slidenum">
              <a:rPr lang="en-US" altLang="zh-TW"/>
              <a:pPr/>
              <a:t>63</a:t>
            </a:fld>
            <a:endParaRPr lang="en-US" altLang="zh-TW"/>
          </a:p>
        </p:txBody>
      </p:sp>
      <p:sp>
        <p:nvSpPr>
          <p:cNvPr id="39938" name="Rectangle 2"/>
          <p:cNvSpPr>
            <a:spLocks noGrp="1" noChangeArrowheads="1"/>
          </p:cNvSpPr>
          <p:nvPr>
            <p:ph type="title"/>
          </p:nvPr>
        </p:nvSpPr>
        <p:spPr/>
        <p:txBody>
          <a:bodyPr/>
          <a:lstStyle/>
          <a:p>
            <a:r>
              <a:rPr lang="en-US" altLang="zh-TW">
                <a:ea typeface="新細明體" charset="-120"/>
              </a:rPr>
              <a:t>Why layering?</a:t>
            </a:r>
          </a:p>
        </p:txBody>
      </p:sp>
      <p:sp>
        <p:nvSpPr>
          <p:cNvPr id="39939" name="Rectangle 3"/>
          <p:cNvSpPr>
            <a:spLocks noGrp="1" noChangeArrowheads="1"/>
          </p:cNvSpPr>
          <p:nvPr>
            <p:ph type="body" idx="1"/>
          </p:nvPr>
        </p:nvSpPr>
        <p:spPr>
          <a:xfrm>
            <a:off x="546100" y="1346200"/>
            <a:ext cx="7772400" cy="4648200"/>
          </a:xfrm>
        </p:spPr>
        <p:txBody>
          <a:bodyPr/>
          <a:lstStyle/>
          <a:p>
            <a:pPr>
              <a:buFont typeface="Wingdings" pitchFamily="2" charset="2"/>
              <a:buNone/>
            </a:pPr>
            <a:r>
              <a:rPr lang="en-US" altLang="zh-TW">
                <a:ea typeface="新細明體" charset="-120"/>
              </a:rPr>
              <a:t>Dealing with complex systems:</a:t>
            </a:r>
          </a:p>
          <a:p>
            <a:r>
              <a:rPr lang="en-US" altLang="zh-TW" sz="2400">
                <a:ea typeface="新細明體" charset="-120"/>
              </a:rPr>
              <a:t>explicit structure allows identification, relationship of complex system’s pieces</a:t>
            </a:r>
            <a:endParaRPr lang="en-US" altLang="zh-TW">
              <a:ea typeface="新細明體" charset="-120"/>
            </a:endParaRPr>
          </a:p>
          <a:p>
            <a:pPr lvl="1"/>
            <a:r>
              <a:rPr lang="en-US" altLang="zh-TW">
                <a:ea typeface="新細明體" charset="-120"/>
              </a:rPr>
              <a:t>layered </a:t>
            </a:r>
            <a:r>
              <a:rPr lang="en-US" altLang="zh-TW">
                <a:solidFill>
                  <a:srgbClr val="FF0000"/>
                </a:solidFill>
                <a:ea typeface="新細明體" charset="-120"/>
              </a:rPr>
              <a:t>reference model</a:t>
            </a:r>
            <a:r>
              <a:rPr lang="en-US" altLang="zh-TW">
                <a:ea typeface="新細明體" charset="-120"/>
              </a:rPr>
              <a:t> for discussion</a:t>
            </a:r>
          </a:p>
          <a:p>
            <a:r>
              <a:rPr lang="en-US" altLang="zh-TW" sz="2400">
                <a:ea typeface="新細明體" charset="-120"/>
              </a:rPr>
              <a:t>modularization eases maintenance, updating of system</a:t>
            </a:r>
          </a:p>
          <a:p>
            <a:pPr lvl="1"/>
            <a:r>
              <a:rPr lang="en-US" altLang="zh-TW">
                <a:ea typeface="新細明體" charset="-120"/>
              </a:rPr>
              <a:t>change of implementation of layer’s service transparent to rest of system</a:t>
            </a:r>
          </a:p>
          <a:p>
            <a:pPr lvl="1"/>
            <a:r>
              <a:rPr lang="en-US" altLang="zh-TW">
                <a:ea typeface="新細明體" charset="-120"/>
              </a:rPr>
              <a:t>e.g., change in gate procedure doesn’t affect rest of system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3" name="投影片編號版面配置區 6"/>
          <p:cNvSpPr>
            <a:spLocks noGrp="1"/>
          </p:cNvSpPr>
          <p:nvPr>
            <p:ph type="sldNum" sz="quarter" idx="12"/>
          </p:nvPr>
        </p:nvSpPr>
        <p:spPr/>
        <p:txBody>
          <a:bodyPr/>
          <a:lstStyle/>
          <a:p>
            <a:r>
              <a:rPr lang="en-US" altLang="zh-TW"/>
              <a:t>1-</a:t>
            </a:r>
            <a:fld id="{54A4726E-D2E4-4888-BA1E-B4620D38030C}" type="slidenum">
              <a:rPr lang="en-US" altLang="zh-TW"/>
              <a:pPr/>
              <a:t>64</a:t>
            </a:fld>
            <a:endParaRPr lang="en-US" altLang="zh-TW"/>
          </a:p>
        </p:txBody>
      </p:sp>
      <p:sp>
        <p:nvSpPr>
          <p:cNvPr id="40962" name="Rectangle 2"/>
          <p:cNvSpPr>
            <a:spLocks noChangeArrowheads="1"/>
          </p:cNvSpPr>
          <p:nvPr/>
        </p:nvSpPr>
        <p:spPr bwMode="auto">
          <a:xfrm>
            <a:off x="6578600" y="1714500"/>
            <a:ext cx="1892300" cy="3530600"/>
          </a:xfrm>
          <a:prstGeom prst="rect">
            <a:avLst/>
          </a:prstGeom>
          <a:solidFill>
            <a:schemeClr val="accent2"/>
          </a:solidFill>
          <a:ln w="38100">
            <a:solidFill>
              <a:schemeClr val="accent2"/>
            </a:solidFill>
            <a:miter lim="800000"/>
            <a:headEnd/>
            <a:tailEnd/>
          </a:ln>
          <a:effectLst/>
        </p:spPr>
        <p:txBody>
          <a:bodyPr wrap="none" anchor="ctr"/>
          <a:lstStyle/>
          <a:p>
            <a:endParaRPr lang="zh-TW" altLang="en-US"/>
          </a:p>
        </p:txBody>
      </p:sp>
      <p:sp>
        <p:nvSpPr>
          <p:cNvPr id="40963" name="Rectangle 3"/>
          <p:cNvSpPr>
            <a:spLocks noGrp="1" noChangeArrowheads="1"/>
          </p:cNvSpPr>
          <p:nvPr>
            <p:ph type="title"/>
          </p:nvPr>
        </p:nvSpPr>
        <p:spPr/>
        <p:txBody>
          <a:bodyPr/>
          <a:lstStyle/>
          <a:p>
            <a:r>
              <a:rPr lang="en-US" altLang="zh-TW">
                <a:ea typeface="新細明體" charset="-120"/>
              </a:rPr>
              <a:t>Internet protocol stack</a:t>
            </a:r>
          </a:p>
        </p:txBody>
      </p:sp>
      <p:sp>
        <p:nvSpPr>
          <p:cNvPr id="40964" name="Rectangle 4"/>
          <p:cNvSpPr>
            <a:spLocks noGrp="1" noChangeArrowheads="1"/>
          </p:cNvSpPr>
          <p:nvPr>
            <p:ph type="body" sz="half" idx="1"/>
          </p:nvPr>
        </p:nvSpPr>
        <p:spPr>
          <a:xfrm>
            <a:off x="571500" y="1422400"/>
            <a:ext cx="5715000" cy="4648200"/>
          </a:xfrm>
        </p:spPr>
        <p:txBody>
          <a:bodyPr/>
          <a:lstStyle/>
          <a:p>
            <a:r>
              <a:rPr lang="en-US" altLang="zh-TW" sz="2400">
                <a:solidFill>
                  <a:srgbClr val="FF0000"/>
                </a:solidFill>
                <a:ea typeface="新細明體" charset="-120"/>
              </a:rPr>
              <a:t>application:</a:t>
            </a:r>
            <a:r>
              <a:rPr lang="en-US" altLang="zh-TW" sz="2400">
                <a:ea typeface="新細明體" charset="-120"/>
              </a:rPr>
              <a:t> supporting network applications</a:t>
            </a:r>
          </a:p>
          <a:p>
            <a:pPr lvl="1"/>
            <a:r>
              <a:rPr lang="en-US" altLang="zh-TW" sz="2000">
                <a:ea typeface="新細明體" charset="-120"/>
              </a:rPr>
              <a:t>FTP, SMTP, HTTP</a:t>
            </a:r>
          </a:p>
          <a:p>
            <a:r>
              <a:rPr lang="en-US" altLang="zh-TW" sz="2400">
                <a:solidFill>
                  <a:srgbClr val="FF0000"/>
                </a:solidFill>
                <a:ea typeface="新細明體" charset="-120"/>
              </a:rPr>
              <a:t>transport:</a:t>
            </a:r>
            <a:r>
              <a:rPr lang="en-US" altLang="zh-TW" sz="2400">
                <a:ea typeface="新細明體" charset="-120"/>
              </a:rPr>
              <a:t> host-host data transfer</a:t>
            </a:r>
          </a:p>
          <a:p>
            <a:pPr lvl="1"/>
            <a:r>
              <a:rPr lang="en-US" altLang="zh-TW" sz="2000">
                <a:ea typeface="新細明體" charset="-120"/>
              </a:rPr>
              <a:t>TCP, UDP</a:t>
            </a:r>
          </a:p>
          <a:p>
            <a:r>
              <a:rPr lang="en-US" altLang="zh-TW" sz="2400">
                <a:solidFill>
                  <a:srgbClr val="FF0000"/>
                </a:solidFill>
                <a:ea typeface="新細明體" charset="-120"/>
              </a:rPr>
              <a:t>network:</a:t>
            </a:r>
            <a:r>
              <a:rPr lang="en-US" altLang="zh-TW" sz="2400">
                <a:ea typeface="新細明體" charset="-120"/>
              </a:rPr>
              <a:t> routing of datagrams from source to destination</a:t>
            </a:r>
          </a:p>
          <a:p>
            <a:pPr lvl="1"/>
            <a:r>
              <a:rPr lang="en-US" altLang="zh-TW" sz="2000">
                <a:ea typeface="新細明體" charset="-120"/>
              </a:rPr>
              <a:t>IP, routing protocols</a:t>
            </a:r>
          </a:p>
          <a:p>
            <a:r>
              <a:rPr lang="en-US" altLang="zh-TW" sz="2400">
                <a:solidFill>
                  <a:srgbClr val="FF0000"/>
                </a:solidFill>
                <a:ea typeface="新細明體" charset="-120"/>
              </a:rPr>
              <a:t>link:</a:t>
            </a:r>
            <a:r>
              <a:rPr lang="en-US" altLang="zh-TW" sz="2400">
                <a:ea typeface="新細明體" charset="-120"/>
              </a:rPr>
              <a:t> data transfer between neighboring  network elements</a:t>
            </a:r>
          </a:p>
          <a:p>
            <a:pPr lvl="1"/>
            <a:r>
              <a:rPr lang="en-US" altLang="zh-TW" sz="2000">
                <a:ea typeface="新細明體" charset="-120"/>
              </a:rPr>
              <a:t>PPP, Ethernet</a:t>
            </a:r>
          </a:p>
          <a:p>
            <a:r>
              <a:rPr lang="en-US" altLang="zh-TW" sz="2400">
                <a:solidFill>
                  <a:srgbClr val="FF0000"/>
                </a:solidFill>
                <a:ea typeface="新細明體" charset="-120"/>
              </a:rPr>
              <a:t>physical:</a:t>
            </a:r>
            <a:r>
              <a:rPr lang="en-US" altLang="zh-TW" sz="2400">
                <a:ea typeface="新細明體" charset="-120"/>
              </a:rPr>
              <a:t> bits “on the wire”</a:t>
            </a:r>
          </a:p>
          <a:p>
            <a:endParaRPr lang="zh-TW" altLang="en-US" sz="2400">
              <a:ea typeface="新細明體" charset="-120"/>
            </a:endParaRPr>
          </a:p>
        </p:txBody>
      </p:sp>
      <p:grpSp>
        <p:nvGrpSpPr>
          <p:cNvPr id="40965" name="Group 5"/>
          <p:cNvGrpSpPr>
            <a:grpSpLocks/>
          </p:cNvGrpSpPr>
          <p:nvPr/>
        </p:nvGrpSpPr>
        <p:grpSpPr bwMode="auto">
          <a:xfrm>
            <a:off x="6508750" y="1828800"/>
            <a:ext cx="1898650" cy="3530600"/>
            <a:chOff x="3076" y="888"/>
            <a:chExt cx="1196" cy="2224"/>
          </a:xfrm>
        </p:grpSpPr>
        <p:sp>
          <p:nvSpPr>
            <p:cNvPr id="40966" name="Rectangle 6"/>
            <p:cNvSpPr>
              <a:spLocks noChangeArrowheads="1"/>
            </p:cNvSpPr>
            <p:nvPr/>
          </p:nvSpPr>
          <p:spPr bwMode="auto">
            <a:xfrm>
              <a:off x="3080" y="888"/>
              <a:ext cx="1192" cy="2224"/>
            </a:xfrm>
            <a:prstGeom prst="rect">
              <a:avLst/>
            </a:prstGeom>
            <a:solidFill>
              <a:schemeClr val="bg1"/>
            </a:solidFill>
            <a:ln w="38100">
              <a:solidFill>
                <a:schemeClr val="accent2"/>
              </a:solidFill>
              <a:miter lim="800000"/>
              <a:headEnd/>
              <a:tailEnd/>
            </a:ln>
            <a:effectLst/>
          </p:spPr>
          <p:txBody>
            <a:bodyPr wrap="none" anchor="ctr"/>
            <a:lstStyle/>
            <a:p>
              <a:endParaRPr lang="zh-TW" altLang="en-US"/>
            </a:p>
          </p:txBody>
        </p:sp>
        <p:sp>
          <p:nvSpPr>
            <p:cNvPr id="40967" name="Text Box 7"/>
            <p:cNvSpPr txBox="1">
              <a:spLocks noChangeArrowheads="1"/>
            </p:cNvSpPr>
            <p:nvPr/>
          </p:nvSpPr>
          <p:spPr bwMode="auto">
            <a:xfrm>
              <a:off x="3150" y="949"/>
              <a:ext cx="1070" cy="2128"/>
            </a:xfrm>
            <a:prstGeom prst="rect">
              <a:avLst/>
            </a:prstGeom>
            <a:noFill/>
            <a:ln w="9525">
              <a:noFill/>
              <a:miter lim="800000"/>
              <a:headEnd/>
              <a:tailEnd/>
            </a:ln>
            <a:effectLst/>
          </p:spPr>
          <p:txBody>
            <a:bodyPr wrap="none">
              <a:spAutoFit/>
            </a:bodyPr>
            <a:lstStyle/>
            <a:p>
              <a:pPr algn="ctr"/>
              <a:r>
                <a:rPr lang="en-US" altLang="zh-TW">
                  <a:latin typeface="Comic Sans MS" pitchFamily="66" charset="0"/>
                  <a:ea typeface="新細明體" charset="-120"/>
                </a:rPr>
                <a:t>application</a:t>
              </a:r>
            </a:p>
            <a:p>
              <a:pPr algn="ctr"/>
              <a:endParaRPr lang="en-US" altLang="zh-TW">
                <a:latin typeface="Comic Sans MS" pitchFamily="66" charset="0"/>
                <a:ea typeface="新細明體" charset="-120"/>
              </a:endParaRPr>
            </a:p>
            <a:p>
              <a:pPr algn="ctr"/>
              <a:r>
                <a:rPr lang="en-US" altLang="zh-TW">
                  <a:latin typeface="Comic Sans MS" pitchFamily="66" charset="0"/>
                  <a:ea typeface="新細明體" charset="-120"/>
                </a:rPr>
                <a:t>transport</a:t>
              </a:r>
            </a:p>
            <a:p>
              <a:pPr algn="ctr"/>
              <a:endParaRPr lang="en-US" altLang="zh-TW">
                <a:latin typeface="Comic Sans MS" pitchFamily="66" charset="0"/>
                <a:ea typeface="新細明體" charset="-120"/>
              </a:endParaRPr>
            </a:p>
            <a:p>
              <a:pPr algn="ctr"/>
              <a:r>
                <a:rPr lang="en-US" altLang="zh-TW">
                  <a:latin typeface="Comic Sans MS" pitchFamily="66" charset="0"/>
                  <a:ea typeface="新細明體" charset="-120"/>
                </a:rPr>
                <a:t>network</a:t>
              </a:r>
            </a:p>
            <a:p>
              <a:pPr algn="ctr"/>
              <a:endParaRPr lang="en-US" altLang="zh-TW">
                <a:latin typeface="Comic Sans MS" pitchFamily="66" charset="0"/>
                <a:ea typeface="新細明體" charset="-120"/>
              </a:endParaRPr>
            </a:p>
            <a:p>
              <a:pPr algn="ctr"/>
              <a:r>
                <a:rPr lang="en-US" altLang="zh-TW">
                  <a:latin typeface="Comic Sans MS" pitchFamily="66" charset="0"/>
                  <a:ea typeface="新細明體" charset="-120"/>
                </a:rPr>
                <a:t>link</a:t>
              </a:r>
            </a:p>
            <a:p>
              <a:pPr algn="ctr"/>
              <a:endParaRPr lang="en-US" altLang="zh-TW">
                <a:latin typeface="Comic Sans MS" pitchFamily="66" charset="0"/>
                <a:ea typeface="新細明體" charset="-120"/>
              </a:endParaRPr>
            </a:p>
            <a:p>
              <a:pPr algn="ctr"/>
              <a:r>
                <a:rPr lang="en-US" altLang="zh-TW">
                  <a:latin typeface="Comic Sans MS" pitchFamily="66" charset="0"/>
                  <a:ea typeface="新細明體" charset="-120"/>
                </a:rPr>
                <a:t>physical</a:t>
              </a:r>
            </a:p>
          </p:txBody>
        </p:sp>
        <p:sp>
          <p:nvSpPr>
            <p:cNvPr id="40968" name="Line 8"/>
            <p:cNvSpPr>
              <a:spLocks noChangeShapeType="1"/>
            </p:cNvSpPr>
            <p:nvPr/>
          </p:nvSpPr>
          <p:spPr bwMode="auto">
            <a:xfrm>
              <a:off x="3076" y="1324"/>
              <a:ext cx="1188" cy="0"/>
            </a:xfrm>
            <a:prstGeom prst="line">
              <a:avLst/>
            </a:prstGeom>
            <a:noFill/>
            <a:ln w="38100">
              <a:solidFill>
                <a:schemeClr val="accent2"/>
              </a:solidFill>
              <a:round/>
              <a:headEnd/>
              <a:tailEnd/>
            </a:ln>
            <a:effectLst/>
          </p:spPr>
          <p:txBody>
            <a:bodyPr wrap="none" anchor="ctr"/>
            <a:lstStyle/>
            <a:p>
              <a:endParaRPr lang="zh-TW" altLang="en-US"/>
            </a:p>
          </p:txBody>
        </p:sp>
        <p:sp>
          <p:nvSpPr>
            <p:cNvPr id="40969" name="Line 9"/>
            <p:cNvSpPr>
              <a:spLocks noChangeShapeType="1"/>
            </p:cNvSpPr>
            <p:nvPr/>
          </p:nvSpPr>
          <p:spPr bwMode="auto">
            <a:xfrm>
              <a:off x="3076" y="1768"/>
              <a:ext cx="1188" cy="0"/>
            </a:xfrm>
            <a:prstGeom prst="line">
              <a:avLst/>
            </a:prstGeom>
            <a:noFill/>
            <a:ln w="38100">
              <a:solidFill>
                <a:schemeClr val="accent2"/>
              </a:solidFill>
              <a:round/>
              <a:headEnd/>
              <a:tailEnd/>
            </a:ln>
            <a:effectLst/>
          </p:spPr>
          <p:txBody>
            <a:bodyPr wrap="none" anchor="ctr"/>
            <a:lstStyle/>
            <a:p>
              <a:endParaRPr lang="zh-TW" altLang="en-US"/>
            </a:p>
          </p:txBody>
        </p:sp>
        <p:sp>
          <p:nvSpPr>
            <p:cNvPr id="40970" name="Line 10"/>
            <p:cNvSpPr>
              <a:spLocks noChangeShapeType="1"/>
            </p:cNvSpPr>
            <p:nvPr/>
          </p:nvSpPr>
          <p:spPr bwMode="auto">
            <a:xfrm>
              <a:off x="3076" y="2216"/>
              <a:ext cx="1188" cy="0"/>
            </a:xfrm>
            <a:prstGeom prst="line">
              <a:avLst/>
            </a:prstGeom>
            <a:noFill/>
            <a:ln w="38100">
              <a:solidFill>
                <a:schemeClr val="accent2"/>
              </a:solidFill>
              <a:round/>
              <a:headEnd/>
              <a:tailEnd/>
            </a:ln>
            <a:effectLst/>
          </p:spPr>
          <p:txBody>
            <a:bodyPr wrap="none" anchor="ctr"/>
            <a:lstStyle/>
            <a:p>
              <a:endParaRPr lang="zh-TW" altLang="en-US"/>
            </a:p>
          </p:txBody>
        </p:sp>
        <p:sp>
          <p:nvSpPr>
            <p:cNvPr id="40971" name="Line 11"/>
            <p:cNvSpPr>
              <a:spLocks noChangeShapeType="1"/>
            </p:cNvSpPr>
            <p:nvPr/>
          </p:nvSpPr>
          <p:spPr bwMode="auto">
            <a:xfrm>
              <a:off x="3076" y="2664"/>
              <a:ext cx="1188" cy="0"/>
            </a:xfrm>
            <a:prstGeom prst="line">
              <a:avLst/>
            </a:prstGeom>
            <a:noFill/>
            <a:ln w="38100">
              <a:solidFill>
                <a:schemeClr val="accent2"/>
              </a:solidFill>
              <a:round/>
              <a:headEnd/>
              <a:tailEnd/>
            </a:ln>
            <a:effectLst/>
          </p:spPr>
          <p:txBody>
            <a:bodyPr wrap="none" anchor="ctr"/>
            <a:lstStyle/>
            <a:p>
              <a:endParaRPr lang="zh-TW" altLang="en-US"/>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99" name="投影片編號版面配置區 6"/>
          <p:cNvSpPr>
            <a:spLocks noGrp="1"/>
          </p:cNvSpPr>
          <p:nvPr>
            <p:ph type="sldNum" sz="quarter" idx="12"/>
          </p:nvPr>
        </p:nvSpPr>
        <p:spPr/>
        <p:txBody>
          <a:bodyPr/>
          <a:lstStyle/>
          <a:p>
            <a:r>
              <a:rPr lang="en-US" altLang="zh-TW"/>
              <a:t>1-</a:t>
            </a:r>
            <a:fld id="{0477105E-8A8C-481A-BFFB-8B98750741AD}" type="slidenum">
              <a:rPr lang="en-US" altLang="zh-TW"/>
              <a:pPr/>
              <a:t>65</a:t>
            </a:fld>
            <a:endParaRPr lang="en-US" altLang="zh-TW"/>
          </a:p>
        </p:txBody>
      </p:sp>
      <p:sp>
        <p:nvSpPr>
          <p:cNvPr id="41986"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Layering: logical communication </a:t>
            </a:r>
            <a:endParaRPr lang="en-US" altLang="zh-TW">
              <a:ea typeface="新細明體" charset="-120"/>
            </a:endParaRPr>
          </a:p>
        </p:txBody>
      </p:sp>
      <p:sp>
        <p:nvSpPr>
          <p:cNvPr id="41988" name="Freeform 4"/>
          <p:cNvSpPr>
            <a:spLocks/>
          </p:cNvSpPr>
          <p:nvPr/>
        </p:nvSpPr>
        <p:spPr bwMode="auto">
          <a:xfrm>
            <a:off x="3001963" y="1601788"/>
            <a:ext cx="5943600" cy="4451350"/>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grpSp>
        <p:nvGrpSpPr>
          <p:cNvPr id="41989" name="Group 5"/>
          <p:cNvGrpSpPr>
            <a:grpSpLocks/>
          </p:cNvGrpSpPr>
          <p:nvPr/>
        </p:nvGrpSpPr>
        <p:grpSpPr bwMode="auto">
          <a:xfrm>
            <a:off x="3362325" y="1952625"/>
            <a:ext cx="2333625" cy="892175"/>
            <a:chOff x="3552" y="246"/>
            <a:chExt cx="527" cy="248"/>
          </a:xfrm>
        </p:grpSpPr>
        <p:graphicFrame>
          <p:nvGraphicFramePr>
            <p:cNvPr id="41990" name="Object 6"/>
            <p:cNvGraphicFramePr>
              <a:graphicFrameLocks noChangeAspect="1"/>
            </p:cNvGraphicFramePr>
            <p:nvPr/>
          </p:nvGraphicFramePr>
          <p:xfrm>
            <a:off x="3552" y="246"/>
            <a:ext cx="299" cy="248"/>
          </p:xfrm>
          <a:graphic>
            <a:graphicData uri="http://schemas.openxmlformats.org/presentationml/2006/ole">
              <p:oleObj spid="_x0000_s41990" name="ClipArt" r:id="rId3" imgW="1305000" imgH="1085760" progId="MS_ClipArt_Gallery.2">
                <p:embed/>
              </p:oleObj>
            </a:graphicData>
          </a:graphic>
        </p:graphicFrame>
        <p:graphicFrame>
          <p:nvGraphicFramePr>
            <p:cNvPr id="41991" name="Object 7"/>
            <p:cNvGraphicFramePr>
              <a:graphicFrameLocks noChangeAspect="1"/>
            </p:cNvGraphicFramePr>
            <p:nvPr/>
          </p:nvGraphicFramePr>
          <p:xfrm>
            <a:off x="3878" y="338"/>
            <a:ext cx="201" cy="144"/>
          </p:xfrm>
          <a:graphic>
            <a:graphicData uri="http://schemas.openxmlformats.org/presentationml/2006/ole">
              <p:oleObj spid="_x0000_s41991" name="ClipArt" r:id="rId4" imgW="676440" imgH="485640" progId="MS_ClipArt_Gallery.2">
                <p:embed/>
              </p:oleObj>
            </a:graphicData>
          </a:graphic>
        </p:graphicFrame>
        <p:sp>
          <p:nvSpPr>
            <p:cNvPr id="41992" name="Line 8"/>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41993" name="Group 9"/>
          <p:cNvGrpSpPr>
            <a:grpSpLocks/>
          </p:cNvGrpSpPr>
          <p:nvPr/>
        </p:nvGrpSpPr>
        <p:grpSpPr bwMode="auto">
          <a:xfrm>
            <a:off x="3362325" y="3619500"/>
            <a:ext cx="2333625" cy="893763"/>
            <a:chOff x="3552" y="246"/>
            <a:chExt cx="527" cy="248"/>
          </a:xfrm>
        </p:grpSpPr>
        <p:graphicFrame>
          <p:nvGraphicFramePr>
            <p:cNvPr id="41994" name="Object 10"/>
            <p:cNvGraphicFramePr>
              <a:graphicFrameLocks noChangeAspect="1"/>
            </p:cNvGraphicFramePr>
            <p:nvPr/>
          </p:nvGraphicFramePr>
          <p:xfrm>
            <a:off x="3552" y="246"/>
            <a:ext cx="299" cy="248"/>
          </p:xfrm>
          <a:graphic>
            <a:graphicData uri="http://schemas.openxmlformats.org/presentationml/2006/ole">
              <p:oleObj spid="_x0000_s41994" name="ClipArt" r:id="rId5" imgW="1305000" imgH="1085760" progId="MS_ClipArt_Gallery.2">
                <p:embed/>
              </p:oleObj>
            </a:graphicData>
          </a:graphic>
        </p:graphicFrame>
        <p:graphicFrame>
          <p:nvGraphicFramePr>
            <p:cNvPr id="41995" name="Object 11"/>
            <p:cNvGraphicFramePr>
              <a:graphicFrameLocks noChangeAspect="1"/>
            </p:cNvGraphicFramePr>
            <p:nvPr/>
          </p:nvGraphicFramePr>
          <p:xfrm>
            <a:off x="3878" y="338"/>
            <a:ext cx="201" cy="144"/>
          </p:xfrm>
          <a:graphic>
            <a:graphicData uri="http://schemas.openxmlformats.org/presentationml/2006/ole">
              <p:oleObj spid="_x0000_s41995" name="ClipArt" r:id="rId6" imgW="676440" imgH="485640" progId="MS_ClipArt_Gallery.2">
                <p:embed/>
              </p:oleObj>
            </a:graphicData>
          </a:graphic>
        </p:graphicFrame>
        <p:sp>
          <p:nvSpPr>
            <p:cNvPr id="41996" name="Line 12"/>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41997" name="Group 13"/>
          <p:cNvGrpSpPr>
            <a:grpSpLocks/>
          </p:cNvGrpSpPr>
          <p:nvPr/>
        </p:nvGrpSpPr>
        <p:grpSpPr bwMode="auto">
          <a:xfrm>
            <a:off x="5062538" y="2995613"/>
            <a:ext cx="165100" cy="600075"/>
            <a:chOff x="3842" y="406"/>
            <a:chExt cx="51" cy="167"/>
          </a:xfrm>
        </p:grpSpPr>
        <p:sp>
          <p:nvSpPr>
            <p:cNvPr id="41998" name="Oval 14"/>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1999" name="Oval 15"/>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2000" name="Oval 16"/>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42001" name="Group 17"/>
          <p:cNvGrpSpPr>
            <a:grpSpLocks/>
          </p:cNvGrpSpPr>
          <p:nvPr/>
        </p:nvGrpSpPr>
        <p:grpSpPr bwMode="auto">
          <a:xfrm>
            <a:off x="6056313" y="4433888"/>
            <a:ext cx="666750" cy="1106487"/>
            <a:chOff x="4180" y="783"/>
            <a:chExt cx="150" cy="307"/>
          </a:xfrm>
        </p:grpSpPr>
        <p:sp>
          <p:nvSpPr>
            <p:cNvPr id="42002" name="AutoShape 1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2003" name="Rectangle 19"/>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2004" name="Rectangle 2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2005" name="AutoShape 2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2006" name="Line 2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2007" name="Line 2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2008" name="Rectangle 2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2009" name="Rectangle 25"/>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2010" name="Group 26"/>
          <p:cNvGrpSpPr>
            <a:grpSpLocks/>
          </p:cNvGrpSpPr>
          <p:nvPr/>
        </p:nvGrpSpPr>
        <p:grpSpPr bwMode="auto">
          <a:xfrm rot="-5400000">
            <a:off x="7066756" y="4606132"/>
            <a:ext cx="227013" cy="742950"/>
            <a:chOff x="3842" y="406"/>
            <a:chExt cx="51" cy="167"/>
          </a:xfrm>
        </p:grpSpPr>
        <p:sp>
          <p:nvSpPr>
            <p:cNvPr id="42011" name="Oval 2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2012" name="Oval 2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2013" name="Oval 2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42014" name="Line 30"/>
          <p:cNvSpPr>
            <a:spLocks noChangeShapeType="1"/>
          </p:cNvSpPr>
          <p:nvPr/>
        </p:nvSpPr>
        <p:spPr bwMode="auto">
          <a:xfrm>
            <a:off x="6489700" y="4175125"/>
            <a:ext cx="1577975" cy="3175"/>
          </a:xfrm>
          <a:prstGeom prst="line">
            <a:avLst/>
          </a:prstGeom>
          <a:noFill/>
          <a:ln w="12700">
            <a:solidFill>
              <a:schemeClr val="tx1"/>
            </a:solidFill>
            <a:round/>
            <a:headEnd/>
            <a:tailEnd/>
          </a:ln>
          <a:effectLst/>
        </p:spPr>
        <p:txBody>
          <a:bodyPr wrap="none" anchor="ctr"/>
          <a:lstStyle/>
          <a:p>
            <a:endParaRPr lang="zh-TW" altLang="en-US"/>
          </a:p>
        </p:txBody>
      </p:sp>
      <p:sp>
        <p:nvSpPr>
          <p:cNvPr id="42015" name="Line 31"/>
          <p:cNvSpPr>
            <a:spLocks noChangeShapeType="1"/>
          </p:cNvSpPr>
          <p:nvPr/>
        </p:nvSpPr>
        <p:spPr bwMode="auto">
          <a:xfrm>
            <a:off x="6500813" y="4165600"/>
            <a:ext cx="4762" cy="268288"/>
          </a:xfrm>
          <a:prstGeom prst="line">
            <a:avLst/>
          </a:prstGeom>
          <a:noFill/>
          <a:ln w="12700">
            <a:solidFill>
              <a:schemeClr val="tx1"/>
            </a:solidFill>
            <a:round/>
            <a:headEnd/>
            <a:tailEnd/>
          </a:ln>
          <a:effectLst/>
        </p:spPr>
        <p:txBody>
          <a:bodyPr wrap="none" anchor="ctr"/>
          <a:lstStyle/>
          <a:p>
            <a:endParaRPr lang="zh-TW" altLang="en-US"/>
          </a:p>
        </p:txBody>
      </p:sp>
      <p:sp>
        <p:nvSpPr>
          <p:cNvPr id="42016" name="Line 32"/>
          <p:cNvSpPr>
            <a:spLocks noChangeShapeType="1"/>
          </p:cNvSpPr>
          <p:nvPr/>
        </p:nvSpPr>
        <p:spPr bwMode="auto">
          <a:xfrm>
            <a:off x="8078788" y="4160838"/>
            <a:ext cx="3175" cy="231775"/>
          </a:xfrm>
          <a:prstGeom prst="line">
            <a:avLst/>
          </a:prstGeom>
          <a:noFill/>
          <a:ln w="12700">
            <a:solidFill>
              <a:schemeClr val="tx1"/>
            </a:solidFill>
            <a:round/>
            <a:headEnd/>
            <a:tailEnd/>
          </a:ln>
          <a:effectLst/>
        </p:spPr>
        <p:txBody>
          <a:bodyPr wrap="none" anchor="ctr"/>
          <a:lstStyle/>
          <a:p>
            <a:endParaRPr lang="zh-TW" altLang="en-US"/>
          </a:p>
        </p:txBody>
      </p:sp>
      <p:sp>
        <p:nvSpPr>
          <p:cNvPr id="42017" name="Line 33"/>
          <p:cNvSpPr>
            <a:spLocks noChangeShapeType="1"/>
          </p:cNvSpPr>
          <p:nvPr/>
        </p:nvSpPr>
        <p:spPr bwMode="auto">
          <a:xfrm>
            <a:off x="5535613" y="2662238"/>
            <a:ext cx="919162" cy="742950"/>
          </a:xfrm>
          <a:prstGeom prst="line">
            <a:avLst/>
          </a:prstGeom>
          <a:noFill/>
          <a:ln w="12700">
            <a:solidFill>
              <a:schemeClr val="tx1"/>
            </a:solidFill>
            <a:round/>
            <a:headEnd/>
            <a:tailEnd/>
          </a:ln>
          <a:effectLst/>
        </p:spPr>
        <p:txBody>
          <a:bodyPr wrap="none" anchor="ctr"/>
          <a:lstStyle/>
          <a:p>
            <a:endParaRPr lang="zh-TW" altLang="en-US"/>
          </a:p>
        </p:txBody>
      </p:sp>
      <p:sp>
        <p:nvSpPr>
          <p:cNvPr id="42018" name="Line 34"/>
          <p:cNvSpPr>
            <a:spLocks noChangeShapeType="1"/>
          </p:cNvSpPr>
          <p:nvPr/>
        </p:nvSpPr>
        <p:spPr bwMode="auto">
          <a:xfrm flipV="1">
            <a:off x="5575300" y="3463925"/>
            <a:ext cx="879475" cy="923925"/>
          </a:xfrm>
          <a:prstGeom prst="line">
            <a:avLst/>
          </a:prstGeom>
          <a:noFill/>
          <a:ln w="12700">
            <a:solidFill>
              <a:schemeClr val="tx1"/>
            </a:solidFill>
            <a:round/>
            <a:headEnd/>
            <a:tailEnd/>
          </a:ln>
          <a:effectLst/>
        </p:spPr>
        <p:txBody>
          <a:bodyPr wrap="none" anchor="ctr"/>
          <a:lstStyle/>
          <a:p>
            <a:endParaRPr lang="zh-TW" altLang="en-US"/>
          </a:p>
        </p:txBody>
      </p:sp>
      <p:sp>
        <p:nvSpPr>
          <p:cNvPr id="42019" name="Line 35"/>
          <p:cNvSpPr>
            <a:spLocks noChangeShapeType="1"/>
          </p:cNvSpPr>
          <p:nvPr/>
        </p:nvSpPr>
        <p:spPr bwMode="auto">
          <a:xfrm flipV="1">
            <a:off x="7253288" y="3703638"/>
            <a:ext cx="4762" cy="457200"/>
          </a:xfrm>
          <a:prstGeom prst="line">
            <a:avLst/>
          </a:prstGeom>
          <a:noFill/>
          <a:ln w="12700">
            <a:solidFill>
              <a:schemeClr val="tx1"/>
            </a:solidFill>
            <a:round/>
            <a:headEnd/>
            <a:tailEnd/>
          </a:ln>
          <a:effectLst/>
        </p:spPr>
        <p:txBody>
          <a:bodyPr wrap="none" anchor="ctr"/>
          <a:lstStyle/>
          <a:p>
            <a:endParaRPr lang="zh-TW" altLang="en-US"/>
          </a:p>
        </p:txBody>
      </p:sp>
      <p:grpSp>
        <p:nvGrpSpPr>
          <p:cNvPr id="42020" name="Group 36"/>
          <p:cNvGrpSpPr>
            <a:grpSpLocks/>
          </p:cNvGrpSpPr>
          <p:nvPr/>
        </p:nvGrpSpPr>
        <p:grpSpPr bwMode="auto">
          <a:xfrm>
            <a:off x="7662863" y="4397375"/>
            <a:ext cx="666750" cy="1108075"/>
            <a:chOff x="4180" y="783"/>
            <a:chExt cx="150" cy="307"/>
          </a:xfrm>
        </p:grpSpPr>
        <p:sp>
          <p:nvSpPr>
            <p:cNvPr id="42021" name="AutoShape 3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2022" name="Rectangle 3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2023"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2024"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2025" name="Line 4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2026" name="Line 4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2027"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2028" name="Rectangle 4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2029" name="Group 45"/>
          <p:cNvGrpSpPr>
            <a:grpSpLocks/>
          </p:cNvGrpSpPr>
          <p:nvPr/>
        </p:nvGrpSpPr>
        <p:grpSpPr bwMode="auto">
          <a:xfrm>
            <a:off x="6408738" y="3076575"/>
            <a:ext cx="1598612" cy="654050"/>
            <a:chOff x="3600" y="219"/>
            <a:chExt cx="360" cy="175"/>
          </a:xfrm>
        </p:grpSpPr>
        <p:sp>
          <p:nvSpPr>
            <p:cNvPr id="42030" name="Oval 4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2031" name="Line 4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032" name="Line 4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2033" name="Rectangle 4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2034" name="Oval 5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2035" name="Group 51"/>
            <p:cNvGrpSpPr>
              <a:grpSpLocks/>
            </p:cNvGrpSpPr>
            <p:nvPr/>
          </p:nvGrpSpPr>
          <p:grpSpPr bwMode="auto">
            <a:xfrm>
              <a:off x="3686" y="244"/>
              <a:ext cx="177" cy="66"/>
              <a:chOff x="2848" y="848"/>
              <a:chExt cx="140" cy="98"/>
            </a:xfrm>
          </p:grpSpPr>
          <p:sp>
            <p:nvSpPr>
              <p:cNvPr id="42036"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037"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038"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039" name="Group 55"/>
            <p:cNvGrpSpPr>
              <a:grpSpLocks/>
            </p:cNvGrpSpPr>
            <p:nvPr/>
          </p:nvGrpSpPr>
          <p:grpSpPr bwMode="auto">
            <a:xfrm flipV="1">
              <a:off x="3686" y="243"/>
              <a:ext cx="177" cy="66"/>
              <a:chOff x="2848" y="848"/>
              <a:chExt cx="140" cy="98"/>
            </a:xfrm>
          </p:grpSpPr>
          <p:sp>
            <p:nvSpPr>
              <p:cNvPr id="42040" name="Line 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2041" name="Line 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2042" name="Line 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2043" name="Group 59"/>
          <p:cNvGrpSpPr>
            <a:grpSpLocks/>
          </p:cNvGrpSpPr>
          <p:nvPr/>
        </p:nvGrpSpPr>
        <p:grpSpPr bwMode="auto">
          <a:xfrm>
            <a:off x="3302000" y="1362075"/>
            <a:ext cx="5514975" cy="4471988"/>
            <a:chOff x="1291" y="897"/>
            <a:chExt cx="3496" cy="2847"/>
          </a:xfrm>
        </p:grpSpPr>
        <p:grpSp>
          <p:nvGrpSpPr>
            <p:cNvPr id="42044" name="Group 60"/>
            <p:cNvGrpSpPr>
              <a:grpSpLocks/>
            </p:cNvGrpSpPr>
            <p:nvPr/>
          </p:nvGrpSpPr>
          <p:grpSpPr bwMode="auto">
            <a:xfrm>
              <a:off x="1341" y="897"/>
              <a:ext cx="849" cy="965"/>
              <a:chOff x="186" y="1425"/>
              <a:chExt cx="849" cy="965"/>
            </a:xfrm>
          </p:grpSpPr>
          <p:sp>
            <p:nvSpPr>
              <p:cNvPr id="42045" name="Rectangle 61"/>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2046" name="Rectangle 62"/>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2047" name="Text Box 63"/>
              <p:cNvSpPr txBox="1">
                <a:spLocks noChangeArrowheads="1"/>
              </p:cNvSpPr>
              <p:nvPr/>
            </p:nvSpPr>
            <p:spPr bwMode="auto">
              <a:xfrm>
                <a:off x="186" y="1457"/>
                <a:ext cx="836"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2048" name="Line 64"/>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49" name="Line 65"/>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50" name="Line 66"/>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51" name="Line 67"/>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052" name="Group 68"/>
            <p:cNvGrpSpPr>
              <a:grpSpLocks/>
            </p:cNvGrpSpPr>
            <p:nvPr/>
          </p:nvGrpSpPr>
          <p:grpSpPr bwMode="auto">
            <a:xfrm>
              <a:off x="1291" y="1985"/>
              <a:ext cx="850" cy="967"/>
              <a:chOff x="185" y="1425"/>
              <a:chExt cx="850" cy="967"/>
            </a:xfrm>
          </p:grpSpPr>
          <p:sp>
            <p:nvSpPr>
              <p:cNvPr id="42053" name="Rectangle 69"/>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2054" name="Rectangle 70"/>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2055" name="Text Box 71"/>
              <p:cNvSpPr txBox="1">
                <a:spLocks noChangeArrowheads="1"/>
              </p:cNvSpPr>
              <p:nvPr/>
            </p:nvSpPr>
            <p:spPr bwMode="auto">
              <a:xfrm>
                <a:off x="185" y="1459"/>
                <a:ext cx="835"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2056" name="Line 72"/>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57" name="Line 73"/>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58" name="Line 74"/>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59" name="Line 75"/>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060" name="Group 76"/>
            <p:cNvGrpSpPr>
              <a:grpSpLocks/>
            </p:cNvGrpSpPr>
            <p:nvPr/>
          </p:nvGrpSpPr>
          <p:grpSpPr bwMode="auto">
            <a:xfrm>
              <a:off x="2814" y="2781"/>
              <a:ext cx="850" cy="963"/>
              <a:chOff x="185" y="1425"/>
              <a:chExt cx="850" cy="963"/>
            </a:xfrm>
          </p:grpSpPr>
          <p:sp>
            <p:nvSpPr>
              <p:cNvPr id="42061" name="Rectangle 77"/>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2062" name="Rectangle 78"/>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2063" name="Text Box 79"/>
              <p:cNvSpPr txBox="1">
                <a:spLocks noChangeArrowheads="1"/>
              </p:cNvSpPr>
              <p:nvPr/>
            </p:nvSpPr>
            <p:spPr bwMode="auto">
              <a:xfrm>
                <a:off x="185" y="1455"/>
                <a:ext cx="835"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2064" name="Line 80"/>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65" name="Line 81"/>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66" name="Line 82"/>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67" name="Line 83"/>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068" name="Group 84"/>
            <p:cNvGrpSpPr>
              <a:grpSpLocks/>
            </p:cNvGrpSpPr>
            <p:nvPr/>
          </p:nvGrpSpPr>
          <p:grpSpPr bwMode="auto">
            <a:xfrm>
              <a:off x="3937" y="2777"/>
              <a:ext cx="850" cy="965"/>
              <a:chOff x="185" y="1425"/>
              <a:chExt cx="850" cy="965"/>
            </a:xfrm>
          </p:grpSpPr>
          <p:sp>
            <p:nvSpPr>
              <p:cNvPr id="42069" name="Rectangle 85"/>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2070" name="Rectangle 86"/>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2071" name="Text Box 87"/>
              <p:cNvSpPr txBox="1">
                <a:spLocks noChangeArrowheads="1"/>
              </p:cNvSpPr>
              <p:nvPr/>
            </p:nvSpPr>
            <p:spPr bwMode="auto">
              <a:xfrm>
                <a:off x="185" y="1457"/>
                <a:ext cx="835"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2072" name="Line 88"/>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73" name="Line 89"/>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74" name="Line 90"/>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75" name="Line 91"/>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2076" name="Group 92"/>
            <p:cNvGrpSpPr>
              <a:grpSpLocks/>
            </p:cNvGrpSpPr>
            <p:nvPr/>
          </p:nvGrpSpPr>
          <p:grpSpPr bwMode="auto">
            <a:xfrm>
              <a:off x="3341" y="1815"/>
              <a:ext cx="832" cy="615"/>
              <a:chOff x="4369" y="791"/>
              <a:chExt cx="832" cy="615"/>
            </a:xfrm>
          </p:grpSpPr>
          <p:sp>
            <p:nvSpPr>
              <p:cNvPr id="42077" name="Rectangle 93"/>
              <p:cNvSpPr>
                <a:spLocks noChangeArrowheads="1"/>
              </p:cNvSpPr>
              <p:nvPr/>
            </p:nvSpPr>
            <p:spPr bwMode="auto">
              <a:xfrm>
                <a:off x="4403" y="791"/>
                <a:ext cx="798" cy="58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2078" name="Rectangle 94"/>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2079" name="Text Box 95"/>
              <p:cNvSpPr txBox="1">
                <a:spLocks noChangeArrowheads="1"/>
              </p:cNvSpPr>
              <p:nvPr/>
            </p:nvSpPr>
            <p:spPr bwMode="auto">
              <a:xfrm>
                <a:off x="4437" y="823"/>
                <a:ext cx="664" cy="58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2080" name="Line 96"/>
              <p:cNvSpPr>
                <a:spLocks noChangeShapeType="1"/>
              </p:cNvSpPr>
              <p:nvPr/>
            </p:nvSpPr>
            <p:spPr bwMode="auto">
              <a:xfrm flipV="1">
                <a:off x="4370" y="1031"/>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2081" name="Line 97"/>
              <p:cNvSpPr>
                <a:spLocks noChangeShapeType="1"/>
              </p:cNvSpPr>
              <p:nvPr/>
            </p:nvSpPr>
            <p:spPr bwMode="auto">
              <a:xfrm flipV="1">
                <a:off x="4382" y="1211"/>
                <a:ext cx="789" cy="3"/>
              </a:xfrm>
              <a:prstGeom prst="line">
                <a:avLst/>
              </a:prstGeom>
              <a:noFill/>
              <a:ln w="28575">
                <a:solidFill>
                  <a:schemeClr val="tx1"/>
                </a:solidFill>
                <a:round/>
                <a:headEnd/>
                <a:tailEnd/>
              </a:ln>
              <a:effectLst/>
            </p:spPr>
            <p:txBody>
              <a:bodyPr wrap="none" anchor="ctr"/>
              <a:lstStyle/>
              <a:p>
                <a:endParaRPr lang="zh-TW" altLang="en-US"/>
              </a:p>
            </p:txBody>
          </p:sp>
        </p:grpSp>
      </p:grpSp>
      <p:sp>
        <p:nvSpPr>
          <p:cNvPr id="42082" name="Rectangle 98"/>
          <p:cNvSpPr>
            <a:spLocks noGrp="1" noChangeArrowheads="1"/>
          </p:cNvSpPr>
          <p:nvPr>
            <p:ph type="body" sz="half" idx="1"/>
          </p:nvPr>
        </p:nvSpPr>
        <p:spPr>
          <a:xfrm>
            <a:off x="254000" y="1397000"/>
            <a:ext cx="2743200" cy="4648200"/>
          </a:xfrm>
          <a:noFill/>
          <a:ln/>
        </p:spPr>
        <p:txBody>
          <a:bodyPr/>
          <a:lstStyle/>
          <a:p>
            <a:pPr>
              <a:buFont typeface="Wingdings" pitchFamily="2" charset="2"/>
              <a:buNone/>
            </a:pPr>
            <a:r>
              <a:rPr lang="en-US" altLang="zh-TW" sz="2400">
                <a:ea typeface="新細明體" charset="-120"/>
              </a:rPr>
              <a:t>Each layer:</a:t>
            </a:r>
          </a:p>
          <a:p>
            <a:r>
              <a:rPr lang="en-US" altLang="zh-TW" sz="2400">
                <a:ea typeface="新細明體" charset="-120"/>
              </a:rPr>
              <a:t>distributed</a:t>
            </a:r>
          </a:p>
          <a:p>
            <a:pPr>
              <a:buFont typeface="Wingdings" pitchFamily="2" charset="2"/>
              <a:buNone/>
            </a:pPr>
            <a:r>
              <a:rPr lang="en-US" altLang="zh-TW" sz="2400">
                <a:ea typeface="新細明體" charset="-120"/>
              </a:rPr>
              <a:t>    “entities” implement layer functions at each node</a:t>
            </a:r>
          </a:p>
          <a:p>
            <a:r>
              <a:rPr lang="en-US" altLang="zh-TW" sz="2400">
                <a:ea typeface="新細明體" charset="-120"/>
              </a:rPr>
              <a:t>entities perform actions, exchange messages with peers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043"/>
                                        </p:tgtEl>
                                        <p:attrNameLst>
                                          <p:attrName>style.visibility</p:attrName>
                                        </p:attrNameLst>
                                      </p:cBhvr>
                                      <p:to>
                                        <p:strVal val="visible"/>
                                      </p:to>
                                    </p:set>
                                    <p:animEffect transition="in" filter="dissolve">
                                      <p:cBhvr>
                                        <p:cTn id="7" dur="500"/>
                                        <p:tgtEl>
                                          <p:spTgt spid="4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16" name="投影片編號版面配置區 6"/>
          <p:cNvSpPr>
            <a:spLocks noGrp="1"/>
          </p:cNvSpPr>
          <p:nvPr>
            <p:ph type="sldNum" sz="quarter" idx="12"/>
          </p:nvPr>
        </p:nvSpPr>
        <p:spPr/>
        <p:txBody>
          <a:bodyPr/>
          <a:lstStyle/>
          <a:p>
            <a:r>
              <a:rPr lang="en-US" altLang="zh-TW"/>
              <a:t>1-</a:t>
            </a:r>
            <a:fld id="{B90CF84D-1CD9-4F73-AD86-0BFA122F3C0E}" type="slidenum">
              <a:rPr lang="en-US" altLang="zh-TW"/>
              <a:pPr/>
              <a:t>66</a:t>
            </a:fld>
            <a:endParaRPr lang="en-US" altLang="zh-TW"/>
          </a:p>
        </p:txBody>
      </p:sp>
      <p:sp>
        <p:nvSpPr>
          <p:cNvPr id="43010" name="Rectangle 2"/>
          <p:cNvSpPr>
            <a:spLocks noGrp="1" noChangeArrowheads="1"/>
          </p:cNvSpPr>
          <p:nvPr>
            <p:ph type="title"/>
          </p:nvPr>
        </p:nvSpPr>
        <p:spPr>
          <a:xfrm>
            <a:off x="304800" y="133350"/>
            <a:ext cx="8382000" cy="1143000"/>
          </a:xfrm>
        </p:spPr>
        <p:txBody>
          <a:bodyPr/>
          <a:lstStyle/>
          <a:p>
            <a:r>
              <a:rPr lang="en-US" altLang="zh-TW" sz="3200">
                <a:ea typeface="新細明體" charset="-120"/>
              </a:rPr>
              <a:t>Layering: </a:t>
            </a:r>
            <a:r>
              <a:rPr lang="en-US" altLang="zh-TW" sz="3200" i="1">
                <a:ea typeface="新細明體" charset="-120"/>
              </a:rPr>
              <a:t>logical </a:t>
            </a:r>
            <a:r>
              <a:rPr lang="en-US" altLang="zh-TW" sz="3200">
                <a:ea typeface="新細明體" charset="-120"/>
              </a:rPr>
              <a:t>communication </a:t>
            </a:r>
            <a:endParaRPr lang="en-US" altLang="zh-TW">
              <a:ea typeface="新細明體" charset="-120"/>
            </a:endParaRPr>
          </a:p>
        </p:txBody>
      </p:sp>
      <p:sp>
        <p:nvSpPr>
          <p:cNvPr id="43011" name="Freeform 3"/>
          <p:cNvSpPr>
            <a:spLocks/>
          </p:cNvSpPr>
          <p:nvPr/>
        </p:nvSpPr>
        <p:spPr bwMode="auto">
          <a:xfrm>
            <a:off x="3001963" y="1601788"/>
            <a:ext cx="5943600" cy="4451350"/>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graphicFrame>
        <p:nvGraphicFramePr>
          <p:cNvPr id="109568" name="Object 0"/>
          <p:cNvGraphicFramePr>
            <a:graphicFrameLocks noChangeAspect="1"/>
          </p:cNvGraphicFramePr>
          <p:nvPr/>
        </p:nvGraphicFramePr>
        <p:xfrm>
          <a:off x="3362325" y="1952625"/>
          <a:ext cx="1323975" cy="892175"/>
        </p:xfrm>
        <a:graphic>
          <a:graphicData uri="http://schemas.openxmlformats.org/presentationml/2006/ole">
            <p:oleObj spid="_x0000_s109568" name="ClipArt" r:id="rId3" imgW="1305000" imgH="1085760" progId="MS_ClipArt_Gallery.2">
              <p:embed/>
            </p:oleObj>
          </a:graphicData>
        </a:graphic>
      </p:graphicFrame>
      <p:sp>
        <p:nvSpPr>
          <p:cNvPr id="43013" name="Line 5"/>
          <p:cNvSpPr>
            <a:spLocks noChangeShapeType="1"/>
          </p:cNvSpPr>
          <p:nvPr/>
        </p:nvSpPr>
        <p:spPr bwMode="auto">
          <a:xfrm flipV="1">
            <a:off x="4654550" y="2628900"/>
            <a:ext cx="363538" cy="7938"/>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109569" name="Object 1"/>
          <p:cNvGraphicFramePr>
            <a:graphicFrameLocks noChangeAspect="1"/>
          </p:cNvGraphicFramePr>
          <p:nvPr/>
        </p:nvGraphicFramePr>
        <p:xfrm>
          <a:off x="3362325" y="3619500"/>
          <a:ext cx="1323975" cy="893763"/>
        </p:xfrm>
        <a:graphic>
          <a:graphicData uri="http://schemas.openxmlformats.org/presentationml/2006/ole">
            <p:oleObj spid="_x0000_s109569" name="ClipArt" r:id="rId4" imgW="1305000" imgH="1085760" progId="MS_ClipArt_Gallery.2">
              <p:embed/>
            </p:oleObj>
          </a:graphicData>
        </a:graphic>
      </p:graphicFrame>
      <p:sp>
        <p:nvSpPr>
          <p:cNvPr id="43015" name="Line 7"/>
          <p:cNvSpPr>
            <a:spLocks noChangeShapeType="1"/>
          </p:cNvSpPr>
          <p:nvPr/>
        </p:nvSpPr>
        <p:spPr bwMode="auto">
          <a:xfrm flipV="1">
            <a:off x="4654550" y="4297363"/>
            <a:ext cx="363538" cy="6350"/>
          </a:xfrm>
          <a:prstGeom prst="line">
            <a:avLst/>
          </a:prstGeom>
          <a:noFill/>
          <a:ln w="19050">
            <a:solidFill>
              <a:schemeClr val="tx1"/>
            </a:solidFill>
            <a:round/>
            <a:headEnd/>
            <a:tailEnd/>
          </a:ln>
          <a:effectLst/>
        </p:spPr>
        <p:txBody>
          <a:bodyPr wrap="none" anchor="ctr"/>
          <a:lstStyle/>
          <a:p>
            <a:endParaRPr lang="zh-TW" altLang="en-US"/>
          </a:p>
        </p:txBody>
      </p:sp>
      <p:grpSp>
        <p:nvGrpSpPr>
          <p:cNvPr id="43016" name="Group 8"/>
          <p:cNvGrpSpPr>
            <a:grpSpLocks/>
          </p:cNvGrpSpPr>
          <p:nvPr/>
        </p:nvGrpSpPr>
        <p:grpSpPr bwMode="auto">
          <a:xfrm>
            <a:off x="5062538" y="2995613"/>
            <a:ext cx="165100" cy="600075"/>
            <a:chOff x="3842" y="406"/>
            <a:chExt cx="51" cy="167"/>
          </a:xfrm>
        </p:grpSpPr>
        <p:sp>
          <p:nvSpPr>
            <p:cNvPr id="43017" name="Oval 9"/>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3018" name="Oval 10"/>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3019" name="Oval 11"/>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43020" name="Group 12"/>
          <p:cNvGrpSpPr>
            <a:grpSpLocks/>
          </p:cNvGrpSpPr>
          <p:nvPr/>
        </p:nvGrpSpPr>
        <p:grpSpPr bwMode="auto">
          <a:xfrm>
            <a:off x="6056313" y="4433888"/>
            <a:ext cx="666750" cy="1106487"/>
            <a:chOff x="4180" y="783"/>
            <a:chExt cx="150" cy="307"/>
          </a:xfrm>
        </p:grpSpPr>
        <p:sp>
          <p:nvSpPr>
            <p:cNvPr id="43021" name="AutoShape 1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3022" name="Rectangle 1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3023" name="Rectangle 1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3024" name="AutoShape 1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3025" name="Line 1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3026" name="Line 1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3027" name="Rectangle 1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3028" name="Rectangle 2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3029" name="Group 21"/>
          <p:cNvGrpSpPr>
            <a:grpSpLocks/>
          </p:cNvGrpSpPr>
          <p:nvPr/>
        </p:nvGrpSpPr>
        <p:grpSpPr bwMode="auto">
          <a:xfrm rot="-5400000">
            <a:off x="7066756" y="4606132"/>
            <a:ext cx="227013" cy="742950"/>
            <a:chOff x="3842" y="406"/>
            <a:chExt cx="51" cy="167"/>
          </a:xfrm>
        </p:grpSpPr>
        <p:sp>
          <p:nvSpPr>
            <p:cNvPr id="43030" name="Oval 22"/>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3031" name="Oval 23"/>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43032" name="Oval 24"/>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43033" name="Line 25"/>
          <p:cNvSpPr>
            <a:spLocks noChangeShapeType="1"/>
          </p:cNvSpPr>
          <p:nvPr/>
        </p:nvSpPr>
        <p:spPr bwMode="auto">
          <a:xfrm>
            <a:off x="6489700" y="4175125"/>
            <a:ext cx="1577975" cy="3175"/>
          </a:xfrm>
          <a:prstGeom prst="line">
            <a:avLst/>
          </a:prstGeom>
          <a:noFill/>
          <a:ln w="12700">
            <a:solidFill>
              <a:schemeClr val="tx1"/>
            </a:solidFill>
            <a:round/>
            <a:headEnd/>
            <a:tailEnd/>
          </a:ln>
          <a:effectLst/>
        </p:spPr>
        <p:txBody>
          <a:bodyPr wrap="none" anchor="ctr"/>
          <a:lstStyle/>
          <a:p>
            <a:endParaRPr lang="zh-TW" altLang="en-US"/>
          </a:p>
        </p:txBody>
      </p:sp>
      <p:sp>
        <p:nvSpPr>
          <p:cNvPr id="43034" name="Line 26"/>
          <p:cNvSpPr>
            <a:spLocks noChangeShapeType="1"/>
          </p:cNvSpPr>
          <p:nvPr/>
        </p:nvSpPr>
        <p:spPr bwMode="auto">
          <a:xfrm>
            <a:off x="6500813" y="4165600"/>
            <a:ext cx="4762" cy="268288"/>
          </a:xfrm>
          <a:prstGeom prst="line">
            <a:avLst/>
          </a:prstGeom>
          <a:noFill/>
          <a:ln w="12700">
            <a:solidFill>
              <a:schemeClr val="tx1"/>
            </a:solidFill>
            <a:round/>
            <a:headEnd/>
            <a:tailEnd/>
          </a:ln>
          <a:effectLst/>
        </p:spPr>
        <p:txBody>
          <a:bodyPr wrap="none" anchor="ctr"/>
          <a:lstStyle/>
          <a:p>
            <a:endParaRPr lang="zh-TW" altLang="en-US"/>
          </a:p>
        </p:txBody>
      </p:sp>
      <p:sp>
        <p:nvSpPr>
          <p:cNvPr id="43035" name="Line 27"/>
          <p:cNvSpPr>
            <a:spLocks noChangeShapeType="1"/>
          </p:cNvSpPr>
          <p:nvPr/>
        </p:nvSpPr>
        <p:spPr bwMode="auto">
          <a:xfrm>
            <a:off x="8078788" y="4160838"/>
            <a:ext cx="3175" cy="231775"/>
          </a:xfrm>
          <a:prstGeom prst="line">
            <a:avLst/>
          </a:prstGeom>
          <a:noFill/>
          <a:ln w="12700">
            <a:solidFill>
              <a:schemeClr val="tx1"/>
            </a:solidFill>
            <a:round/>
            <a:headEnd/>
            <a:tailEnd/>
          </a:ln>
          <a:effectLst/>
        </p:spPr>
        <p:txBody>
          <a:bodyPr wrap="none" anchor="ctr"/>
          <a:lstStyle/>
          <a:p>
            <a:endParaRPr lang="zh-TW" altLang="en-US"/>
          </a:p>
        </p:txBody>
      </p:sp>
      <p:sp>
        <p:nvSpPr>
          <p:cNvPr id="43036" name="Line 28"/>
          <p:cNvSpPr>
            <a:spLocks noChangeShapeType="1"/>
          </p:cNvSpPr>
          <p:nvPr/>
        </p:nvSpPr>
        <p:spPr bwMode="auto">
          <a:xfrm>
            <a:off x="5535613" y="2662238"/>
            <a:ext cx="919162" cy="742950"/>
          </a:xfrm>
          <a:prstGeom prst="line">
            <a:avLst/>
          </a:prstGeom>
          <a:noFill/>
          <a:ln w="12700">
            <a:solidFill>
              <a:schemeClr val="tx1"/>
            </a:solidFill>
            <a:round/>
            <a:headEnd/>
            <a:tailEnd/>
          </a:ln>
          <a:effectLst/>
        </p:spPr>
        <p:txBody>
          <a:bodyPr wrap="none" anchor="ctr"/>
          <a:lstStyle/>
          <a:p>
            <a:endParaRPr lang="zh-TW" altLang="en-US"/>
          </a:p>
        </p:txBody>
      </p:sp>
      <p:sp>
        <p:nvSpPr>
          <p:cNvPr id="43037" name="Line 29"/>
          <p:cNvSpPr>
            <a:spLocks noChangeShapeType="1"/>
          </p:cNvSpPr>
          <p:nvPr/>
        </p:nvSpPr>
        <p:spPr bwMode="auto">
          <a:xfrm flipV="1">
            <a:off x="5575300" y="3463925"/>
            <a:ext cx="879475" cy="923925"/>
          </a:xfrm>
          <a:prstGeom prst="line">
            <a:avLst/>
          </a:prstGeom>
          <a:noFill/>
          <a:ln w="12700">
            <a:solidFill>
              <a:schemeClr val="tx1"/>
            </a:solidFill>
            <a:round/>
            <a:headEnd/>
            <a:tailEnd/>
          </a:ln>
          <a:effectLst/>
        </p:spPr>
        <p:txBody>
          <a:bodyPr wrap="none" anchor="ctr"/>
          <a:lstStyle/>
          <a:p>
            <a:endParaRPr lang="zh-TW" altLang="en-US"/>
          </a:p>
        </p:txBody>
      </p:sp>
      <p:sp>
        <p:nvSpPr>
          <p:cNvPr id="43038" name="Line 30"/>
          <p:cNvSpPr>
            <a:spLocks noChangeShapeType="1"/>
          </p:cNvSpPr>
          <p:nvPr/>
        </p:nvSpPr>
        <p:spPr bwMode="auto">
          <a:xfrm flipV="1">
            <a:off x="7253288" y="3703638"/>
            <a:ext cx="4762" cy="457200"/>
          </a:xfrm>
          <a:prstGeom prst="line">
            <a:avLst/>
          </a:prstGeom>
          <a:noFill/>
          <a:ln w="12700">
            <a:solidFill>
              <a:schemeClr val="tx1"/>
            </a:solidFill>
            <a:round/>
            <a:headEnd/>
            <a:tailEnd/>
          </a:ln>
          <a:effectLst/>
        </p:spPr>
        <p:txBody>
          <a:bodyPr wrap="none" anchor="ctr"/>
          <a:lstStyle/>
          <a:p>
            <a:endParaRPr lang="zh-TW" altLang="en-US"/>
          </a:p>
        </p:txBody>
      </p:sp>
      <p:grpSp>
        <p:nvGrpSpPr>
          <p:cNvPr id="43039" name="Group 31"/>
          <p:cNvGrpSpPr>
            <a:grpSpLocks/>
          </p:cNvGrpSpPr>
          <p:nvPr/>
        </p:nvGrpSpPr>
        <p:grpSpPr bwMode="auto">
          <a:xfrm>
            <a:off x="7662863" y="4397375"/>
            <a:ext cx="666750" cy="1108075"/>
            <a:chOff x="4180" y="783"/>
            <a:chExt cx="150" cy="307"/>
          </a:xfrm>
        </p:grpSpPr>
        <p:sp>
          <p:nvSpPr>
            <p:cNvPr id="43040" name="AutoShape 3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43041" name="Rectangle 3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43042"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3043"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43044" name="Line 3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3045" name="Line 3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3046"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43047" name="Rectangle 3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43048" name="Group 40"/>
          <p:cNvGrpSpPr>
            <a:grpSpLocks/>
          </p:cNvGrpSpPr>
          <p:nvPr/>
        </p:nvGrpSpPr>
        <p:grpSpPr bwMode="auto">
          <a:xfrm>
            <a:off x="6408738" y="3076575"/>
            <a:ext cx="1598612" cy="654050"/>
            <a:chOff x="3600" y="219"/>
            <a:chExt cx="360" cy="175"/>
          </a:xfrm>
        </p:grpSpPr>
        <p:sp>
          <p:nvSpPr>
            <p:cNvPr id="43049" name="Oval 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3050" name="Line 4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051" name="Line 4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3052" name="Rectangle 4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3053" name="Oval 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3054" name="Group 46"/>
            <p:cNvGrpSpPr>
              <a:grpSpLocks/>
            </p:cNvGrpSpPr>
            <p:nvPr/>
          </p:nvGrpSpPr>
          <p:grpSpPr bwMode="auto">
            <a:xfrm>
              <a:off x="3686" y="244"/>
              <a:ext cx="177" cy="66"/>
              <a:chOff x="2848" y="848"/>
              <a:chExt cx="140" cy="98"/>
            </a:xfrm>
          </p:grpSpPr>
          <p:sp>
            <p:nvSpPr>
              <p:cNvPr id="43055" name="Line 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056" name="Line 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057" name="Line 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058" name="Group 50"/>
            <p:cNvGrpSpPr>
              <a:grpSpLocks/>
            </p:cNvGrpSpPr>
            <p:nvPr/>
          </p:nvGrpSpPr>
          <p:grpSpPr bwMode="auto">
            <a:xfrm flipV="1">
              <a:off x="3686" y="243"/>
              <a:ext cx="177" cy="66"/>
              <a:chOff x="2848" y="848"/>
              <a:chExt cx="140" cy="98"/>
            </a:xfrm>
          </p:grpSpPr>
          <p:sp>
            <p:nvSpPr>
              <p:cNvPr id="43059" name="Line 5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3060" name="Line 5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3061" name="Line 5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43062" name="Group 54"/>
          <p:cNvGrpSpPr>
            <a:grpSpLocks/>
          </p:cNvGrpSpPr>
          <p:nvPr/>
        </p:nvGrpSpPr>
        <p:grpSpPr bwMode="auto">
          <a:xfrm>
            <a:off x="3302000" y="1362075"/>
            <a:ext cx="5514975" cy="4471988"/>
            <a:chOff x="1291" y="897"/>
            <a:chExt cx="3496" cy="2847"/>
          </a:xfrm>
        </p:grpSpPr>
        <p:grpSp>
          <p:nvGrpSpPr>
            <p:cNvPr id="43063" name="Group 55"/>
            <p:cNvGrpSpPr>
              <a:grpSpLocks/>
            </p:cNvGrpSpPr>
            <p:nvPr/>
          </p:nvGrpSpPr>
          <p:grpSpPr bwMode="auto">
            <a:xfrm>
              <a:off x="1341" y="897"/>
              <a:ext cx="849" cy="965"/>
              <a:chOff x="186" y="1425"/>
              <a:chExt cx="849" cy="965"/>
            </a:xfrm>
          </p:grpSpPr>
          <p:sp>
            <p:nvSpPr>
              <p:cNvPr id="43064" name="Rectangle 56"/>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3065" name="Rectangle 57"/>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3066" name="Text Box 58"/>
              <p:cNvSpPr txBox="1">
                <a:spLocks noChangeArrowheads="1"/>
              </p:cNvSpPr>
              <p:nvPr/>
            </p:nvSpPr>
            <p:spPr bwMode="auto">
              <a:xfrm>
                <a:off x="186" y="1457"/>
                <a:ext cx="836"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3067" name="Line 59"/>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68" name="Line 60"/>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69" name="Line 61"/>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70" name="Line 62"/>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071" name="Group 63"/>
            <p:cNvGrpSpPr>
              <a:grpSpLocks/>
            </p:cNvGrpSpPr>
            <p:nvPr/>
          </p:nvGrpSpPr>
          <p:grpSpPr bwMode="auto">
            <a:xfrm>
              <a:off x="1291" y="1985"/>
              <a:ext cx="850" cy="967"/>
              <a:chOff x="185" y="1425"/>
              <a:chExt cx="850" cy="967"/>
            </a:xfrm>
          </p:grpSpPr>
          <p:sp>
            <p:nvSpPr>
              <p:cNvPr id="43072" name="Rectangle 64"/>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3073" name="Rectangle 65"/>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3074" name="Text Box 66"/>
              <p:cNvSpPr txBox="1">
                <a:spLocks noChangeArrowheads="1"/>
              </p:cNvSpPr>
              <p:nvPr/>
            </p:nvSpPr>
            <p:spPr bwMode="auto">
              <a:xfrm>
                <a:off x="185" y="1459"/>
                <a:ext cx="835"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3075" name="Line 67"/>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76" name="Line 68"/>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77" name="Line 69"/>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78" name="Line 70"/>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079" name="Group 71"/>
            <p:cNvGrpSpPr>
              <a:grpSpLocks/>
            </p:cNvGrpSpPr>
            <p:nvPr/>
          </p:nvGrpSpPr>
          <p:grpSpPr bwMode="auto">
            <a:xfrm>
              <a:off x="2814" y="2781"/>
              <a:ext cx="850" cy="963"/>
              <a:chOff x="185" y="1425"/>
              <a:chExt cx="850" cy="963"/>
            </a:xfrm>
          </p:grpSpPr>
          <p:sp>
            <p:nvSpPr>
              <p:cNvPr id="43080" name="Rectangle 72"/>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3081" name="Rectangle 73"/>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3082" name="Text Box 74"/>
              <p:cNvSpPr txBox="1">
                <a:spLocks noChangeArrowheads="1"/>
              </p:cNvSpPr>
              <p:nvPr/>
            </p:nvSpPr>
            <p:spPr bwMode="auto">
              <a:xfrm>
                <a:off x="185" y="1455"/>
                <a:ext cx="835"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3083" name="Line 75"/>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84" name="Line 76"/>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85" name="Line 77"/>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86" name="Line 78"/>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087" name="Group 79"/>
            <p:cNvGrpSpPr>
              <a:grpSpLocks/>
            </p:cNvGrpSpPr>
            <p:nvPr/>
          </p:nvGrpSpPr>
          <p:grpSpPr bwMode="auto">
            <a:xfrm>
              <a:off x="3937" y="2777"/>
              <a:ext cx="850" cy="965"/>
              <a:chOff x="185" y="1425"/>
              <a:chExt cx="850" cy="965"/>
            </a:xfrm>
          </p:grpSpPr>
          <p:sp>
            <p:nvSpPr>
              <p:cNvPr id="43088" name="Rectangle 80"/>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3089" name="Rectangle 81"/>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3090" name="Text Box 82"/>
              <p:cNvSpPr txBox="1">
                <a:spLocks noChangeArrowheads="1"/>
              </p:cNvSpPr>
              <p:nvPr/>
            </p:nvSpPr>
            <p:spPr bwMode="auto">
              <a:xfrm>
                <a:off x="185" y="1457"/>
                <a:ext cx="835" cy="93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3091" name="Line 83"/>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92" name="Line 84"/>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93" name="Line 85"/>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094" name="Line 86"/>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3095" name="Group 87"/>
            <p:cNvGrpSpPr>
              <a:grpSpLocks/>
            </p:cNvGrpSpPr>
            <p:nvPr/>
          </p:nvGrpSpPr>
          <p:grpSpPr bwMode="auto">
            <a:xfrm>
              <a:off x="3341" y="1815"/>
              <a:ext cx="832" cy="615"/>
              <a:chOff x="4369" y="791"/>
              <a:chExt cx="832" cy="615"/>
            </a:xfrm>
          </p:grpSpPr>
          <p:sp>
            <p:nvSpPr>
              <p:cNvPr id="43096" name="Rectangle 88"/>
              <p:cNvSpPr>
                <a:spLocks noChangeArrowheads="1"/>
              </p:cNvSpPr>
              <p:nvPr/>
            </p:nvSpPr>
            <p:spPr bwMode="auto">
              <a:xfrm>
                <a:off x="4403" y="791"/>
                <a:ext cx="798" cy="58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3097" name="Rectangle 89"/>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3098" name="Text Box 90"/>
              <p:cNvSpPr txBox="1">
                <a:spLocks noChangeArrowheads="1"/>
              </p:cNvSpPr>
              <p:nvPr/>
            </p:nvSpPr>
            <p:spPr bwMode="auto">
              <a:xfrm>
                <a:off x="4437" y="823"/>
                <a:ext cx="664" cy="58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3099" name="Line 91"/>
              <p:cNvSpPr>
                <a:spLocks noChangeShapeType="1"/>
              </p:cNvSpPr>
              <p:nvPr/>
            </p:nvSpPr>
            <p:spPr bwMode="auto">
              <a:xfrm flipV="1">
                <a:off x="4370" y="1031"/>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3100" name="Line 92"/>
              <p:cNvSpPr>
                <a:spLocks noChangeShapeType="1"/>
              </p:cNvSpPr>
              <p:nvPr/>
            </p:nvSpPr>
            <p:spPr bwMode="auto">
              <a:xfrm flipV="1">
                <a:off x="4382" y="1211"/>
                <a:ext cx="789" cy="3"/>
              </a:xfrm>
              <a:prstGeom prst="line">
                <a:avLst/>
              </a:prstGeom>
              <a:noFill/>
              <a:ln w="28575">
                <a:solidFill>
                  <a:schemeClr val="tx1"/>
                </a:solidFill>
                <a:round/>
                <a:headEnd/>
                <a:tailEnd/>
              </a:ln>
              <a:effectLst/>
            </p:spPr>
            <p:txBody>
              <a:bodyPr wrap="none" anchor="ctr"/>
              <a:lstStyle/>
              <a:p>
                <a:endParaRPr lang="zh-TW" altLang="en-US"/>
              </a:p>
            </p:txBody>
          </p:sp>
        </p:grpSp>
      </p:grpSp>
      <p:sp>
        <p:nvSpPr>
          <p:cNvPr id="43101" name="Freeform 93"/>
          <p:cNvSpPr>
            <a:spLocks/>
          </p:cNvSpPr>
          <p:nvPr/>
        </p:nvSpPr>
        <p:spPr bwMode="auto">
          <a:xfrm>
            <a:off x="3829050" y="1514475"/>
            <a:ext cx="3724275" cy="3162300"/>
          </a:xfrm>
          <a:custGeom>
            <a:avLst/>
            <a:gdLst/>
            <a:ahLst/>
            <a:cxnLst>
              <a:cxn ang="0">
                <a:pos x="12" y="0"/>
              </a:cxn>
              <a:cxn ang="0">
                <a:pos x="0" y="288"/>
              </a:cxn>
              <a:cxn ang="0">
                <a:pos x="2112" y="1812"/>
              </a:cxn>
              <a:cxn ang="0">
                <a:pos x="2346" y="1992"/>
              </a:cxn>
            </a:cxnLst>
            <a:rect l="0" t="0" r="r" b="b"/>
            <a:pathLst>
              <a:path w="2346" h="1992">
                <a:moveTo>
                  <a:pt x="12" y="0"/>
                </a:moveTo>
                <a:lnTo>
                  <a:pt x="0" y="288"/>
                </a:lnTo>
                <a:lnTo>
                  <a:pt x="2112" y="1812"/>
                </a:lnTo>
                <a:lnTo>
                  <a:pt x="2346" y="1992"/>
                </a:lnTo>
              </a:path>
            </a:pathLst>
          </a:custGeom>
          <a:noFill/>
          <a:ln w="38100">
            <a:solidFill>
              <a:srgbClr val="FF0000"/>
            </a:solidFill>
            <a:round/>
            <a:headEnd/>
            <a:tailEnd type="triangle" w="med" len="med"/>
          </a:ln>
          <a:effectLst/>
        </p:spPr>
        <p:txBody>
          <a:bodyPr wrap="none" anchor="ctr"/>
          <a:lstStyle/>
          <a:p>
            <a:endParaRPr lang="zh-TW" altLang="en-US"/>
          </a:p>
        </p:txBody>
      </p:sp>
      <p:grpSp>
        <p:nvGrpSpPr>
          <p:cNvPr id="43102" name="Group 94"/>
          <p:cNvGrpSpPr>
            <a:grpSpLocks/>
          </p:cNvGrpSpPr>
          <p:nvPr/>
        </p:nvGrpSpPr>
        <p:grpSpPr bwMode="auto">
          <a:xfrm>
            <a:off x="7966075" y="4046538"/>
            <a:ext cx="700088" cy="382587"/>
            <a:chOff x="4712" y="2088"/>
            <a:chExt cx="444" cy="244"/>
          </a:xfrm>
        </p:grpSpPr>
        <p:sp>
          <p:nvSpPr>
            <p:cNvPr id="43103" name="Rectangle 95"/>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a:effectLst/>
          </p:spPr>
          <p:txBody>
            <a:bodyPr wrap="none" anchor="ctr"/>
            <a:lstStyle/>
            <a:p>
              <a:endParaRPr lang="zh-TW" altLang="en-US"/>
            </a:p>
          </p:txBody>
        </p:sp>
        <p:sp>
          <p:nvSpPr>
            <p:cNvPr id="43104" name="Text Box 96"/>
            <p:cNvSpPr txBox="1">
              <a:spLocks noChangeArrowheads="1"/>
            </p:cNvSpPr>
            <p:nvPr/>
          </p:nvSpPr>
          <p:spPr bwMode="auto">
            <a:xfrm>
              <a:off x="4726" y="2098"/>
              <a:ext cx="420" cy="234"/>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data</a:t>
              </a:r>
              <a:endParaRPr lang="en-US" altLang="zh-TW">
                <a:ea typeface="新細明體" charset="-120"/>
              </a:endParaRPr>
            </a:p>
          </p:txBody>
        </p:sp>
      </p:grpSp>
      <p:grpSp>
        <p:nvGrpSpPr>
          <p:cNvPr id="43105" name="Group 97"/>
          <p:cNvGrpSpPr>
            <a:grpSpLocks/>
          </p:cNvGrpSpPr>
          <p:nvPr/>
        </p:nvGrpSpPr>
        <p:grpSpPr bwMode="auto">
          <a:xfrm>
            <a:off x="3451225" y="1114425"/>
            <a:ext cx="701675" cy="382588"/>
            <a:chOff x="4712" y="2088"/>
            <a:chExt cx="444" cy="244"/>
          </a:xfrm>
        </p:grpSpPr>
        <p:sp>
          <p:nvSpPr>
            <p:cNvPr id="43106" name="Rectangle 98"/>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a:effectLst/>
          </p:spPr>
          <p:txBody>
            <a:bodyPr wrap="none" anchor="ctr"/>
            <a:lstStyle/>
            <a:p>
              <a:endParaRPr lang="zh-TW" altLang="en-US"/>
            </a:p>
          </p:txBody>
        </p:sp>
        <p:sp>
          <p:nvSpPr>
            <p:cNvPr id="43107" name="Text Box 99"/>
            <p:cNvSpPr txBox="1">
              <a:spLocks noChangeArrowheads="1"/>
            </p:cNvSpPr>
            <p:nvPr/>
          </p:nvSpPr>
          <p:spPr bwMode="auto">
            <a:xfrm>
              <a:off x="4726" y="2098"/>
              <a:ext cx="419" cy="234"/>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data</a:t>
              </a:r>
              <a:endParaRPr lang="en-US" altLang="zh-TW">
                <a:ea typeface="新細明體" charset="-120"/>
              </a:endParaRPr>
            </a:p>
          </p:txBody>
        </p:sp>
      </p:grpSp>
      <p:sp>
        <p:nvSpPr>
          <p:cNvPr id="43108" name="Rectangle 100"/>
          <p:cNvSpPr>
            <a:spLocks noGrp="1" noChangeArrowheads="1"/>
          </p:cNvSpPr>
          <p:nvPr>
            <p:ph type="body" sz="half" idx="1"/>
          </p:nvPr>
        </p:nvSpPr>
        <p:spPr>
          <a:xfrm>
            <a:off x="254000" y="1397000"/>
            <a:ext cx="2813050" cy="4648200"/>
          </a:xfrm>
          <a:noFill/>
          <a:ln/>
        </p:spPr>
        <p:txBody>
          <a:bodyPr/>
          <a:lstStyle/>
          <a:p>
            <a:pPr>
              <a:buFont typeface="Wingdings" pitchFamily="2" charset="2"/>
              <a:buNone/>
            </a:pPr>
            <a:r>
              <a:rPr lang="en-US" altLang="zh-TW" sz="2400">
                <a:solidFill>
                  <a:srgbClr val="FF0000"/>
                </a:solidFill>
                <a:ea typeface="新細明體" charset="-120"/>
              </a:rPr>
              <a:t>E.g.: transport</a:t>
            </a:r>
            <a:endParaRPr lang="en-US" altLang="zh-TW" sz="2400">
              <a:ea typeface="新細明體" charset="-120"/>
            </a:endParaRPr>
          </a:p>
          <a:p>
            <a:r>
              <a:rPr lang="en-US" altLang="zh-TW" sz="2000">
                <a:ea typeface="新細明體" charset="-120"/>
              </a:rPr>
              <a:t>take data from app</a:t>
            </a:r>
          </a:p>
          <a:p>
            <a:r>
              <a:rPr lang="en-US" altLang="zh-TW" sz="2000">
                <a:ea typeface="新細明體" charset="-120"/>
              </a:rPr>
              <a:t>add addressing, reliability check info to form “datagram”</a:t>
            </a:r>
          </a:p>
          <a:p>
            <a:r>
              <a:rPr lang="en-US" altLang="zh-TW" sz="2000">
                <a:ea typeface="新細明體" charset="-120"/>
              </a:rPr>
              <a:t>send datagram to peer</a:t>
            </a:r>
          </a:p>
          <a:p>
            <a:r>
              <a:rPr lang="en-US" altLang="zh-TW" sz="2000">
                <a:ea typeface="新細明體" charset="-120"/>
              </a:rPr>
              <a:t>wait for peer to ack receipt</a:t>
            </a:r>
          </a:p>
          <a:p>
            <a:r>
              <a:rPr lang="en-US" altLang="zh-TW" sz="2000">
                <a:ea typeface="新細明體" charset="-120"/>
              </a:rPr>
              <a:t>analogy: post office</a:t>
            </a:r>
          </a:p>
        </p:txBody>
      </p:sp>
      <p:grpSp>
        <p:nvGrpSpPr>
          <p:cNvPr id="43109" name="Group 101"/>
          <p:cNvGrpSpPr>
            <a:grpSpLocks/>
          </p:cNvGrpSpPr>
          <p:nvPr/>
        </p:nvGrpSpPr>
        <p:grpSpPr bwMode="auto">
          <a:xfrm>
            <a:off x="5308600" y="3408363"/>
            <a:ext cx="700088" cy="382587"/>
            <a:chOff x="4712" y="2088"/>
            <a:chExt cx="444" cy="244"/>
          </a:xfrm>
        </p:grpSpPr>
        <p:sp>
          <p:nvSpPr>
            <p:cNvPr id="43110" name="Rectangle 102"/>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a:effectLst/>
          </p:spPr>
          <p:txBody>
            <a:bodyPr wrap="none" anchor="ctr"/>
            <a:lstStyle/>
            <a:p>
              <a:endParaRPr lang="zh-TW" altLang="en-US"/>
            </a:p>
          </p:txBody>
        </p:sp>
        <p:sp>
          <p:nvSpPr>
            <p:cNvPr id="43111" name="Text Box 103"/>
            <p:cNvSpPr txBox="1">
              <a:spLocks noChangeArrowheads="1"/>
            </p:cNvSpPr>
            <p:nvPr/>
          </p:nvSpPr>
          <p:spPr bwMode="auto">
            <a:xfrm>
              <a:off x="4726" y="2098"/>
              <a:ext cx="420" cy="234"/>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data</a:t>
              </a:r>
              <a:endParaRPr lang="en-US" altLang="zh-TW">
                <a:ea typeface="新細明體" charset="-120"/>
              </a:endParaRPr>
            </a:p>
          </p:txBody>
        </p:sp>
      </p:grpSp>
      <p:sp>
        <p:nvSpPr>
          <p:cNvPr id="43112" name="Line 104"/>
          <p:cNvSpPr>
            <a:spLocks noChangeShapeType="1"/>
          </p:cNvSpPr>
          <p:nvPr/>
        </p:nvSpPr>
        <p:spPr bwMode="auto">
          <a:xfrm>
            <a:off x="6019800" y="3752850"/>
            <a:ext cx="285750" cy="219075"/>
          </a:xfrm>
          <a:prstGeom prst="line">
            <a:avLst/>
          </a:prstGeom>
          <a:noFill/>
          <a:ln w="28575">
            <a:solidFill>
              <a:srgbClr val="FF0000"/>
            </a:solidFill>
            <a:round/>
            <a:headEnd/>
            <a:tailEnd type="triangle" w="med" len="med"/>
          </a:ln>
          <a:effectLst/>
        </p:spPr>
        <p:txBody>
          <a:bodyPr wrap="none" anchor="ctr"/>
          <a:lstStyle/>
          <a:p>
            <a:endParaRPr lang="zh-TW" altLang="en-US"/>
          </a:p>
        </p:txBody>
      </p:sp>
      <p:sp>
        <p:nvSpPr>
          <p:cNvPr id="43113" name="Line 105"/>
          <p:cNvSpPr>
            <a:spLocks noChangeShapeType="1"/>
          </p:cNvSpPr>
          <p:nvPr/>
        </p:nvSpPr>
        <p:spPr bwMode="auto">
          <a:xfrm flipH="1" flipV="1">
            <a:off x="5448300" y="2790825"/>
            <a:ext cx="200025" cy="161925"/>
          </a:xfrm>
          <a:prstGeom prst="line">
            <a:avLst/>
          </a:prstGeom>
          <a:noFill/>
          <a:ln w="28575">
            <a:solidFill>
              <a:srgbClr val="FF0000"/>
            </a:solidFill>
            <a:round/>
            <a:headEnd/>
            <a:tailEnd type="triangle" w="med" len="med"/>
          </a:ln>
          <a:effectLst/>
        </p:spPr>
        <p:txBody>
          <a:bodyPr wrap="none" anchor="ctr"/>
          <a:lstStyle/>
          <a:p>
            <a:endParaRPr lang="zh-TW" altLang="en-US"/>
          </a:p>
        </p:txBody>
      </p:sp>
      <p:sp>
        <p:nvSpPr>
          <p:cNvPr id="43114" name="Rectangle 106"/>
          <p:cNvSpPr>
            <a:spLocks noChangeArrowheads="1"/>
          </p:cNvSpPr>
          <p:nvPr/>
        </p:nvSpPr>
        <p:spPr bwMode="auto">
          <a:xfrm>
            <a:off x="7524750" y="4714875"/>
            <a:ext cx="1257300" cy="276225"/>
          </a:xfrm>
          <a:prstGeom prst="rect">
            <a:avLst/>
          </a:prstGeom>
          <a:solidFill>
            <a:srgbClr val="FF0000"/>
          </a:solidFill>
          <a:ln w="9525">
            <a:solidFill>
              <a:schemeClr val="tx1"/>
            </a:solidFill>
            <a:miter lim="800000"/>
            <a:headEnd/>
            <a:tailEnd/>
          </a:ln>
          <a:effectLst/>
        </p:spPr>
        <p:txBody>
          <a:bodyPr wrap="none" anchor="ctr"/>
          <a:lstStyle/>
          <a:p>
            <a:pPr algn="ctr"/>
            <a:r>
              <a:rPr lang="en-US" altLang="zh-TW" sz="2000">
                <a:solidFill>
                  <a:schemeClr val="bg1"/>
                </a:solidFill>
                <a:latin typeface="Comic Sans MS" pitchFamily="66" charset="0"/>
                <a:ea typeface="新細明體" charset="-120"/>
              </a:rPr>
              <a:t>transport</a:t>
            </a:r>
            <a:endParaRPr lang="en-US" altLang="zh-TW">
              <a:ea typeface="新細明體" charset="-120"/>
            </a:endParaRPr>
          </a:p>
        </p:txBody>
      </p:sp>
      <p:sp>
        <p:nvSpPr>
          <p:cNvPr id="43115" name="Rectangle 107"/>
          <p:cNvSpPr>
            <a:spLocks noChangeArrowheads="1"/>
          </p:cNvSpPr>
          <p:nvPr/>
        </p:nvSpPr>
        <p:spPr bwMode="auto">
          <a:xfrm>
            <a:off x="3438525" y="1762125"/>
            <a:ext cx="1257300" cy="276225"/>
          </a:xfrm>
          <a:prstGeom prst="rect">
            <a:avLst/>
          </a:prstGeom>
          <a:solidFill>
            <a:srgbClr val="FF0000"/>
          </a:solidFill>
          <a:ln w="9525">
            <a:solidFill>
              <a:schemeClr val="tx1"/>
            </a:solidFill>
            <a:miter lim="800000"/>
            <a:headEnd/>
            <a:tailEnd/>
          </a:ln>
          <a:effectLst/>
        </p:spPr>
        <p:txBody>
          <a:bodyPr wrap="none" anchor="ctr"/>
          <a:lstStyle/>
          <a:p>
            <a:pPr algn="ctr"/>
            <a:r>
              <a:rPr lang="en-US" altLang="zh-TW" sz="2000">
                <a:solidFill>
                  <a:schemeClr val="bg1"/>
                </a:solidFill>
                <a:latin typeface="Comic Sans MS" pitchFamily="66" charset="0"/>
                <a:ea typeface="新細明體" charset="-120"/>
              </a:rPr>
              <a:t>transport</a:t>
            </a:r>
            <a:endParaRPr lang="en-US" altLang="zh-TW">
              <a:ea typeface="新細明體" charset="-120"/>
            </a:endParaRPr>
          </a:p>
        </p:txBody>
      </p:sp>
      <p:sp>
        <p:nvSpPr>
          <p:cNvPr id="43116" name="Freeform 108"/>
          <p:cNvSpPr>
            <a:spLocks/>
          </p:cNvSpPr>
          <p:nvPr/>
        </p:nvSpPr>
        <p:spPr bwMode="auto">
          <a:xfrm>
            <a:off x="8439150" y="4419600"/>
            <a:ext cx="9525" cy="361950"/>
          </a:xfrm>
          <a:custGeom>
            <a:avLst/>
            <a:gdLst/>
            <a:ahLst/>
            <a:cxnLst>
              <a:cxn ang="0">
                <a:pos x="6" y="228"/>
              </a:cxn>
              <a:cxn ang="0">
                <a:pos x="0" y="0"/>
              </a:cxn>
            </a:cxnLst>
            <a:rect l="0" t="0" r="r" b="b"/>
            <a:pathLst>
              <a:path w="6" h="228">
                <a:moveTo>
                  <a:pt x="6" y="228"/>
                </a:moveTo>
                <a:lnTo>
                  <a:pt x="0" y="0"/>
                </a:lnTo>
              </a:path>
            </a:pathLst>
          </a:custGeom>
          <a:noFill/>
          <a:ln w="28575" cmpd="sng">
            <a:solidFill>
              <a:srgbClr val="FF0000"/>
            </a:solidFill>
            <a:round/>
            <a:headEnd type="none" w="med" len="med"/>
            <a:tailEnd type="triangle" w="med" len="med"/>
          </a:ln>
          <a:effectLst/>
        </p:spPr>
        <p:txBody>
          <a:bodyPr wrap="none" anchor="ctr"/>
          <a:lstStyle/>
          <a:p>
            <a:endParaRPr lang="zh-TW" altLang="en-US"/>
          </a:p>
        </p:txBody>
      </p:sp>
      <p:sp>
        <p:nvSpPr>
          <p:cNvPr id="43117" name="Freeform 109"/>
          <p:cNvSpPr>
            <a:spLocks/>
          </p:cNvSpPr>
          <p:nvPr/>
        </p:nvSpPr>
        <p:spPr bwMode="auto">
          <a:xfrm>
            <a:off x="4824413" y="2206625"/>
            <a:ext cx="890587" cy="519113"/>
          </a:xfrm>
          <a:custGeom>
            <a:avLst/>
            <a:gdLst/>
            <a:ahLst/>
            <a:cxnLst>
              <a:cxn ang="0">
                <a:pos x="870" y="42"/>
              </a:cxn>
              <a:cxn ang="0">
                <a:pos x="715" y="8"/>
              </a:cxn>
              <a:cxn ang="0">
                <a:pos x="528" y="0"/>
              </a:cxn>
              <a:cxn ang="0">
                <a:pos x="352" y="15"/>
              </a:cxn>
              <a:cxn ang="0">
                <a:pos x="203" y="61"/>
              </a:cxn>
              <a:cxn ang="0">
                <a:pos x="39" y="196"/>
              </a:cxn>
              <a:cxn ang="0">
                <a:pos x="1" y="386"/>
              </a:cxn>
              <a:cxn ang="0">
                <a:pos x="57" y="453"/>
              </a:cxn>
              <a:cxn ang="0">
                <a:pos x="142" y="450"/>
              </a:cxn>
              <a:cxn ang="0">
                <a:pos x="220" y="421"/>
              </a:cxn>
              <a:cxn ang="0">
                <a:pos x="276" y="379"/>
              </a:cxn>
              <a:cxn ang="0">
                <a:pos x="309" y="315"/>
              </a:cxn>
              <a:cxn ang="0">
                <a:pos x="310" y="215"/>
              </a:cxn>
              <a:cxn ang="0">
                <a:pos x="322" y="365"/>
              </a:cxn>
              <a:cxn ang="0">
                <a:pos x="258" y="489"/>
              </a:cxn>
              <a:cxn ang="0">
                <a:pos x="170" y="644"/>
              </a:cxn>
              <a:cxn ang="0">
                <a:pos x="107" y="882"/>
              </a:cxn>
              <a:cxn ang="0">
                <a:pos x="185" y="980"/>
              </a:cxn>
              <a:cxn ang="0">
                <a:pos x="326" y="981"/>
              </a:cxn>
              <a:cxn ang="0">
                <a:pos x="477" y="981"/>
              </a:cxn>
              <a:cxn ang="0">
                <a:pos x="555" y="872"/>
              </a:cxn>
              <a:cxn ang="0">
                <a:pos x="444" y="828"/>
              </a:cxn>
              <a:cxn ang="0">
                <a:pos x="371" y="718"/>
              </a:cxn>
              <a:cxn ang="0">
                <a:pos x="359" y="570"/>
              </a:cxn>
              <a:cxn ang="0">
                <a:pos x="413" y="443"/>
              </a:cxn>
              <a:cxn ang="0">
                <a:pos x="514" y="373"/>
              </a:cxn>
              <a:cxn ang="0">
                <a:pos x="524" y="242"/>
              </a:cxn>
              <a:cxn ang="0">
                <a:pos x="467" y="237"/>
              </a:cxn>
              <a:cxn ang="0">
                <a:pos x="489" y="194"/>
              </a:cxn>
              <a:cxn ang="0">
                <a:pos x="577" y="195"/>
              </a:cxn>
              <a:cxn ang="0">
                <a:pos x="651" y="194"/>
              </a:cxn>
              <a:cxn ang="0">
                <a:pos x="637" y="244"/>
              </a:cxn>
              <a:cxn ang="0">
                <a:pos x="571" y="241"/>
              </a:cxn>
              <a:cxn ang="0">
                <a:pos x="555" y="368"/>
              </a:cxn>
              <a:cxn ang="0">
                <a:pos x="600" y="373"/>
              </a:cxn>
              <a:cxn ang="0">
                <a:pos x="703" y="442"/>
              </a:cxn>
              <a:cxn ang="0">
                <a:pos x="758" y="570"/>
              </a:cxn>
              <a:cxn ang="0">
                <a:pos x="747" y="718"/>
              </a:cxn>
              <a:cxn ang="0">
                <a:pos x="673" y="829"/>
              </a:cxn>
              <a:cxn ang="0">
                <a:pos x="558" y="872"/>
              </a:cxn>
              <a:cxn ang="0">
                <a:pos x="558" y="981"/>
              </a:cxn>
              <a:cxn ang="0">
                <a:pos x="585" y="981"/>
              </a:cxn>
              <a:cxn ang="0">
                <a:pos x="726" y="981"/>
              </a:cxn>
              <a:cxn ang="0">
                <a:pos x="885" y="981"/>
              </a:cxn>
              <a:cxn ang="0">
                <a:pos x="1009" y="941"/>
              </a:cxn>
              <a:cxn ang="0">
                <a:pos x="983" y="730"/>
              </a:cxn>
              <a:cxn ang="0">
                <a:pos x="894" y="535"/>
              </a:cxn>
              <a:cxn ang="0">
                <a:pos x="809" y="401"/>
              </a:cxn>
              <a:cxn ang="0">
                <a:pos x="797" y="237"/>
              </a:cxn>
              <a:cxn ang="0">
                <a:pos x="819" y="283"/>
              </a:cxn>
              <a:cxn ang="0">
                <a:pos x="827" y="357"/>
              </a:cxn>
              <a:cxn ang="0">
                <a:pos x="879" y="408"/>
              </a:cxn>
              <a:cxn ang="0">
                <a:pos x="952" y="442"/>
              </a:cxn>
              <a:cxn ang="0">
                <a:pos x="1036" y="457"/>
              </a:cxn>
              <a:cxn ang="0">
                <a:pos x="1110" y="421"/>
              </a:cxn>
              <a:cxn ang="0">
                <a:pos x="1111" y="269"/>
              </a:cxn>
            </a:cxnLst>
            <a:rect l="0" t="0" r="r" b="b"/>
            <a:pathLst>
              <a:path w="1122" h="981">
                <a:moveTo>
                  <a:pt x="986" y="98"/>
                </a:moveTo>
                <a:lnTo>
                  <a:pt x="964" y="84"/>
                </a:lnTo>
                <a:lnTo>
                  <a:pt x="941" y="72"/>
                </a:lnTo>
                <a:lnTo>
                  <a:pt x="918" y="61"/>
                </a:lnTo>
                <a:lnTo>
                  <a:pt x="894" y="52"/>
                </a:lnTo>
                <a:lnTo>
                  <a:pt x="870" y="42"/>
                </a:lnTo>
                <a:lnTo>
                  <a:pt x="847" y="35"/>
                </a:lnTo>
                <a:lnTo>
                  <a:pt x="821" y="28"/>
                </a:lnTo>
                <a:lnTo>
                  <a:pt x="796" y="21"/>
                </a:lnTo>
                <a:lnTo>
                  <a:pt x="770" y="15"/>
                </a:lnTo>
                <a:lnTo>
                  <a:pt x="744" y="11"/>
                </a:lnTo>
                <a:lnTo>
                  <a:pt x="715" y="8"/>
                </a:lnTo>
                <a:lnTo>
                  <a:pt x="687" y="4"/>
                </a:lnTo>
                <a:lnTo>
                  <a:pt x="657" y="3"/>
                </a:lnTo>
                <a:lnTo>
                  <a:pt x="627" y="1"/>
                </a:lnTo>
                <a:lnTo>
                  <a:pt x="594" y="0"/>
                </a:lnTo>
                <a:lnTo>
                  <a:pt x="562" y="0"/>
                </a:lnTo>
                <a:lnTo>
                  <a:pt x="528" y="0"/>
                </a:lnTo>
                <a:lnTo>
                  <a:pt x="496" y="1"/>
                </a:lnTo>
                <a:lnTo>
                  <a:pt x="465" y="3"/>
                </a:lnTo>
                <a:lnTo>
                  <a:pt x="436" y="4"/>
                </a:lnTo>
                <a:lnTo>
                  <a:pt x="407" y="8"/>
                </a:lnTo>
                <a:lnTo>
                  <a:pt x="378" y="11"/>
                </a:lnTo>
                <a:lnTo>
                  <a:pt x="352" y="15"/>
                </a:lnTo>
                <a:lnTo>
                  <a:pt x="326" y="21"/>
                </a:lnTo>
                <a:lnTo>
                  <a:pt x="300" y="28"/>
                </a:lnTo>
                <a:lnTo>
                  <a:pt x="275" y="35"/>
                </a:lnTo>
                <a:lnTo>
                  <a:pt x="252" y="42"/>
                </a:lnTo>
                <a:lnTo>
                  <a:pt x="227" y="52"/>
                </a:lnTo>
                <a:lnTo>
                  <a:pt x="203" y="61"/>
                </a:lnTo>
                <a:lnTo>
                  <a:pt x="181" y="72"/>
                </a:lnTo>
                <a:lnTo>
                  <a:pt x="157" y="84"/>
                </a:lnTo>
                <a:lnTo>
                  <a:pt x="135" y="98"/>
                </a:lnTo>
                <a:lnTo>
                  <a:pt x="94" y="127"/>
                </a:lnTo>
                <a:lnTo>
                  <a:pt x="63" y="160"/>
                </a:lnTo>
                <a:lnTo>
                  <a:pt x="39" y="196"/>
                </a:lnTo>
                <a:lnTo>
                  <a:pt x="22" y="233"/>
                </a:lnTo>
                <a:lnTo>
                  <a:pt x="11" y="269"/>
                </a:lnTo>
                <a:lnTo>
                  <a:pt x="4" y="304"/>
                </a:lnTo>
                <a:lnTo>
                  <a:pt x="1" y="336"/>
                </a:lnTo>
                <a:lnTo>
                  <a:pt x="0" y="364"/>
                </a:lnTo>
                <a:lnTo>
                  <a:pt x="1" y="386"/>
                </a:lnTo>
                <a:lnTo>
                  <a:pt x="6" y="405"/>
                </a:lnTo>
                <a:lnTo>
                  <a:pt x="11" y="421"/>
                </a:lnTo>
                <a:lnTo>
                  <a:pt x="20" y="432"/>
                </a:lnTo>
                <a:lnTo>
                  <a:pt x="30" y="442"/>
                </a:lnTo>
                <a:lnTo>
                  <a:pt x="43" y="447"/>
                </a:lnTo>
                <a:lnTo>
                  <a:pt x="57" y="453"/>
                </a:lnTo>
                <a:lnTo>
                  <a:pt x="73" y="456"/>
                </a:lnTo>
                <a:lnTo>
                  <a:pt x="86" y="457"/>
                </a:lnTo>
                <a:lnTo>
                  <a:pt x="99" y="457"/>
                </a:lnTo>
                <a:lnTo>
                  <a:pt x="113" y="456"/>
                </a:lnTo>
                <a:lnTo>
                  <a:pt x="127" y="453"/>
                </a:lnTo>
                <a:lnTo>
                  <a:pt x="142" y="450"/>
                </a:lnTo>
                <a:lnTo>
                  <a:pt x="155" y="447"/>
                </a:lnTo>
                <a:lnTo>
                  <a:pt x="168" y="442"/>
                </a:lnTo>
                <a:lnTo>
                  <a:pt x="183" y="438"/>
                </a:lnTo>
                <a:lnTo>
                  <a:pt x="195" y="432"/>
                </a:lnTo>
                <a:lnTo>
                  <a:pt x="208" y="426"/>
                </a:lnTo>
                <a:lnTo>
                  <a:pt x="220" y="421"/>
                </a:lnTo>
                <a:lnTo>
                  <a:pt x="231" y="414"/>
                </a:lnTo>
                <a:lnTo>
                  <a:pt x="241" y="408"/>
                </a:lnTo>
                <a:lnTo>
                  <a:pt x="250" y="403"/>
                </a:lnTo>
                <a:lnTo>
                  <a:pt x="258" y="396"/>
                </a:lnTo>
                <a:lnTo>
                  <a:pt x="265" y="390"/>
                </a:lnTo>
                <a:lnTo>
                  <a:pt x="276" y="379"/>
                </a:lnTo>
                <a:lnTo>
                  <a:pt x="286" y="368"/>
                </a:lnTo>
                <a:lnTo>
                  <a:pt x="294" y="357"/>
                </a:lnTo>
                <a:lnTo>
                  <a:pt x="300" y="346"/>
                </a:lnTo>
                <a:lnTo>
                  <a:pt x="304" y="336"/>
                </a:lnTo>
                <a:lnTo>
                  <a:pt x="308" y="325"/>
                </a:lnTo>
                <a:lnTo>
                  <a:pt x="309" y="315"/>
                </a:lnTo>
                <a:lnTo>
                  <a:pt x="308" y="305"/>
                </a:lnTo>
                <a:lnTo>
                  <a:pt x="302" y="283"/>
                </a:lnTo>
                <a:lnTo>
                  <a:pt x="297" y="255"/>
                </a:lnTo>
                <a:lnTo>
                  <a:pt x="294" y="231"/>
                </a:lnTo>
                <a:lnTo>
                  <a:pt x="300" y="216"/>
                </a:lnTo>
                <a:lnTo>
                  <a:pt x="310" y="215"/>
                </a:lnTo>
                <a:lnTo>
                  <a:pt x="318" y="222"/>
                </a:lnTo>
                <a:lnTo>
                  <a:pt x="323" y="237"/>
                </a:lnTo>
                <a:lnTo>
                  <a:pt x="327" y="259"/>
                </a:lnTo>
                <a:lnTo>
                  <a:pt x="328" y="295"/>
                </a:lnTo>
                <a:lnTo>
                  <a:pt x="326" y="332"/>
                </a:lnTo>
                <a:lnTo>
                  <a:pt x="322" y="365"/>
                </a:lnTo>
                <a:lnTo>
                  <a:pt x="317" y="389"/>
                </a:lnTo>
                <a:lnTo>
                  <a:pt x="312" y="401"/>
                </a:lnTo>
                <a:lnTo>
                  <a:pt x="302" y="419"/>
                </a:lnTo>
                <a:lnTo>
                  <a:pt x="290" y="440"/>
                </a:lnTo>
                <a:lnTo>
                  <a:pt x="275" y="464"/>
                </a:lnTo>
                <a:lnTo>
                  <a:pt x="258" y="489"/>
                </a:lnTo>
                <a:lnTo>
                  <a:pt x="243" y="513"/>
                </a:lnTo>
                <a:lnTo>
                  <a:pt x="227" y="535"/>
                </a:lnTo>
                <a:lnTo>
                  <a:pt x="213" y="553"/>
                </a:lnTo>
                <a:lnTo>
                  <a:pt x="200" y="574"/>
                </a:lnTo>
                <a:lnTo>
                  <a:pt x="185" y="606"/>
                </a:lnTo>
                <a:lnTo>
                  <a:pt x="170" y="644"/>
                </a:lnTo>
                <a:lnTo>
                  <a:pt x="154" y="686"/>
                </a:lnTo>
                <a:lnTo>
                  <a:pt x="138" y="730"/>
                </a:lnTo>
                <a:lnTo>
                  <a:pt x="126" y="772"/>
                </a:lnTo>
                <a:lnTo>
                  <a:pt x="116" y="810"/>
                </a:lnTo>
                <a:lnTo>
                  <a:pt x="110" y="840"/>
                </a:lnTo>
                <a:lnTo>
                  <a:pt x="107" y="882"/>
                </a:lnTo>
                <a:lnTo>
                  <a:pt x="108" y="916"/>
                </a:lnTo>
                <a:lnTo>
                  <a:pt x="113" y="941"/>
                </a:lnTo>
                <a:lnTo>
                  <a:pt x="124" y="957"/>
                </a:lnTo>
                <a:lnTo>
                  <a:pt x="139" y="970"/>
                </a:lnTo>
                <a:lnTo>
                  <a:pt x="159" y="977"/>
                </a:lnTo>
                <a:lnTo>
                  <a:pt x="185" y="980"/>
                </a:lnTo>
                <a:lnTo>
                  <a:pt x="217" y="981"/>
                </a:lnTo>
                <a:lnTo>
                  <a:pt x="235" y="981"/>
                </a:lnTo>
                <a:lnTo>
                  <a:pt x="255" y="981"/>
                </a:lnTo>
                <a:lnTo>
                  <a:pt x="277" y="981"/>
                </a:lnTo>
                <a:lnTo>
                  <a:pt x="301" y="981"/>
                </a:lnTo>
                <a:lnTo>
                  <a:pt x="326" y="981"/>
                </a:lnTo>
                <a:lnTo>
                  <a:pt x="352" y="981"/>
                </a:lnTo>
                <a:lnTo>
                  <a:pt x="378" y="981"/>
                </a:lnTo>
                <a:lnTo>
                  <a:pt x="404" y="981"/>
                </a:lnTo>
                <a:lnTo>
                  <a:pt x="430" y="981"/>
                </a:lnTo>
                <a:lnTo>
                  <a:pt x="455" y="981"/>
                </a:lnTo>
                <a:lnTo>
                  <a:pt x="477" y="981"/>
                </a:lnTo>
                <a:lnTo>
                  <a:pt x="499" y="981"/>
                </a:lnTo>
                <a:lnTo>
                  <a:pt x="518" y="981"/>
                </a:lnTo>
                <a:lnTo>
                  <a:pt x="533" y="981"/>
                </a:lnTo>
                <a:lnTo>
                  <a:pt x="546" y="981"/>
                </a:lnTo>
                <a:lnTo>
                  <a:pt x="555" y="981"/>
                </a:lnTo>
                <a:lnTo>
                  <a:pt x="555" y="872"/>
                </a:lnTo>
                <a:lnTo>
                  <a:pt x="535" y="871"/>
                </a:lnTo>
                <a:lnTo>
                  <a:pt x="514" y="867"/>
                </a:lnTo>
                <a:lnTo>
                  <a:pt x="495" y="860"/>
                </a:lnTo>
                <a:lnTo>
                  <a:pt x="477" y="851"/>
                </a:lnTo>
                <a:lnTo>
                  <a:pt x="459" y="842"/>
                </a:lnTo>
                <a:lnTo>
                  <a:pt x="444" y="828"/>
                </a:lnTo>
                <a:lnTo>
                  <a:pt x="428" y="814"/>
                </a:lnTo>
                <a:lnTo>
                  <a:pt x="413" y="797"/>
                </a:lnTo>
                <a:lnTo>
                  <a:pt x="401" y="779"/>
                </a:lnTo>
                <a:lnTo>
                  <a:pt x="389" y="761"/>
                </a:lnTo>
                <a:lnTo>
                  <a:pt x="380" y="740"/>
                </a:lnTo>
                <a:lnTo>
                  <a:pt x="371" y="718"/>
                </a:lnTo>
                <a:lnTo>
                  <a:pt x="364" y="694"/>
                </a:lnTo>
                <a:lnTo>
                  <a:pt x="359" y="670"/>
                </a:lnTo>
                <a:lnTo>
                  <a:pt x="356" y="645"/>
                </a:lnTo>
                <a:lnTo>
                  <a:pt x="355" y="620"/>
                </a:lnTo>
                <a:lnTo>
                  <a:pt x="356" y="595"/>
                </a:lnTo>
                <a:lnTo>
                  <a:pt x="359" y="570"/>
                </a:lnTo>
                <a:lnTo>
                  <a:pt x="364" y="546"/>
                </a:lnTo>
                <a:lnTo>
                  <a:pt x="371" y="523"/>
                </a:lnTo>
                <a:lnTo>
                  <a:pt x="380" y="500"/>
                </a:lnTo>
                <a:lnTo>
                  <a:pt x="389" y="479"/>
                </a:lnTo>
                <a:lnTo>
                  <a:pt x="401" y="461"/>
                </a:lnTo>
                <a:lnTo>
                  <a:pt x="413" y="443"/>
                </a:lnTo>
                <a:lnTo>
                  <a:pt x="428" y="426"/>
                </a:lnTo>
                <a:lnTo>
                  <a:pt x="444" y="412"/>
                </a:lnTo>
                <a:lnTo>
                  <a:pt x="459" y="399"/>
                </a:lnTo>
                <a:lnTo>
                  <a:pt x="477" y="389"/>
                </a:lnTo>
                <a:lnTo>
                  <a:pt x="495" y="380"/>
                </a:lnTo>
                <a:lnTo>
                  <a:pt x="514" y="373"/>
                </a:lnTo>
                <a:lnTo>
                  <a:pt x="535" y="369"/>
                </a:lnTo>
                <a:lnTo>
                  <a:pt x="555" y="368"/>
                </a:lnTo>
                <a:lnTo>
                  <a:pt x="555" y="241"/>
                </a:lnTo>
                <a:lnTo>
                  <a:pt x="546" y="241"/>
                </a:lnTo>
                <a:lnTo>
                  <a:pt x="536" y="241"/>
                </a:lnTo>
                <a:lnTo>
                  <a:pt x="524" y="242"/>
                </a:lnTo>
                <a:lnTo>
                  <a:pt x="513" y="242"/>
                </a:lnTo>
                <a:lnTo>
                  <a:pt x="503" y="242"/>
                </a:lnTo>
                <a:lnTo>
                  <a:pt x="493" y="244"/>
                </a:lnTo>
                <a:lnTo>
                  <a:pt x="484" y="244"/>
                </a:lnTo>
                <a:lnTo>
                  <a:pt x="477" y="244"/>
                </a:lnTo>
                <a:lnTo>
                  <a:pt x="467" y="237"/>
                </a:lnTo>
                <a:lnTo>
                  <a:pt x="462" y="220"/>
                </a:lnTo>
                <a:lnTo>
                  <a:pt x="460" y="203"/>
                </a:lnTo>
                <a:lnTo>
                  <a:pt x="465" y="195"/>
                </a:lnTo>
                <a:lnTo>
                  <a:pt x="471" y="194"/>
                </a:lnTo>
                <a:lnTo>
                  <a:pt x="478" y="194"/>
                </a:lnTo>
                <a:lnTo>
                  <a:pt x="489" y="194"/>
                </a:lnTo>
                <a:lnTo>
                  <a:pt x="501" y="194"/>
                </a:lnTo>
                <a:lnTo>
                  <a:pt x="514" y="194"/>
                </a:lnTo>
                <a:lnTo>
                  <a:pt x="530" y="195"/>
                </a:lnTo>
                <a:lnTo>
                  <a:pt x="546" y="195"/>
                </a:lnTo>
                <a:lnTo>
                  <a:pt x="562" y="195"/>
                </a:lnTo>
                <a:lnTo>
                  <a:pt x="577" y="195"/>
                </a:lnTo>
                <a:lnTo>
                  <a:pt x="593" y="195"/>
                </a:lnTo>
                <a:lnTo>
                  <a:pt x="608" y="194"/>
                </a:lnTo>
                <a:lnTo>
                  <a:pt x="621" y="194"/>
                </a:lnTo>
                <a:lnTo>
                  <a:pt x="633" y="194"/>
                </a:lnTo>
                <a:lnTo>
                  <a:pt x="644" y="194"/>
                </a:lnTo>
                <a:lnTo>
                  <a:pt x="651" y="194"/>
                </a:lnTo>
                <a:lnTo>
                  <a:pt x="657" y="195"/>
                </a:lnTo>
                <a:lnTo>
                  <a:pt x="662" y="203"/>
                </a:lnTo>
                <a:lnTo>
                  <a:pt x="662" y="220"/>
                </a:lnTo>
                <a:lnTo>
                  <a:pt x="655" y="237"/>
                </a:lnTo>
                <a:lnTo>
                  <a:pt x="645" y="244"/>
                </a:lnTo>
                <a:lnTo>
                  <a:pt x="637" y="244"/>
                </a:lnTo>
                <a:lnTo>
                  <a:pt x="628" y="244"/>
                </a:lnTo>
                <a:lnTo>
                  <a:pt x="617" y="242"/>
                </a:lnTo>
                <a:lnTo>
                  <a:pt x="605" y="242"/>
                </a:lnTo>
                <a:lnTo>
                  <a:pt x="593" y="242"/>
                </a:lnTo>
                <a:lnTo>
                  <a:pt x="581" y="241"/>
                </a:lnTo>
                <a:lnTo>
                  <a:pt x="571" y="241"/>
                </a:lnTo>
                <a:lnTo>
                  <a:pt x="562" y="241"/>
                </a:lnTo>
                <a:lnTo>
                  <a:pt x="560" y="241"/>
                </a:lnTo>
                <a:lnTo>
                  <a:pt x="558" y="241"/>
                </a:lnTo>
                <a:lnTo>
                  <a:pt x="557" y="241"/>
                </a:lnTo>
                <a:lnTo>
                  <a:pt x="555" y="241"/>
                </a:lnTo>
                <a:lnTo>
                  <a:pt x="555" y="368"/>
                </a:lnTo>
                <a:lnTo>
                  <a:pt x="556" y="368"/>
                </a:lnTo>
                <a:lnTo>
                  <a:pt x="557" y="368"/>
                </a:lnTo>
                <a:lnTo>
                  <a:pt x="557" y="368"/>
                </a:lnTo>
                <a:lnTo>
                  <a:pt x="558" y="368"/>
                </a:lnTo>
                <a:lnTo>
                  <a:pt x="580" y="369"/>
                </a:lnTo>
                <a:lnTo>
                  <a:pt x="600" y="373"/>
                </a:lnTo>
                <a:lnTo>
                  <a:pt x="619" y="379"/>
                </a:lnTo>
                <a:lnTo>
                  <a:pt x="638" y="387"/>
                </a:lnTo>
                <a:lnTo>
                  <a:pt x="656" y="399"/>
                </a:lnTo>
                <a:lnTo>
                  <a:pt x="673" y="411"/>
                </a:lnTo>
                <a:lnTo>
                  <a:pt x="688" y="425"/>
                </a:lnTo>
                <a:lnTo>
                  <a:pt x="703" y="442"/>
                </a:lnTo>
                <a:lnTo>
                  <a:pt x="717" y="460"/>
                </a:lnTo>
                <a:lnTo>
                  <a:pt x="728" y="479"/>
                </a:lnTo>
                <a:lnTo>
                  <a:pt x="738" y="500"/>
                </a:lnTo>
                <a:lnTo>
                  <a:pt x="747" y="523"/>
                </a:lnTo>
                <a:lnTo>
                  <a:pt x="754" y="545"/>
                </a:lnTo>
                <a:lnTo>
                  <a:pt x="758" y="570"/>
                </a:lnTo>
                <a:lnTo>
                  <a:pt x="761" y="594"/>
                </a:lnTo>
                <a:lnTo>
                  <a:pt x="763" y="620"/>
                </a:lnTo>
                <a:lnTo>
                  <a:pt x="761" y="647"/>
                </a:lnTo>
                <a:lnTo>
                  <a:pt x="758" y="670"/>
                </a:lnTo>
                <a:lnTo>
                  <a:pt x="754" y="695"/>
                </a:lnTo>
                <a:lnTo>
                  <a:pt x="747" y="718"/>
                </a:lnTo>
                <a:lnTo>
                  <a:pt x="738" y="740"/>
                </a:lnTo>
                <a:lnTo>
                  <a:pt x="728" y="761"/>
                </a:lnTo>
                <a:lnTo>
                  <a:pt x="717" y="780"/>
                </a:lnTo>
                <a:lnTo>
                  <a:pt x="703" y="798"/>
                </a:lnTo>
                <a:lnTo>
                  <a:pt x="688" y="815"/>
                </a:lnTo>
                <a:lnTo>
                  <a:pt x="673" y="829"/>
                </a:lnTo>
                <a:lnTo>
                  <a:pt x="656" y="842"/>
                </a:lnTo>
                <a:lnTo>
                  <a:pt x="638" y="853"/>
                </a:lnTo>
                <a:lnTo>
                  <a:pt x="619" y="861"/>
                </a:lnTo>
                <a:lnTo>
                  <a:pt x="600" y="867"/>
                </a:lnTo>
                <a:lnTo>
                  <a:pt x="580" y="871"/>
                </a:lnTo>
                <a:lnTo>
                  <a:pt x="558" y="872"/>
                </a:lnTo>
                <a:lnTo>
                  <a:pt x="557" y="872"/>
                </a:lnTo>
                <a:lnTo>
                  <a:pt x="557" y="872"/>
                </a:lnTo>
                <a:lnTo>
                  <a:pt x="556" y="872"/>
                </a:lnTo>
                <a:lnTo>
                  <a:pt x="555" y="872"/>
                </a:lnTo>
                <a:lnTo>
                  <a:pt x="555" y="981"/>
                </a:lnTo>
                <a:lnTo>
                  <a:pt x="558" y="981"/>
                </a:lnTo>
                <a:lnTo>
                  <a:pt x="560" y="981"/>
                </a:lnTo>
                <a:lnTo>
                  <a:pt x="562" y="981"/>
                </a:lnTo>
                <a:lnTo>
                  <a:pt x="562" y="981"/>
                </a:lnTo>
                <a:lnTo>
                  <a:pt x="564" y="981"/>
                </a:lnTo>
                <a:lnTo>
                  <a:pt x="573" y="981"/>
                </a:lnTo>
                <a:lnTo>
                  <a:pt x="585" y="981"/>
                </a:lnTo>
                <a:lnTo>
                  <a:pt x="602" y="981"/>
                </a:lnTo>
                <a:lnTo>
                  <a:pt x="622" y="981"/>
                </a:lnTo>
                <a:lnTo>
                  <a:pt x="645" y="981"/>
                </a:lnTo>
                <a:lnTo>
                  <a:pt x="671" y="981"/>
                </a:lnTo>
                <a:lnTo>
                  <a:pt x="697" y="981"/>
                </a:lnTo>
                <a:lnTo>
                  <a:pt x="726" y="981"/>
                </a:lnTo>
                <a:lnTo>
                  <a:pt x="754" y="981"/>
                </a:lnTo>
                <a:lnTo>
                  <a:pt x="783" y="981"/>
                </a:lnTo>
                <a:lnTo>
                  <a:pt x="811" y="981"/>
                </a:lnTo>
                <a:lnTo>
                  <a:pt x="838" y="981"/>
                </a:lnTo>
                <a:lnTo>
                  <a:pt x="863" y="981"/>
                </a:lnTo>
                <a:lnTo>
                  <a:pt x="885" y="981"/>
                </a:lnTo>
                <a:lnTo>
                  <a:pt x="905" y="981"/>
                </a:lnTo>
                <a:lnTo>
                  <a:pt x="937" y="980"/>
                </a:lnTo>
                <a:lnTo>
                  <a:pt x="961" y="977"/>
                </a:lnTo>
                <a:lnTo>
                  <a:pt x="983" y="970"/>
                </a:lnTo>
                <a:lnTo>
                  <a:pt x="997" y="957"/>
                </a:lnTo>
                <a:lnTo>
                  <a:pt x="1009" y="941"/>
                </a:lnTo>
                <a:lnTo>
                  <a:pt x="1013" y="916"/>
                </a:lnTo>
                <a:lnTo>
                  <a:pt x="1014" y="882"/>
                </a:lnTo>
                <a:lnTo>
                  <a:pt x="1011" y="840"/>
                </a:lnTo>
                <a:lnTo>
                  <a:pt x="1005" y="810"/>
                </a:lnTo>
                <a:lnTo>
                  <a:pt x="995" y="772"/>
                </a:lnTo>
                <a:lnTo>
                  <a:pt x="983" y="730"/>
                </a:lnTo>
                <a:lnTo>
                  <a:pt x="968" y="686"/>
                </a:lnTo>
                <a:lnTo>
                  <a:pt x="951" y="644"/>
                </a:lnTo>
                <a:lnTo>
                  <a:pt x="936" y="606"/>
                </a:lnTo>
                <a:lnTo>
                  <a:pt x="921" y="574"/>
                </a:lnTo>
                <a:lnTo>
                  <a:pt x="907" y="553"/>
                </a:lnTo>
                <a:lnTo>
                  <a:pt x="894" y="535"/>
                </a:lnTo>
                <a:lnTo>
                  <a:pt x="878" y="513"/>
                </a:lnTo>
                <a:lnTo>
                  <a:pt x="863" y="489"/>
                </a:lnTo>
                <a:lnTo>
                  <a:pt x="846" y="464"/>
                </a:lnTo>
                <a:lnTo>
                  <a:pt x="831" y="440"/>
                </a:lnTo>
                <a:lnTo>
                  <a:pt x="819" y="419"/>
                </a:lnTo>
                <a:lnTo>
                  <a:pt x="809" y="401"/>
                </a:lnTo>
                <a:lnTo>
                  <a:pt x="804" y="389"/>
                </a:lnTo>
                <a:lnTo>
                  <a:pt x="799" y="365"/>
                </a:lnTo>
                <a:lnTo>
                  <a:pt x="795" y="332"/>
                </a:lnTo>
                <a:lnTo>
                  <a:pt x="794" y="295"/>
                </a:lnTo>
                <a:lnTo>
                  <a:pt x="794" y="259"/>
                </a:lnTo>
                <a:lnTo>
                  <a:pt x="797" y="237"/>
                </a:lnTo>
                <a:lnTo>
                  <a:pt x="803" y="222"/>
                </a:lnTo>
                <a:lnTo>
                  <a:pt x="811" y="215"/>
                </a:lnTo>
                <a:lnTo>
                  <a:pt x="821" y="216"/>
                </a:lnTo>
                <a:lnTo>
                  <a:pt x="827" y="231"/>
                </a:lnTo>
                <a:lnTo>
                  <a:pt x="824" y="255"/>
                </a:lnTo>
                <a:lnTo>
                  <a:pt x="819" y="283"/>
                </a:lnTo>
                <a:lnTo>
                  <a:pt x="813" y="305"/>
                </a:lnTo>
                <a:lnTo>
                  <a:pt x="812" y="315"/>
                </a:lnTo>
                <a:lnTo>
                  <a:pt x="813" y="325"/>
                </a:lnTo>
                <a:lnTo>
                  <a:pt x="817" y="336"/>
                </a:lnTo>
                <a:lnTo>
                  <a:pt x="821" y="346"/>
                </a:lnTo>
                <a:lnTo>
                  <a:pt x="827" y="357"/>
                </a:lnTo>
                <a:lnTo>
                  <a:pt x="834" y="368"/>
                </a:lnTo>
                <a:lnTo>
                  <a:pt x="845" y="379"/>
                </a:lnTo>
                <a:lnTo>
                  <a:pt x="856" y="390"/>
                </a:lnTo>
                <a:lnTo>
                  <a:pt x="863" y="396"/>
                </a:lnTo>
                <a:lnTo>
                  <a:pt x="870" y="403"/>
                </a:lnTo>
                <a:lnTo>
                  <a:pt x="879" y="408"/>
                </a:lnTo>
                <a:lnTo>
                  <a:pt x="890" y="414"/>
                </a:lnTo>
                <a:lnTo>
                  <a:pt x="901" y="421"/>
                </a:lnTo>
                <a:lnTo>
                  <a:pt x="913" y="426"/>
                </a:lnTo>
                <a:lnTo>
                  <a:pt x="925" y="432"/>
                </a:lnTo>
                <a:lnTo>
                  <a:pt x="939" y="438"/>
                </a:lnTo>
                <a:lnTo>
                  <a:pt x="952" y="442"/>
                </a:lnTo>
                <a:lnTo>
                  <a:pt x="966" y="447"/>
                </a:lnTo>
                <a:lnTo>
                  <a:pt x="980" y="450"/>
                </a:lnTo>
                <a:lnTo>
                  <a:pt x="994" y="453"/>
                </a:lnTo>
                <a:lnTo>
                  <a:pt x="1009" y="456"/>
                </a:lnTo>
                <a:lnTo>
                  <a:pt x="1022" y="457"/>
                </a:lnTo>
                <a:lnTo>
                  <a:pt x="1036" y="457"/>
                </a:lnTo>
                <a:lnTo>
                  <a:pt x="1048" y="456"/>
                </a:lnTo>
                <a:lnTo>
                  <a:pt x="1064" y="453"/>
                </a:lnTo>
                <a:lnTo>
                  <a:pt x="1078" y="447"/>
                </a:lnTo>
                <a:lnTo>
                  <a:pt x="1091" y="442"/>
                </a:lnTo>
                <a:lnTo>
                  <a:pt x="1102" y="432"/>
                </a:lnTo>
                <a:lnTo>
                  <a:pt x="1110" y="421"/>
                </a:lnTo>
                <a:lnTo>
                  <a:pt x="1116" y="405"/>
                </a:lnTo>
                <a:lnTo>
                  <a:pt x="1121" y="386"/>
                </a:lnTo>
                <a:lnTo>
                  <a:pt x="1122" y="364"/>
                </a:lnTo>
                <a:lnTo>
                  <a:pt x="1121" y="336"/>
                </a:lnTo>
                <a:lnTo>
                  <a:pt x="1118" y="304"/>
                </a:lnTo>
                <a:lnTo>
                  <a:pt x="1111" y="269"/>
                </a:lnTo>
                <a:lnTo>
                  <a:pt x="1100" y="233"/>
                </a:lnTo>
                <a:lnTo>
                  <a:pt x="1082" y="196"/>
                </a:lnTo>
                <a:lnTo>
                  <a:pt x="1058" y="160"/>
                </a:lnTo>
                <a:lnTo>
                  <a:pt x="1027" y="127"/>
                </a:lnTo>
                <a:lnTo>
                  <a:pt x="986" y="98"/>
                </a:lnTo>
                <a:close/>
              </a:path>
            </a:pathLst>
          </a:custGeom>
          <a:solidFill>
            <a:schemeClr val="tx1"/>
          </a:solidFill>
          <a:ln w="9525">
            <a:noFill/>
            <a:round/>
            <a:headEnd/>
            <a:tailEnd/>
          </a:ln>
        </p:spPr>
        <p:txBody>
          <a:bodyPr/>
          <a:lstStyle/>
          <a:p>
            <a:endParaRPr lang="zh-TW" altLang="en-US"/>
          </a:p>
        </p:txBody>
      </p:sp>
      <p:sp>
        <p:nvSpPr>
          <p:cNvPr id="43118" name="Freeform 110"/>
          <p:cNvSpPr>
            <a:spLocks/>
          </p:cNvSpPr>
          <p:nvPr/>
        </p:nvSpPr>
        <p:spPr bwMode="auto">
          <a:xfrm>
            <a:off x="4495800" y="2047875"/>
            <a:ext cx="3822700" cy="2892425"/>
          </a:xfrm>
          <a:custGeom>
            <a:avLst/>
            <a:gdLst/>
            <a:ahLst/>
            <a:cxnLst>
              <a:cxn ang="0">
                <a:pos x="0" y="0"/>
              </a:cxn>
              <a:cxn ang="0">
                <a:pos x="6" y="126"/>
              </a:cxn>
              <a:cxn ang="0">
                <a:pos x="2408" y="1822"/>
              </a:cxn>
            </a:cxnLst>
            <a:rect l="0" t="0" r="r" b="b"/>
            <a:pathLst>
              <a:path w="2408" h="1822">
                <a:moveTo>
                  <a:pt x="0" y="0"/>
                </a:moveTo>
                <a:lnTo>
                  <a:pt x="6" y="126"/>
                </a:lnTo>
                <a:lnTo>
                  <a:pt x="2408" y="1822"/>
                </a:lnTo>
              </a:path>
            </a:pathLst>
          </a:custGeom>
          <a:noFill/>
          <a:ln w="38100">
            <a:solidFill>
              <a:srgbClr val="FF0000"/>
            </a:solidFill>
            <a:round/>
            <a:headEnd type="triangle" w="med" len="med"/>
            <a:tailEnd type="none" w="med" len="med"/>
          </a:ln>
          <a:effectLst/>
        </p:spPr>
        <p:txBody>
          <a:bodyPr wrap="none" anchor="ctr"/>
          <a:lstStyle/>
          <a:p>
            <a:endParaRPr lang="zh-TW" altLang="en-US"/>
          </a:p>
        </p:txBody>
      </p:sp>
      <p:grpSp>
        <p:nvGrpSpPr>
          <p:cNvPr id="43119" name="Group 111"/>
          <p:cNvGrpSpPr>
            <a:grpSpLocks/>
          </p:cNvGrpSpPr>
          <p:nvPr/>
        </p:nvGrpSpPr>
        <p:grpSpPr bwMode="auto">
          <a:xfrm>
            <a:off x="5670550" y="2836863"/>
            <a:ext cx="700088" cy="382587"/>
            <a:chOff x="4712" y="2088"/>
            <a:chExt cx="444" cy="244"/>
          </a:xfrm>
        </p:grpSpPr>
        <p:sp>
          <p:nvSpPr>
            <p:cNvPr id="43120" name="Rectangle 112"/>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a:effectLst/>
          </p:spPr>
          <p:txBody>
            <a:bodyPr wrap="none" anchor="ctr"/>
            <a:lstStyle/>
            <a:p>
              <a:endParaRPr lang="zh-TW" altLang="en-US"/>
            </a:p>
          </p:txBody>
        </p:sp>
        <p:sp>
          <p:nvSpPr>
            <p:cNvPr id="43121" name="Text Box 113"/>
            <p:cNvSpPr txBox="1">
              <a:spLocks noChangeArrowheads="1"/>
            </p:cNvSpPr>
            <p:nvPr/>
          </p:nvSpPr>
          <p:spPr bwMode="auto">
            <a:xfrm>
              <a:off x="4726" y="2098"/>
              <a:ext cx="344" cy="234"/>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ack</a:t>
              </a:r>
              <a:endParaRPr lang="en-US" altLang="zh-TW">
                <a:ea typeface="新細明體" charset="-120"/>
              </a:endParaRPr>
            </a:p>
          </p:txBody>
        </p:sp>
      </p:grpSp>
      <p:sp>
        <p:nvSpPr>
          <p:cNvPr id="43122" name="Freeform 114"/>
          <p:cNvSpPr>
            <a:spLocks/>
          </p:cNvSpPr>
          <p:nvPr/>
        </p:nvSpPr>
        <p:spPr bwMode="auto">
          <a:xfrm>
            <a:off x="4843463" y="3911600"/>
            <a:ext cx="890587" cy="519113"/>
          </a:xfrm>
          <a:custGeom>
            <a:avLst/>
            <a:gdLst/>
            <a:ahLst/>
            <a:cxnLst>
              <a:cxn ang="0">
                <a:pos x="870" y="42"/>
              </a:cxn>
              <a:cxn ang="0">
                <a:pos x="715" y="8"/>
              </a:cxn>
              <a:cxn ang="0">
                <a:pos x="528" y="0"/>
              </a:cxn>
              <a:cxn ang="0">
                <a:pos x="352" y="15"/>
              </a:cxn>
              <a:cxn ang="0">
                <a:pos x="203" y="61"/>
              </a:cxn>
              <a:cxn ang="0">
                <a:pos x="39" y="196"/>
              </a:cxn>
              <a:cxn ang="0">
                <a:pos x="1" y="386"/>
              </a:cxn>
              <a:cxn ang="0">
                <a:pos x="57" y="453"/>
              </a:cxn>
              <a:cxn ang="0">
                <a:pos x="142" y="450"/>
              </a:cxn>
              <a:cxn ang="0">
                <a:pos x="220" y="421"/>
              </a:cxn>
              <a:cxn ang="0">
                <a:pos x="276" y="379"/>
              </a:cxn>
              <a:cxn ang="0">
                <a:pos x="309" y="315"/>
              </a:cxn>
              <a:cxn ang="0">
                <a:pos x="310" y="215"/>
              </a:cxn>
              <a:cxn ang="0">
                <a:pos x="322" y="365"/>
              </a:cxn>
              <a:cxn ang="0">
                <a:pos x="258" y="489"/>
              </a:cxn>
              <a:cxn ang="0">
                <a:pos x="170" y="644"/>
              </a:cxn>
              <a:cxn ang="0">
                <a:pos x="107" y="882"/>
              </a:cxn>
              <a:cxn ang="0">
                <a:pos x="185" y="980"/>
              </a:cxn>
              <a:cxn ang="0">
                <a:pos x="326" y="981"/>
              </a:cxn>
              <a:cxn ang="0">
                <a:pos x="477" y="981"/>
              </a:cxn>
              <a:cxn ang="0">
                <a:pos x="555" y="872"/>
              </a:cxn>
              <a:cxn ang="0">
                <a:pos x="444" y="828"/>
              </a:cxn>
              <a:cxn ang="0">
                <a:pos x="371" y="718"/>
              </a:cxn>
              <a:cxn ang="0">
                <a:pos x="359" y="570"/>
              </a:cxn>
              <a:cxn ang="0">
                <a:pos x="413" y="443"/>
              </a:cxn>
              <a:cxn ang="0">
                <a:pos x="514" y="373"/>
              </a:cxn>
              <a:cxn ang="0">
                <a:pos x="524" y="242"/>
              </a:cxn>
              <a:cxn ang="0">
                <a:pos x="467" y="237"/>
              </a:cxn>
              <a:cxn ang="0">
                <a:pos x="489" y="194"/>
              </a:cxn>
              <a:cxn ang="0">
                <a:pos x="577" y="195"/>
              </a:cxn>
              <a:cxn ang="0">
                <a:pos x="651" y="194"/>
              </a:cxn>
              <a:cxn ang="0">
                <a:pos x="637" y="244"/>
              </a:cxn>
              <a:cxn ang="0">
                <a:pos x="571" y="241"/>
              </a:cxn>
              <a:cxn ang="0">
                <a:pos x="555" y="368"/>
              </a:cxn>
              <a:cxn ang="0">
                <a:pos x="600" y="373"/>
              </a:cxn>
              <a:cxn ang="0">
                <a:pos x="703" y="442"/>
              </a:cxn>
              <a:cxn ang="0">
                <a:pos x="758" y="570"/>
              </a:cxn>
              <a:cxn ang="0">
                <a:pos x="747" y="718"/>
              </a:cxn>
              <a:cxn ang="0">
                <a:pos x="673" y="829"/>
              </a:cxn>
              <a:cxn ang="0">
                <a:pos x="558" y="872"/>
              </a:cxn>
              <a:cxn ang="0">
                <a:pos x="558" y="981"/>
              </a:cxn>
              <a:cxn ang="0">
                <a:pos x="585" y="981"/>
              </a:cxn>
              <a:cxn ang="0">
                <a:pos x="726" y="981"/>
              </a:cxn>
              <a:cxn ang="0">
                <a:pos x="885" y="981"/>
              </a:cxn>
              <a:cxn ang="0">
                <a:pos x="1009" y="941"/>
              </a:cxn>
              <a:cxn ang="0">
                <a:pos x="983" y="730"/>
              </a:cxn>
              <a:cxn ang="0">
                <a:pos x="894" y="535"/>
              </a:cxn>
              <a:cxn ang="0">
                <a:pos x="809" y="401"/>
              </a:cxn>
              <a:cxn ang="0">
                <a:pos x="797" y="237"/>
              </a:cxn>
              <a:cxn ang="0">
                <a:pos x="819" y="283"/>
              </a:cxn>
              <a:cxn ang="0">
                <a:pos x="827" y="357"/>
              </a:cxn>
              <a:cxn ang="0">
                <a:pos x="879" y="408"/>
              </a:cxn>
              <a:cxn ang="0">
                <a:pos x="952" y="442"/>
              </a:cxn>
              <a:cxn ang="0">
                <a:pos x="1036" y="457"/>
              </a:cxn>
              <a:cxn ang="0">
                <a:pos x="1110" y="421"/>
              </a:cxn>
              <a:cxn ang="0">
                <a:pos x="1111" y="269"/>
              </a:cxn>
            </a:cxnLst>
            <a:rect l="0" t="0" r="r" b="b"/>
            <a:pathLst>
              <a:path w="1122" h="981">
                <a:moveTo>
                  <a:pt x="986" y="98"/>
                </a:moveTo>
                <a:lnTo>
                  <a:pt x="964" y="84"/>
                </a:lnTo>
                <a:lnTo>
                  <a:pt x="941" y="72"/>
                </a:lnTo>
                <a:lnTo>
                  <a:pt x="918" y="61"/>
                </a:lnTo>
                <a:lnTo>
                  <a:pt x="894" y="52"/>
                </a:lnTo>
                <a:lnTo>
                  <a:pt x="870" y="42"/>
                </a:lnTo>
                <a:lnTo>
                  <a:pt x="847" y="35"/>
                </a:lnTo>
                <a:lnTo>
                  <a:pt x="821" y="28"/>
                </a:lnTo>
                <a:lnTo>
                  <a:pt x="796" y="21"/>
                </a:lnTo>
                <a:lnTo>
                  <a:pt x="770" y="15"/>
                </a:lnTo>
                <a:lnTo>
                  <a:pt x="744" y="11"/>
                </a:lnTo>
                <a:lnTo>
                  <a:pt x="715" y="8"/>
                </a:lnTo>
                <a:lnTo>
                  <a:pt x="687" y="4"/>
                </a:lnTo>
                <a:lnTo>
                  <a:pt x="657" y="3"/>
                </a:lnTo>
                <a:lnTo>
                  <a:pt x="627" y="1"/>
                </a:lnTo>
                <a:lnTo>
                  <a:pt x="594" y="0"/>
                </a:lnTo>
                <a:lnTo>
                  <a:pt x="562" y="0"/>
                </a:lnTo>
                <a:lnTo>
                  <a:pt x="528" y="0"/>
                </a:lnTo>
                <a:lnTo>
                  <a:pt x="496" y="1"/>
                </a:lnTo>
                <a:lnTo>
                  <a:pt x="465" y="3"/>
                </a:lnTo>
                <a:lnTo>
                  <a:pt x="436" y="4"/>
                </a:lnTo>
                <a:lnTo>
                  <a:pt x="407" y="8"/>
                </a:lnTo>
                <a:lnTo>
                  <a:pt x="378" y="11"/>
                </a:lnTo>
                <a:lnTo>
                  <a:pt x="352" y="15"/>
                </a:lnTo>
                <a:lnTo>
                  <a:pt x="326" y="21"/>
                </a:lnTo>
                <a:lnTo>
                  <a:pt x="300" y="28"/>
                </a:lnTo>
                <a:lnTo>
                  <a:pt x="275" y="35"/>
                </a:lnTo>
                <a:lnTo>
                  <a:pt x="252" y="42"/>
                </a:lnTo>
                <a:lnTo>
                  <a:pt x="227" y="52"/>
                </a:lnTo>
                <a:lnTo>
                  <a:pt x="203" y="61"/>
                </a:lnTo>
                <a:lnTo>
                  <a:pt x="181" y="72"/>
                </a:lnTo>
                <a:lnTo>
                  <a:pt x="157" y="84"/>
                </a:lnTo>
                <a:lnTo>
                  <a:pt x="135" y="98"/>
                </a:lnTo>
                <a:lnTo>
                  <a:pt x="94" y="127"/>
                </a:lnTo>
                <a:lnTo>
                  <a:pt x="63" y="160"/>
                </a:lnTo>
                <a:lnTo>
                  <a:pt x="39" y="196"/>
                </a:lnTo>
                <a:lnTo>
                  <a:pt x="22" y="233"/>
                </a:lnTo>
                <a:lnTo>
                  <a:pt x="11" y="269"/>
                </a:lnTo>
                <a:lnTo>
                  <a:pt x="4" y="304"/>
                </a:lnTo>
                <a:lnTo>
                  <a:pt x="1" y="336"/>
                </a:lnTo>
                <a:lnTo>
                  <a:pt x="0" y="364"/>
                </a:lnTo>
                <a:lnTo>
                  <a:pt x="1" y="386"/>
                </a:lnTo>
                <a:lnTo>
                  <a:pt x="6" y="405"/>
                </a:lnTo>
                <a:lnTo>
                  <a:pt x="11" y="421"/>
                </a:lnTo>
                <a:lnTo>
                  <a:pt x="20" y="432"/>
                </a:lnTo>
                <a:lnTo>
                  <a:pt x="30" y="442"/>
                </a:lnTo>
                <a:lnTo>
                  <a:pt x="43" y="447"/>
                </a:lnTo>
                <a:lnTo>
                  <a:pt x="57" y="453"/>
                </a:lnTo>
                <a:lnTo>
                  <a:pt x="73" y="456"/>
                </a:lnTo>
                <a:lnTo>
                  <a:pt x="86" y="457"/>
                </a:lnTo>
                <a:lnTo>
                  <a:pt x="99" y="457"/>
                </a:lnTo>
                <a:lnTo>
                  <a:pt x="113" y="456"/>
                </a:lnTo>
                <a:lnTo>
                  <a:pt x="127" y="453"/>
                </a:lnTo>
                <a:lnTo>
                  <a:pt x="142" y="450"/>
                </a:lnTo>
                <a:lnTo>
                  <a:pt x="155" y="447"/>
                </a:lnTo>
                <a:lnTo>
                  <a:pt x="168" y="442"/>
                </a:lnTo>
                <a:lnTo>
                  <a:pt x="183" y="438"/>
                </a:lnTo>
                <a:lnTo>
                  <a:pt x="195" y="432"/>
                </a:lnTo>
                <a:lnTo>
                  <a:pt x="208" y="426"/>
                </a:lnTo>
                <a:lnTo>
                  <a:pt x="220" y="421"/>
                </a:lnTo>
                <a:lnTo>
                  <a:pt x="231" y="414"/>
                </a:lnTo>
                <a:lnTo>
                  <a:pt x="241" y="408"/>
                </a:lnTo>
                <a:lnTo>
                  <a:pt x="250" y="403"/>
                </a:lnTo>
                <a:lnTo>
                  <a:pt x="258" y="396"/>
                </a:lnTo>
                <a:lnTo>
                  <a:pt x="265" y="390"/>
                </a:lnTo>
                <a:lnTo>
                  <a:pt x="276" y="379"/>
                </a:lnTo>
                <a:lnTo>
                  <a:pt x="286" y="368"/>
                </a:lnTo>
                <a:lnTo>
                  <a:pt x="294" y="357"/>
                </a:lnTo>
                <a:lnTo>
                  <a:pt x="300" y="346"/>
                </a:lnTo>
                <a:lnTo>
                  <a:pt x="304" y="336"/>
                </a:lnTo>
                <a:lnTo>
                  <a:pt x="308" y="325"/>
                </a:lnTo>
                <a:lnTo>
                  <a:pt x="309" y="315"/>
                </a:lnTo>
                <a:lnTo>
                  <a:pt x="308" y="305"/>
                </a:lnTo>
                <a:lnTo>
                  <a:pt x="302" y="283"/>
                </a:lnTo>
                <a:lnTo>
                  <a:pt x="297" y="255"/>
                </a:lnTo>
                <a:lnTo>
                  <a:pt x="294" y="231"/>
                </a:lnTo>
                <a:lnTo>
                  <a:pt x="300" y="216"/>
                </a:lnTo>
                <a:lnTo>
                  <a:pt x="310" y="215"/>
                </a:lnTo>
                <a:lnTo>
                  <a:pt x="318" y="222"/>
                </a:lnTo>
                <a:lnTo>
                  <a:pt x="323" y="237"/>
                </a:lnTo>
                <a:lnTo>
                  <a:pt x="327" y="259"/>
                </a:lnTo>
                <a:lnTo>
                  <a:pt x="328" y="295"/>
                </a:lnTo>
                <a:lnTo>
                  <a:pt x="326" y="332"/>
                </a:lnTo>
                <a:lnTo>
                  <a:pt x="322" y="365"/>
                </a:lnTo>
                <a:lnTo>
                  <a:pt x="317" y="389"/>
                </a:lnTo>
                <a:lnTo>
                  <a:pt x="312" y="401"/>
                </a:lnTo>
                <a:lnTo>
                  <a:pt x="302" y="419"/>
                </a:lnTo>
                <a:lnTo>
                  <a:pt x="290" y="440"/>
                </a:lnTo>
                <a:lnTo>
                  <a:pt x="275" y="464"/>
                </a:lnTo>
                <a:lnTo>
                  <a:pt x="258" y="489"/>
                </a:lnTo>
                <a:lnTo>
                  <a:pt x="243" y="513"/>
                </a:lnTo>
                <a:lnTo>
                  <a:pt x="227" y="535"/>
                </a:lnTo>
                <a:lnTo>
                  <a:pt x="213" y="553"/>
                </a:lnTo>
                <a:lnTo>
                  <a:pt x="200" y="574"/>
                </a:lnTo>
                <a:lnTo>
                  <a:pt x="185" y="606"/>
                </a:lnTo>
                <a:lnTo>
                  <a:pt x="170" y="644"/>
                </a:lnTo>
                <a:lnTo>
                  <a:pt x="154" y="686"/>
                </a:lnTo>
                <a:lnTo>
                  <a:pt x="138" y="730"/>
                </a:lnTo>
                <a:lnTo>
                  <a:pt x="126" y="772"/>
                </a:lnTo>
                <a:lnTo>
                  <a:pt x="116" y="810"/>
                </a:lnTo>
                <a:lnTo>
                  <a:pt x="110" y="840"/>
                </a:lnTo>
                <a:lnTo>
                  <a:pt x="107" y="882"/>
                </a:lnTo>
                <a:lnTo>
                  <a:pt x="108" y="916"/>
                </a:lnTo>
                <a:lnTo>
                  <a:pt x="113" y="941"/>
                </a:lnTo>
                <a:lnTo>
                  <a:pt x="124" y="957"/>
                </a:lnTo>
                <a:lnTo>
                  <a:pt x="139" y="970"/>
                </a:lnTo>
                <a:lnTo>
                  <a:pt x="159" y="977"/>
                </a:lnTo>
                <a:lnTo>
                  <a:pt x="185" y="980"/>
                </a:lnTo>
                <a:lnTo>
                  <a:pt x="217" y="981"/>
                </a:lnTo>
                <a:lnTo>
                  <a:pt x="235" y="981"/>
                </a:lnTo>
                <a:lnTo>
                  <a:pt x="255" y="981"/>
                </a:lnTo>
                <a:lnTo>
                  <a:pt x="277" y="981"/>
                </a:lnTo>
                <a:lnTo>
                  <a:pt x="301" y="981"/>
                </a:lnTo>
                <a:lnTo>
                  <a:pt x="326" y="981"/>
                </a:lnTo>
                <a:lnTo>
                  <a:pt x="352" y="981"/>
                </a:lnTo>
                <a:lnTo>
                  <a:pt x="378" y="981"/>
                </a:lnTo>
                <a:lnTo>
                  <a:pt x="404" y="981"/>
                </a:lnTo>
                <a:lnTo>
                  <a:pt x="430" y="981"/>
                </a:lnTo>
                <a:lnTo>
                  <a:pt x="455" y="981"/>
                </a:lnTo>
                <a:lnTo>
                  <a:pt x="477" y="981"/>
                </a:lnTo>
                <a:lnTo>
                  <a:pt x="499" y="981"/>
                </a:lnTo>
                <a:lnTo>
                  <a:pt x="518" y="981"/>
                </a:lnTo>
                <a:lnTo>
                  <a:pt x="533" y="981"/>
                </a:lnTo>
                <a:lnTo>
                  <a:pt x="546" y="981"/>
                </a:lnTo>
                <a:lnTo>
                  <a:pt x="555" y="981"/>
                </a:lnTo>
                <a:lnTo>
                  <a:pt x="555" y="872"/>
                </a:lnTo>
                <a:lnTo>
                  <a:pt x="535" y="871"/>
                </a:lnTo>
                <a:lnTo>
                  <a:pt x="514" y="867"/>
                </a:lnTo>
                <a:lnTo>
                  <a:pt x="495" y="860"/>
                </a:lnTo>
                <a:lnTo>
                  <a:pt x="477" y="851"/>
                </a:lnTo>
                <a:lnTo>
                  <a:pt x="459" y="842"/>
                </a:lnTo>
                <a:lnTo>
                  <a:pt x="444" y="828"/>
                </a:lnTo>
                <a:lnTo>
                  <a:pt x="428" y="814"/>
                </a:lnTo>
                <a:lnTo>
                  <a:pt x="413" y="797"/>
                </a:lnTo>
                <a:lnTo>
                  <a:pt x="401" y="779"/>
                </a:lnTo>
                <a:lnTo>
                  <a:pt x="389" y="761"/>
                </a:lnTo>
                <a:lnTo>
                  <a:pt x="380" y="740"/>
                </a:lnTo>
                <a:lnTo>
                  <a:pt x="371" y="718"/>
                </a:lnTo>
                <a:lnTo>
                  <a:pt x="364" y="694"/>
                </a:lnTo>
                <a:lnTo>
                  <a:pt x="359" y="670"/>
                </a:lnTo>
                <a:lnTo>
                  <a:pt x="356" y="645"/>
                </a:lnTo>
                <a:lnTo>
                  <a:pt x="355" y="620"/>
                </a:lnTo>
                <a:lnTo>
                  <a:pt x="356" y="595"/>
                </a:lnTo>
                <a:lnTo>
                  <a:pt x="359" y="570"/>
                </a:lnTo>
                <a:lnTo>
                  <a:pt x="364" y="546"/>
                </a:lnTo>
                <a:lnTo>
                  <a:pt x="371" y="523"/>
                </a:lnTo>
                <a:lnTo>
                  <a:pt x="380" y="500"/>
                </a:lnTo>
                <a:lnTo>
                  <a:pt x="389" y="479"/>
                </a:lnTo>
                <a:lnTo>
                  <a:pt x="401" y="461"/>
                </a:lnTo>
                <a:lnTo>
                  <a:pt x="413" y="443"/>
                </a:lnTo>
                <a:lnTo>
                  <a:pt x="428" y="426"/>
                </a:lnTo>
                <a:lnTo>
                  <a:pt x="444" y="412"/>
                </a:lnTo>
                <a:lnTo>
                  <a:pt x="459" y="399"/>
                </a:lnTo>
                <a:lnTo>
                  <a:pt x="477" y="389"/>
                </a:lnTo>
                <a:lnTo>
                  <a:pt x="495" y="380"/>
                </a:lnTo>
                <a:lnTo>
                  <a:pt x="514" y="373"/>
                </a:lnTo>
                <a:lnTo>
                  <a:pt x="535" y="369"/>
                </a:lnTo>
                <a:lnTo>
                  <a:pt x="555" y="368"/>
                </a:lnTo>
                <a:lnTo>
                  <a:pt x="555" y="241"/>
                </a:lnTo>
                <a:lnTo>
                  <a:pt x="546" y="241"/>
                </a:lnTo>
                <a:lnTo>
                  <a:pt x="536" y="241"/>
                </a:lnTo>
                <a:lnTo>
                  <a:pt x="524" y="242"/>
                </a:lnTo>
                <a:lnTo>
                  <a:pt x="513" y="242"/>
                </a:lnTo>
                <a:lnTo>
                  <a:pt x="503" y="242"/>
                </a:lnTo>
                <a:lnTo>
                  <a:pt x="493" y="244"/>
                </a:lnTo>
                <a:lnTo>
                  <a:pt x="484" y="244"/>
                </a:lnTo>
                <a:lnTo>
                  <a:pt x="477" y="244"/>
                </a:lnTo>
                <a:lnTo>
                  <a:pt x="467" y="237"/>
                </a:lnTo>
                <a:lnTo>
                  <a:pt x="462" y="220"/>
                </a:lnTo>
                <a:lnTo>
                  <a:pt x="460" y="203"/>
                </a:lnTo>
                <a:lnTo>
                  <a:pt x="465" y="195"/>
                </a:lnTo>
                <a:lnTo>
                  <a:pt x="471" y="194"/>
                </a:lnTo>
                <a:lnTo>
                  <a:pt x="478" y="194"/>
                </a:lnTo>
                <a:lnTo>
                  <a:pt x="489" y="194"/>
                </a:lnTo>
                <a:lnTo>
                  <a:pt x="501" y="194"/>
                </a:lnTo>
                <a:lnTo>
                  <a:pt x="514" y="194"/>
                </a:lnTo>
                <a:lnTo>
                  <a:pt x="530" y="195"/>
                </a:lnTo>
                <a:lnTo>
                  <a:pt x="546" y="195"/>
                </a:lnTo>
                <a:lnTo>
                  <a:pt x="562" y="195"/>
                </a:lnTo>
                <a:lnTo>
                  <a:pt x="577" y="195"/>
                </a:lnTo>
                <a:lnTo>
                  <a:pt x="593" y="195"/>
                </a:lnTo>
                <a:lnTo>
                  <a:pt x="608" y="194"/>
                </a:lnTo>
                <a:lnTo>
                  <a:pt x="621" y="194"/>
                </a:lnTo>
                <a:lnTo>
                  <a:pt x="633" y="194"/>
                </a:lnTo>
                <a:lnTo>
                  <a:pt x="644" y="194"/>
                </a:lnTo>
                <a:lnTo>
                  <a:pt x="651" y="194"/>
                </a:lnTo>
                <a:lnTo>
                  <a:pt x="657" y="195"/>
                </a:lnTo>
                <a:lnTo>
                  <a:pt x="662" y="203"/>
                </a:lnTo>
                <a:lnTo>
                  <a:pt x="662" y="220"/>
                </a:lnTo>
                <a:lnTo>
                  <a:pt x="655" y="237"/>
                </a:lnTo>
                <a:lnTo>
                  <a:pt x="645" y="244"/>
                </a:lnTo>
                <a:lnTo>
                  <a:pt x="637" y="244"/>
                </a:lnTo>
                <a:lnTo>
                  <a:pt x="628" y="244"/>
                </a:lnTo>
                <a:lnTo>
                  <a:pt x="617" y="242"/>
                </a:lnTo>
                <a:lnTo>
                  <a:pt x="605" y="242"/>
                </a:lnTo>
                <a:lnTo>
                  <a:pt x="593" y="242"/>
                </a:lnTo>
                <a:lnTo>
                  <a:pt x="581" y="241"/>
                </a:lnTo>
                <a:lnTo>
                  <a:pt x="571" y="241"/>
                </a:lnTo>
                <a:lnTo>
                  <a:pt x="562" y="241"/>
                </a:lnTo>
                <a:lnTo>
                  <a:pt x="560" y="241"/>
                </a:lnTo>
                <a:lnTo>
                  <a:pt x="558" y="241"/>
                </a:lnTo>
                <a:lnTo>
                  <a:pt x="557" y="241"/>
                </a:lnTo>
                <a:lnTo>
                  <a:pt x="555" y="241"/>
                </a:lnTo>
                <a:lnTo>
                  <a:pt x="555" y="368"/>
                </a:lnTo>
                <a:lnTo>
                  <a:pt x="556" y="368"/>
                </a:lnTo>
                <a:lnTo>
                  <a:pt x="557" y="368"/>
                </a:lnTo>
                <a:lnTo>
                  <a:pt x="557" y="368"/>
                </a:lnTo>
                <a:lnTo>
                  <a:pt x="558" y="368"/>
                </a:lnTo>
                <a:lnTo>
                  <a:pt x="580" y="369"/>
                </a:lnTo>
                <a:lnTo>
                  <a:pt x="600" y="373"/>
                </a:lnTo>
                <a:lnTo>
                  <a:pt x="619" y="379"/>
                </a:lnTo>
                <a:lnTo>
                  <a:pt x="638" y="387"/>
                </a:lnTo>
                <a:lnTo>
                  <a:pt x="656" y="399"/>
                </a:lnTo>
                <a:lnTo>
                  <a:pt x="673" y="411"/>
                </a:lnTo>
                <a:lnTo>
                  <a:pt x="688" y="425"/>
                </a:lnTo>
                <a:lnTo>
                  <a:pt x="703" y="442"/>
                </a:lnTo>
                <a:lnTo>
                  <a:pt x="717" y="460"/>
                </a:lnTo>
                <a:lnTo>
                  <a:pt x="728" y="479"/>
                </a:lnTo>
                <a:lnTo>
                  <a:pt x="738" y="500"/>
                </a:lnTo>
                <a:lnTo>
                  <a:pt x="747" y="523"/>
                </a:lnTo>
                <a:lnTo>
                  <a:pt x="754" y="545"/>
                </a:lnTo>
                <a:lnTo>
                  <a:pt x="758" y="570"/>
                </a:lnTo>
                <a:lnTo>
                  <a:pt x="761" y="594"/>
                </a:lnTo>
                <a:lnTo>
                  <a:pt x="763" y="620"/>
                </a:lnTo>
                <a:lnTo>
                  <a:pt x="761" y="647"/>
                </a:lnTo>
                <a:lnTo>
                  <a:pt x="758" y="670"/>
                </a:lnTo>
                <a:lnTo>
                  <a:pt x="754" y="695"/>
                </a:lnTo>
                <a:lnTo>
                  <a:pt x="747" y="718"/>
                </a:lnTo>
                <a:lnTo>
                  <a:pt x="738" y="740"/>
                </a:lnTo>
                <a:lnTo>
                  <a:pt x="728" y="761"/>
                </a:lnTo>
                <a:lnTo>
                  <a:pt x="717" y="780"/>
                </a:lnTo>
                <a:lnTo>
                  <a:pt x="703" y="798"/>
                </a:lnTo>
                <a:lnTo>
                  <a:pt x="688" y="815"/>
                </a:lnTo>
                <a:lnTo>
                  <a:pt x="673" y="829"/>
                </a:lnTo>
                <a:lnTo>
                  <a:pt x="656" y="842"/>
                </a:lnTo>
                <a:lnTo>
                  <a:pt x="638" y="853"/>
                </a:lnTo>
                <a:lnTo>
                  <a:pt x="619" y="861"/>
                </a:lnTo>
                <a:lnTo>
                  <a:pt x="600" y="867"/>
                </a:lnTo>
                <a:lnTo>
                  <a:pt x="580" y="871"/>
                </a:lnTo>
                <a:lnTo>
                  <a:pt x="558" y="872"/>
                </a:lnTo>
                <a:lnTo>
                  <a:pt x="557" y="872"/>
                </a:lnTo>
                <a:lnTo>
                  <a:pt x="557" y="872"/>
                </a:lnTo>
                <a:lnTo>
                  <a:pt x="556" y="872"/>
                </a:lnTo>
                <a:lnTo>
                  <a:pt x="555" y="872"/>
                </a:lnTo>
                <a:lnTo>
                  <a:pt x="555" y="981"/>
                </a:lnTo>
                <a:lnTo>
                  <a:pt x="558" y="981"/>
                </a:lnTo>
                <a:lnTo>
                  <a:pt x="560" y="981"/>
                </a:lnTo>
                <a:lnTo>
                  <a:pt x="562" y="981"/>
                </a:lnTo>
                <a:lnTo>
                  <a:pt x="562" y="981"/>
                </a:lnTo>
                <a:lnTo>
                  <a:pt x="564" y="981"/>
                </a:lnTo>
                <a:lnTo>
                  <a:pt x="573" y="981"/>
                </a:lnTo>
                <a:lnTo>
                  <a:pt x="585" y="981"/>
                </a:lnTo>
                <a:lnTo>
                  <a:pt x="602" y="981"/>
                </a:lnTo>
                <a:lnTo>
                  <a:pt x="622" y="981"/>
                </a:lnTo>
                <a:lnTo>
                  <a:pt x="645" y="981"/>
                </a:lnTo>
                <a:lnTo>
                  <a:pt x="671" y="981"/>
                </a:lnTo>
                <a:lnTo>
                  <a:pt x="697" y="981"/>
                </a:lnTo>
                <a:lnTo>
                  <a:pt x="726" y="981"/>
                </a:lnTo>
                <a:lnTo>
                  <a:pt x="754" y="981"/>
                </a:lnTo>
                <a:lnTo>
                  <a:pt x="783" y="981"/>
                </a:lnTo>
                <a:lnTo>
                  <a:pt x="811" y="981"/>
                </a:lnTo>
                <a:lnTo>
                  <a:pt x="838" y="981"/>
                </a:lnTo>
                <a:lnTo>
                  <a:pt x="863" y="981"/>
                </a:lnTo>
                <a:lnTo>
                  <a:pt x="885" y="981"/>
                </a:lnTo>
                <a:lnTo>
                  <a:pt x="905" y="981"/>
                </a:lnTo>
                <a:lnTo>
                  <a:pt x="937" y="980"/>
                </a:lnTo>
                <a:lnTo>
                  <a:pt x="961" y="977"/>
                </a:lnTo>
                <a:lnTo>
                  <a:pt x="983" y="970"/>
                </a:lnTo>
                <a:lnTo>
                  <a:pt x="997" y="957"/>
                </a:lnTo>
                <a:lnTo>
                  <a:pt x="1009" y="941"/>
                </a:lnTo>
                <a:lnTo>
                  <a:pt x="1013" y="916"/>
                </a:lnTo>
                <a:lnTo>
                  <a:pt x="1014" y="882"/>
                </a:lnTo>
                <a:lnTo>
                  <a:pt x="1011" y="840"/>
                </a:lnTo>
                <a:lnTo>
                  <a:pt x="1005" y="810"/>
                </a:lnTo>
                <a:lnTo>
                  <a:pt x="995" y="772"/>
                </a:lnTo>
                <a:lnTo>
                  <a:pt x="983" y="730"/>
                </a:lnTo>
                <a:lnTo>
                  <a:pt x="968" y="686"/>
                </a:lnTo>
                <a:lnTo>
                  <a:pt x="951" y="644"/>
                </a:lnTo>
                <a:lnTo>
                  <a:pt x="936" y="606"/>
                </a:lnTo>
                <a:lnTo>
                  <a:pt x="921" y="574"/>
                </a:lnTo>
                <a:lnTo>
                  <a:pt x="907" y="553"/>
                </a:lnTo>
                <a:lnTo>
                  <a:pt x="894" y="535"/>
                </a:lnTo>
                <a:lnTo>
                  <a:pt x="878" y="513"/>
                </a:lnTo>
                <a:lnTo>
                  <a:pt x="863" y="489"/>
                </a:lnTo>
                <a:lnTo>
                  <a:pt x="846" y="464"/>
                </a:lnTo>
                <a:lnTo>
                  <a:pt x="831" y="440"/>
                </a:lnTo>
                <a:lnTo>
                  <a:pt x="819" y="419"/>
                </a:lnTo>
                <a:lnTo>
                  <a:pt x="809" y="401"/>
                </a:lnTo>
                <a:lnTo>
                  <a:pt x="804" y="389"/>
                </a:lnTo>
                <a:lnTo>
                  <a:pt x="799" y="365"/>
                </a:lnTo>
                <a:lnTo>
                  <a:pt x="795" y="332"/>
                </a:lnTo>
                <a:lnTo>
                  <a:pt x="794" y="295"/>
                </a:lnTo>
                <a:lnTo>
                  <a:pt x="794" y="259"/>
                </a:lnTo>
                <a:lnTo>
                  <a:pt x="797" y="237"/>
                </a:lnTo>
                <a:lnTo>
                  <a:pt x="803" y="222"/>
                </a:lnTo>
                <a:lnTo>
                  <a:pt x="811" y="215"/>
                </a:lnTo>
                <a:lnTo>
                  <a:pt x="821" y="216"/>
                </a:lnTo>
                <a:lnTo>
                  <a:pt x="827" y="231"/>
                </a:lnTo>
                <a:lnTo>
                  <a:pt x="824" y="255"/>
                </a:lnTo>
                <a:lnTo>
                  <a:pt x="819" y="283"/>
                </a:lnTo>
                <a:lnTo>
                  <a:pt x="813" y="305"/>
                </a:lnTo>
                <a:lnTo>
                  <a:pt x="812" y="315"/>
                </a:lnTo>
                <a:lnTo>
                  <a:pt x="813" y="325"/>
                </a:lnTo>
                <a:lnTo>
                  <a:pt x="817" y="336"/>
                </a:lnTo>
                <a:lnTo>
                  <a:pt x="821" y="346"/>
                </a:lnTo>
                <a:lnTo>
                  <a:pt x="827" y="357"/>
                </a:lnTo>
                <a:lnTo>
                  <a:pt x="834" y="368"/>
                </a:lnTo>
                <a:lnTo>
                  <a:pt x="845" y="379"/>
                </a:lnTo>
                <a:lnTo>
                  <a:pt x="856" y="390"/>
                </a:lnTo>
                <a:lnTo>
                  <a:pt x="863" y="396"/>
                </a:lnTo>
                <a:lnTo>
                  <a:pt x="870" y="403"/>
                </a:lnTo>
                <a:lnTo>
                  <a:pt x="879" y="408"/>
                </a:lnTo>
                <a:lnTo>
                  <a:pt x="890" y="414"/>
                </a:lnTo>
                <a:lnTo>
                  <a:pt x="901" y="421"/>
                </a:lnTo>
                <a:lnTo>
                  <a:pt x="913" y="426"/>
                </a:lnTo>
                <a:lnTo>
                  <a:pt x="925" y="432"/>
                </a:lnTo>
                <a:lnTo>
                  <a:pt x="939" y="438"/>
                </a:lnTo>
                <a:lnTo>
                  <a:pt x="952" y="442"/>
                </a:lnTo>
                <a:lnTo>
                  <a:pt x="966" y="447"/>
                </a:lnTo>
                <a:lnTo>
                  <a:pt x="980" y="450"/>
                </a:lnTo>
                <a:lnTo>
                  <a:pt x="994" y="453"/>
                </a:lnTo>
                <a:lnTo>
                  <a:pt x="1009" y="456"/>
                </a:lnTo>
                <a:lnTo>
                  <a:pt x="1022" y="457"/>
                </a:lnTo>
                <a:lnTo>
                  <a:pt x="1036" y="457"/>
                </a:lnTo>
                <a:lnTo>
                  <a:pt x="1048" y="456"/>
                </a:lnTo>
                <a:lnTo>
                  <a:pt x="1064" y="453"/>
                </a:lnTo>
                <a:lnTo>
                  <a:pt x="1078" y="447"/>
                </a:lnTo>
                <a:lnTo>
                  <a:pt x="1091" y="442"/>
                </a:lnTo>
                <a:lnTo>
                  <a:pt x="1102" y="432"/>
                </a:lnTo>
                <a:lnTo>
                  <a:pt x="1110" y="421"/>
                </a:lnTo>
                <a:lnTo>
                  <a:pt x="1116" y="405"/>
                </a:lnTo>
                <a:lnTo>
                  <a:pt x="1121" y="386"/>
                </a:lnTo>
                <a:lnTo>
                  <a:pt x="1122" y="364"/>
                </a:lnTo>
                <a:lnTo>
                  <a:pt x="1121" y="336"/>
                </a:lnTo>
                <a:lnTo>
                  <a:pt x="1118" y="304"/>
                </a:lnTo>
                <a:lnTo>
                  <a:pt x="1111" y="269"/>
                </a:lnTo>
                <a:lnTo>
                  <a:pt x="1100" y="233"/>
                </a:lnTo>
                <a:lnTo>
                  <a:pt x="1082" y="196"/>
                </a:lnTo>
                <a:lnTo>
                  <a:pt x="1058" y="160"/>
                </a:lnTo>
                <a:lnTo>
                  <a:pt x="1027" y="127"/>
                </a:lnTo>
                <a:lnTo>
                  <a:pt x="986" y="98"/>
                </a:lnTo>
                <a:close/>
              </a:path>
            </a:pathLst>
          </a:custGeom>
          <a:solidFill>
            <a:schemeClr val="tx1"/>
          </a:solidFill>
          <a:ln w="9525">
            <a:no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12" name="投影片編號版面配置區 6"/>
          <p:cNvSpPr>
            <a:spLocks noGrp="1"/>
          </p:cNvSpPr>
          <p:nvPr>
            <p:ph type="sldNum" sz="quarter" idx="12"/>
          </p:nvPr>
        </p:nvSpPr>
        <p:spPr/>
        <p:txBody>
          <a:bodyPr/>
          <a:lstStyle/>
          <a:p>
            <a:r>
              <a:rPr lang="en-US" altLang="zh-TW"/>
              <a:t>1-</a:t>
            </a:r>
            <a:fld id="{642D98BA-CBD7-4196-B86B-4A538CBC0955}" type="slidenum">
              <a:rPr lang="en-US" altLang="zh-TW"/>
              <a:pPr/>
              <a:t>67</a:t>
            </a:fld>
            <a:endParaRPr lang="en-US" altLang="zh-TW"/>
          </a:p>
        </p:txBody>
      </p:sp>
      <p:sp>
        <p:nvSpPr>
          <p:cNvPr id="44034" name="Rectangle 2"/>
          <p:cNvSpPr>
            <a:spLocks noGrp="1" noChangeArrowheads="1"/>
          </p:cNvSpPr>
          <p:nvPr>
            <p:ph type="title"/>
          </p:nvPr>
        </p:nvSpPr>
        <p:spPr>
          <a:xfrm>
            <a:off x="304800" y="228600"/>
            <a:ext cx="8382000" cy="1143000"/>
          </a:xfrm>
        </p:spPr>
        <p:txBody>
          <a:bodyPr/>
          <a:lstStyle/>
          <a:p>
            <a:r>
              <a:rPr lang="en-US" altLang="zh-TW" sz="3200">
                <a:ea typeface="新細明體" charset="-120"/>
              </a:rPr>
              <a:t>Layering: physical communication </a:t>
            </a:r>
            <a:endParaRPr lang="en-US" altLang="zh-TW">
              <a:ea typeface="新細明體" charset="-120"/>
            </a:endParaRPr>
          </a:p>
        </p:txBody>
      </p:sp>
      <p:grpSp>
        <p:nvGrpSpPr>
          <p:cNvPr id="44035" name="Group 3"/>
          <p:cNvGrpSpPr>
            <a:grpSpLocks/>
          </p:cNvGrpSpPr>
          <p:nvPr/>
        </p:nvGrpSpPr>
        <p:grpSpPr bwMode="auto">
          <a:xfrm>
            <a:off x="1731963" y="1670050"/>
            <a:ext cx="5981700" cy="4497388"/>
            <a:chOff x="1091" y="1052"/>
            <a:chExt cx="3768" cy="2833"/>
          </a:xfrm>
        </p:grpSpPr>
        <p:sp>
          <p:nvSpPr>
            <p:cNvPr id="44036" name="Freeform 4"/>
            <p:cNvSpPr>
              <a:spLocks/>
            </p:cNvSpPr>
            <p:nvPr/>
          </p:nvSpPr>
          <p:spPr bwMode="auto">
            <a:xfrm>
              <a:off x="1091" y="1052"/>
              <a:ext cx="3768" cy="2833"/>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grpSp>
          <p:nvGrpSpPr>
            <p:cNvPr id="44037" name="Group 5"/>
            <p:cNvGrpSpPr>
              <a:grpSpLocks/>
            </p:cNvGrpSpPr>
            <p:nvPr/>
          </p:nvGrpSpPr>
          <p:grpSpPr bwMode="auto">
            <a:xfrm>
              <a:off x="1319" y="1275"/>
              <a:ext cx="1480" cy="568"/>
              <a:chOff x="3552" y="246"/>
              <a:chExt cx="527" cy="248"/>
            </a:xfrm>
          </p:grpSpPr>
          <p:graphicFrame>
            <p:nvGraphicFramePr>
              <p:cNvPr id="110594" name="Object 2"/>
              <p:cNvGraphicFramePr>
                <a:graphicFrameLocks noChangeAspect="1"/>
              </p:cNvGraphicFramePr>
              <p:nvPr/>
            </p:nvGraphicFramePr>
            <p:xfrm>
              <a:off x="3552" y="246"/>
              <a:ext cx="299" cy="248"/>
            </p:xfrm>
            <a:graphic>
              <a:graphicData uri="http://schemas.openxmlformats.org/presentationml/2006/ole">
                <p:oleObj spid="_x0000_s110594" name="ClipArt" r:id="rId3" imgW="1305000" imgH="1085760" progId="MS_ClipArt_Gallery.2">
                  <p:embed/>
                </p:oleObj>
              </a:graphicData>
            </a:graphic>
          </p:graphicFrame>
          <p:graphicFrame>
            <p:nvGraphicFramePr>
              <p:cNvPr id="110595" name="Object 3"/>
              <p:cNvGraphicFramePr>
                <a:graphicFrameLocks noChangeAspect="1"/>
              </p:cNvGraphicFramePr>
              <p:nvPr/>
            </p:nvGraphicFramePr>
            <p:xfrm>
              <a:off x="3878" y="338"/>
              <a:ext cx="201" cy="144"/>
            </p:xfrm>
            <a:graphic>
              <a:graphicData uri="http://schemas.openxmlformats.org/presentationml/2006/ole">
                <p:oleObj spid="_x0000_s110595" name="ClipArt" r:id="rId4" imgW="676440" imgH="485640" progId="MS_ClipArt_Gallery.2">
                  <p:embed/>
                </p:oleObj>
              </a:graphicData>
            </a:graphic>
          </p:graphicFrame>
          <p:sp>
            <p:nvSpPr>
              <p:cNvPr id="44040" name="Line 8"/>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44041" name="Group 9"/>
            <p:cNvGrpSpPr>
              <a:grpSpLocks/>
            </p:cNvGrpSpPr>
            <p:nvPr/>
          </p:nvGrpSpPr>
          <p:grpSpPr bwMode="auto">
            <a:xfrm>
              <a:off x="1319" y="2336"/>
              <a:ext cx="1480" cy="569"/>
              <a:chOff x="3552" y="246"/>
              <a:chExt cx="527" cy="248"/>
            </a:xfrm>
          </p:grpSpPr>
          <p:graphicFrame>
            <p:nvGraphicFramePr>
              <p:cNvPr id="110592" name="Object 0"/>
              <p:cNvGraphicFramePr>
                <a:graphicFrameLocks noChangeAspect="1"/>
              </p:cNvGraphicFramePr>
              <p:nvPr/>
            </p:nvGraphicFramePr>
            <p:xfrm>
              <a:off x="3552" y="246"/>
              <a:ext cx="299" cy="248"/>
            </p:xfrm>
            <a:graphic>
              <a:graphicData uri="http://schemas.openxmlformats.org/presentationml/2006/ole">
                <p:oleObj spid="_x0000_s110592" name="ClipArt" r:id="rId5" imgW="1305000" imgH="1085760" progId="MS_ClipArt_Gallery.2">
                  <p:embed/>
                </p:oleObj>
              </a:graphicData>
            </a:graphic>
          </p:graphicFrame>
          <p:graphicFrame>
            <p:nvGraphicFramePr>
              <p:cNvPr id="110593" name="Object 1"/>
              <p:cNvGraphicFramePr>
                <a:graphicFrameLocks noChangeAspect="1"/>
              </p:cNvGraphicFramePr>
              <p:nvPr/>
            </p:nvGraphicFramePr>
            <p:xfrm>
              <a:off x="3878" y="338"/>
              <a:ext cx="201" cy="144"/>
            </p:xfrm>
            <a:graphic>
              <a:graphicData uri="http://schemas.openxmlformats.org/presentationml/2006/ole">
                <p:oleObj spid="_x0000_s110593" name="ClipArt" r:id="rId6" imgW="676440" imgH="485640" progId="MS_ClipArt_Gallery.2">
                  <p:embed/>
                </p:oleObj>
              </a:graphicData>
            </a:graphic>
          </p:graphicFrame>
          <p:sp>
            <p:nvSpPr>
              <p:cNvPr id="44044" name="Line 12"/>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44045" name="Group 13"/>
            <p:cNvGrpSpPr>
              <a:grpSpLocks/>
            </p:cNvGrpSpPr>
            <p:nvPr/>
          </p:nvGrpSpPr>
          <p:grpSpPr bwMode="auto">
            <a:xfrm>
              <a:off x="2397" y="1939"/>
              <a:ext cx="105" cy="382"/>
              <a:chOff x="3842" y="406"/>
              <a:chExt cx="51" cy="167"/>
            </a:xfrm>
          </p:grpSpPr>
          <p:sp>
            <p:nvSpPr>
              <p:cNvPr id="44046" name="Oval 14"/>
              <p:cNvSpPr>
                <a:spLocks noChangeArrowheads="1"/>
              </p:cNvSpPr>
              <p:nvPr/>
            </p:nvSpPr>
            <p:spPr bwMode="auto">
              <a:xfrm>
                <a:off x="3842" y="406"/>
                <a:ext cx="47" cy="47"/>
              </a:xfrm>
              <a:prstGeom prst="ellipse">
                <a:avLst/>
              </a:prstGeom>
              <a:solidFill>
                <a:srgbClr val="00FFFF"/>
              </a:solidFill>
              <a:ln w="9525">
                <a:noFill/>
                <a:round/>
                <a:headEnd/>
                <a:tailEnd/>
              </a:ln>
              <a:effectLst/>
            </p:spPr>
            <p:txBody>
              <a:bodyPr wrap="none" anchor="ctr"/>
              <a:lstStyle/>
              <a:p>
                <a:endParaRPr lang="zh-TW" altLang="en-US"/>
              </a:p>
            </p:txBody>
          </p:sp>
          <p:sp>
            <p:nvSpPr>
              <p:cNvPr id="44047" name="Oval 15"/>
              <p:cNvSpPr>
                <a:spLocks noChangeArrowheads="1"/>
              </p:cNvSpPr>
              <p:nvPr/>
            </p:nvSpPr>
            <p:spPr bwMode="auto">
              <a:xfrm>
                <a:off x="3844" y="466"/>
                <a:ext cx="47" cy="47"/>
              </a:xfrm>
              <a:prstGeom prst="ellipse">
                <a:avLst/>
              </a:prstGeom>
              <a:solidFill>
                <a:srgbClr val="00FFFF"/>
              </a:solidFill>
              <a:ln w="9525">
                <a:noFill/>
                <a:round/>
                <a:headEnd/>
                <a:tailEnd/>
              </a:ln>
              <a:effectLst/>
            </p:spPr>
            <p:txBody>
              <a:bodyPr wrap="none" anchor="ctr"/>
              <a:lstStyle/>
              <a:p>
                <a:endParaRPr lang="zh-TW" altLang="en-US"/>
              </a:p>
            </p:txBody>
          </p:sp>
          <p:sp>
            <p:nvSpPr>
              <p:cNvPr id="44048" name="Oval 16"/>
              <p:cNvSpPr>
                <a:spLocks noChangeArrowheads="1"/>
              </p:cNvSpPr>
              <p:nvPr/>
            </p:nvSpPr>
            <p:spPr bwMode="auto">
              <a:xfrm>
                <a:off x="3846" y="526"/>
                <a:ext cx="47" cy="47"/>
              </a:xfrm>
              <a:prstGeom prst="ellipse">
                <a:avLst/>
              </a:prstGeom>
              <a:solidFill>
                <a:srgbClr val="00FFFF"/>
              </a:solidFill>
              <a:ln w="9525">
                <a:noFill/>
                <a:round/>
                <a:headEnd/>
                <a:tailEnd/>
              </a:ln>
              <a:effectLst/>
            </p:spPr>
            <p:txBody>
              <a:bodyPr wrap="none" anchor="ctr"/>
              <a:lstStyle/>
              <a:p>
                <a:endParaRPr lang="zh-TW" altLang="en-US"/>
              </a:p>
            </p:txBody>
          </p:sp>
        </p:grpSp>
        <p:grpSp>
          <p:nvGrpSpPr>
            <p:cNvPr id="44049" name="Group 17"/>
            <p:cNvGrpSpPr>
              <a:grpSpLocks/>
            </p:cNvGrpSpPr>
            <p:nvPr/>
          </p:nvGrpSpPr>
          <p:grpSpPr bwMode="auto">
            <a:xfrm>
              <a:off x="3027" y="2854"/>
              <a:ext cx="423" cy="705"/>
              <a:chOff x="4180" y="783"/>
              <a:chExt cx="150" cy="307"/>
            </a:xfrm>
          </p:grpSpPr>
          <p:sp>
            <p:nvSpPr>
              <p:cNvPr id="44050" name="AutoShape 18"/>
              <p:cNvSpPr>
                <a:spLocks noChangeArrowheads="1"/>
              </p:cNvSpPr>
              <p:nvPr/>
            </p:nvSpPr>
            <p:spPr bwMode="auto">
              <a:xfrm>
                <a:off x="4180" y="1019"/>
                <a:ext cx="150" cy="71"/>
              </a:xfrm>
              <a:prstGeom prst="parallelogram">
                <a:avLst>
                  <a:gd name="adj" fmla="val 81387"/>
                </a:avLst>
              </a:prstGeom>
              <a:solidFill>
                <a:srgbClr val="00FFFF"/>
              </a:solidFill>
              <a:ln w="9525">
                <a:noFill/>
                <a:miter lim="800000"/>
                <a:headEnd/>
                <a:tailEnd/>
              </a:ln>
              <a:effectLst/>
            </p:spPr>
            <p:txBody>
              <a:bodyPr wrap="none" anchor="ctr"/>
              <a:lstStyle/>
              <a:p>
                <a:endParaRPr lang="zh-TW" altLang="en-US"/>
              </a:p>
            </p:txBody>
          </p:sp>
          <p:sp>
            <p:nvSpPr>
              <p:cNvPr id="44051" name="Rectangle 19"/>
              <p:cNvSpPr>
                <a:spLocks noChangeArrowheads="1"/>
              </p:cNvSpPr>
              <p:nvPr/>
            </p:nvSpPr>
            <p:spPr bwMode="auto">
              <a:xfrm>
                <a:off x="4256" y="785"/>
                <a:ext cx="69" cy="236"/>
              </a:xfrm>
              <a:prstGeom prst="rect">
                <a:avLst/>
              </a:prstGeom>
              <a:solidFill>
                <a:srgbClr val="00FFFF"/>
              </a:solidFill>
              <a:ln w="9525">
                <a:noFill/>
                <a:miter lim="800000"/>
                <a:headEnd/>
                <a:tailEnd/>
              </a:ln>
              <a:effectLst/>
            </p:spPr>
            <p:txBody>
              <a:bodyPr wrap="none" anchor="ctr"/>
              <a:lstStyle/>
              <a:p>
                <a:endParaRPr lang="zh-TW" altLang="en-US"/>
              </a:p>
            </p:txBody>
          </p:sp>
          <p:sp>
            <p:nvSpPr>
              <p:cNvPr id="44052" name="Rectangle 20"/>
              <p:cNvSpPr>
                <a:spLocks noChangeArrowheads="1"/>
              </p:cNvSpPr>
              <p:nvPr/>
            </p:nvSpPr>
            <p:spPr bwMode="auto">
              <a:xfrm>
                <a:off x="4181" y="852"/>
                <a:ext cx="95" cy="236"/>
              </a:xfrm>
              <a:prstGeom prst="rect">
                <a:avLst/>
              </a:prstGeom>
              <a:solidFill>
                <a:srgbClr val="00FFFF"/>
              </a:solidFill>
              <a:ln w="9525">
                <a:solidFill>
                  <a:schemeClr val="tx1"/>
                </a:solidFill>
                <a:miter lim="800000"/>
                <a:headEnd/>
                <a:tailEnd/>
              </a:ln>
              <a:effectLst/>
            </p:spPr>
            <p:txBody>
              <a:bodyPr wrap="none" anchor="ctr"/>
              <a:lstStyle/>
              <a:p>
                <a:endParaRPr lang="zh-TW" altLang="en-US"/>
              </a:p>
            </p:txBody>
          </p:sp>
          <p:sp>
            <p:nvSpPr>
              <p:cNvPr id="44053" name="AutoShape 21"/>
              <p:cNvSpPr>
                <a:spLocks noChangeArrowheads="1"/>
              </p:cNvSpPr>
              <p:nvPr/>
            </p:nvSpPr>
            <p:spPr bwMode="auto">
              <a:xfrm>
                <a:off x="4180" y="783"/>
                <a:ext cx="150" cy="71"/>
              </a:xfrm>
              <a:prstGeom prst="parallelogram">
                <a:avLst>
                  <a:gd name="adj" fmla="val 81387"/>
                </a:avLst>
              </a:prstGeom>
              <a:solidFill>
                <a:srgbClr val="00FFFF"/>
              </a:solidFill>
              <a:ln w="9525">
                <a:solidFill>
                  <a:schemeClr val="tx1"/>
                </a:solidFill>
                <a:miter lim="800000"/>
                <a:headEnd/>
                <a:tailEnd/>
              </a:ln>
              <a:effectLst/>
            </p:spPr>
            <p:txBody>
              <a:bodyPr wrap="none" anchor="ctr"/>
              <a:lstStyle/>
              <a:p>
                <a:endParaRPr lang="zh-TW" altLang="en-US"/>
              </a:p>
            </p:txBody>
          </p:sp>
          <p:sp>
            <p:nvSpPr>
              <p:cNvPr id="44054" name="Line 22"/>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4055" name="Line 23"/>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4056" name="Rectangle 24"/>
              <p:cNvSpPr>
                <a:spLocks noChangeArrowheads="1"/>
              </p:cNvSpPr>
              <p:nvPr/>
            </p:nvSpPr>
            <p:spPr bwMode="auto">
              <a:xfrm>
                <a:off x="4193" y="883"/>
                <a:ext cx="63" cy="136"/>
              </a:xfrm>
              <a:prstGeom prst="rect">
                <a:avLst/>
              </a:prstGeom>
              <a:solidFill>
                <a:srgbClr val="00FFFF"/>
              </a:solidFill>
              <a:ln w="9525">
                <a:solidFill>
                  <a:schemeClr val="tx1"/>
                </a:solidFill>
                <a:miter lim="800000"/>
                <a:headEnd/>
                <a:tailEnd/>
              </a:ln>
              <a:effectLst/>
            </p:spPr>
            <p:txBody>
              <a:bodyPr wrap="none" anchor="ctr"/>
              <a:lstStyle/>
              <a:p>
                <a:endParaRPr lang="zh-TW" altLang="en-US"/>
              </a:p>
            </p:txBody>
          </p:sp>
          <p:sp>
            <p:nvSpPr>
              <p:cNvPr id="44057" name="Rectangle 25"/>
              <p:cNvSpPr>
                <a:spLocks noChangeArrowheads="1"/>
              </p:cNvSpPr>
              <p:nvPr/>
            </p:nvSpPr>
            <p:spPr bwMode="auto">
              <a:xfrm>
                <a:off x="4202" y="924"/>
                <a:ext cx="48" cy="48"/>
              </a:xfrm>
              <a:prstGeom prst="rect">
                <a:avLst/>
              </a:prstGeom>
              <a:solidFill>
                <a:srgbClr val="00FFFF"/>
              </a:solidFill>
              <a:ln w="9525">
                <a:noFill/>
                <a:miter lim="800000"/>
                <a:headEnd/>
                <a:tailEnd/>
              </a:ln>
              <a:effectLst/>
            </p:spPr>
            <p:txBody>
              <a:bodyPr wrap="none" anchor="ctr"/>
              <a:lstStyle/>
              <a:p>
                <a:endParaRPr lang="zh-TW" altLang="en-US"/>
              </a:p>
            </p:txBody>
          </p:sp>
        </p:grpSp>
        <p:grpSp>
          <p:nvGrpSpPr>
            <p:cNvPr id="44058" name="Group 26"/>
            <p:cNvGrpSpPr>
              <a:grpSpLocks/>
            </p:cNvGrpSpPr>
            <p:nvPr/>
          </p:nvGrpSpPr>
          <p:grpSpPr bwMode="auto">
            <a:xfrm rot="-5400000">
              <a:off x="3667" y="2965"/>
              <a:ext cx="145" cy="471"/>
              <a:chOff x="3842" y="406"/>
              <a:chExt cx="51" cy="167"/>
            </a:xfrm>
          </p:grpSpPr>
          <p:sp>
            <p:nvSpPr>
              <p:cNvPr id="44059" name="Oval 27"/>
              <p:cNvSpPr>
                <a:spLocks noChangeArrowheads="1"/>
              </p:cNvSpPr>
              <p:nvPr/>
            </p:nvSpPr>
            <p:spPr bwMode="auto">
              <a:xfrm>
                <a:off x="3842" y="406"/>
                <a:ext cx="47" cy="47"/>
              </a:xfrm>
              <a:prstGeom prst="ellipse">
                <a:avLst/>
              </a:prstGeom>
              <a:solidFill>
                <a:srgbClr val="00FFFF"/>
              </a:solidFill>
              <a:ln w="9525">
                <a:noFill/>
                <a:round/>
                <a:headEnd/>
                <a:tailEnd/>
              </a:ln>
              <a:effectLst/>
            </p:spPr>
            <p:txBody>
              <a:bodyPr wrap="none" anchor="ctr"/>
              <a:lstStyle/>
              <a:p>
                <a:endParaRPr lang="zh-TW" altLang="en-US"/>
              </a:p>
            </p:txBody>
          </p:sp>
          <p:sp>
            <p:nvSpPr>
              <p:cNvPr id="44060" name="Oval 28"/>
              <p:cNvSpPr>
                <a:spLocks noChangeArrowheads="1"/>
              </p:cNvSpPr>
              <p:nvPr/>
            </p:nvSpPr>
            <p:spPr bwMode="auto">
              <a:xfrm>
                <a:off x="3844" y="466"/>
                <a:ext cx="47" cy="47"/>
              </a:xfrm>
              <a:prstGeom prst="ellipse">
                <a:avLst/>
              </a:prstGeom>
              <a:solidFill>
                <a:srgbClr val="00FFFF"/>
              </a:solidFill>
              <a:ln w="9525">
                <a:noFill/>
                <a:round/>
                <a:headEnd/>
                <a:tailEnd/>
              </a:ln>
              <a:effectLst/>
            </p:spPr>
            <p:txBody>
              <a:bodyPr wrap="none" anchor="ctr"/>
              <a:lstStyle/>
              <a:p>
                <a:endParaRPr lang="zh-TW" altLang="en-US"/>
              </a:p>
            </p:txBody>
          </p:sp>
          <p:sp>
            <p:nvSpPr>
              <p:cNvPr id="44061" name="Oval 29"/>
              <p:cNvSpPr>
                <a:spLocks noChangeArrowheads="1"/>
              </p:cNvSpPr>
              <p:nvPr/>
            </p:nvSpPr>
            <p:spPr bwMode="auto">
              <a:xfrm>
                <a:off x="3846" y="526"/>
                <a:ext cx="47" cy="47"/>
              </a:xfrm>
              <a:prstGeom prst="ellipse">
                <a:avLst/>
              </a:prstGeom>
              <a:solidFill>
                <a:srgbClr val="00FFFF"/>
              </a:solidFill>
              <a:ln w="9525">
                <a:noFill/>
                <a:round/>
                <a:headEnd/>
                <a:tailEnd/>
              </a:ln>
              <a:effectLst/>
            </p:spPr>
            <p:txBody>
              <a:bodyPr wrap="none" anchor="ctr"/>
              <a:lstStyle/>
              <a:p>
                <a:endParaRPr lang="zh-TW" altLang="en-US"/>
              </a:p>
            </p:txBody>
          </p:sp>
        </p:grpSp>
        <p:sp>
          <p:nvSpPr>
            <p:cNvPr id="44062" name="Line 30"/>
            <p:cNvSpPr>
              <a:spLocks noChangeShapeType="1"/>
            </p:cNvSpPr>
            <p:nvPr/>
          </p:nvSpPr>
          <p:spPr bwMode="auto">
            <a:xfrm>
              <a:off x="3302" y="2690"/>
              <a:ext cx="1000" cy="2"/>
            </a:xfrm>
            <a:prstGeom prst="line">
              <a:avLst/>
            </a:prstGeom>
            <a:noFill/>
            <a:ln w="12700">
              <a:solidFill>
                <a:schemeClr val="tx1"/>
              </a:solidFill>
              <a:round/>
              <a:headEnd/>
              <a:tailEnd/>
            </a:ln>
            <a:effectLst/>
          </p:spPr>
          <p:txBody>
            <a:bodyPr wrap="none" anchor="ctr"/>
            <a:lstStyle/>
            <a:p>
              <a:endParaRPr lang="zh-TW" altLang="en-US"/>
            </a:p>
          </p:txBody>
        </p:sp>
        <p:sp>
          <p:nvSpPr>
            <p:cNvPr id="44063" name="Line 31"/>
            <p:cNvSpPr>
              <a:spLocks noChangeShapeType="1"/>
            </p:cNvSpPr>
            <p:nvPr/>
          </p:nvSpPr>
          <p:spPr bwMode="auto">
            <a:xfrm>
              <a:off x="3309" y="2684"/>
              <a:ext cx="3" cy="170"/>
            </a:xfrm>
            <a:prstGeom prst="line">
              <a:avLst/>
            </a:prstGeom>
            <a:noFill/>
            <a:ln w="12700">
              <a:solidFill>
                <a:schemeClr val="tx1"/>
              </a:solidFill>
              <a:round/>
              <a:headEnd/>
              <a:tailEnd/>
            </a:ln>
            <a:effectLst/>
          </p:spPr>
          <p:txBody>
            <a:bodyPr wrap="none" anchor="ctr"/>
            <a:lstStyle/>
            <a:p>
              <a:endParaRPr lang="zh-TW" altLang="en-US"/>
            </a:p>
          </p:txBody>
        </p:sp>
        <p:sp>
          <p:nvSpPr>
            <p:cNvPr id="44064" name="Line 32"/>
            <p:cNvSpPr>
              <a:spLocks noChangeShapeType="1"/>
            </p:cNvSpPr>
            <p:nvPr/>
          </p:nvSpPr>
          <p:spPr bwMode="auto">
            <a:xfrm>
              <a:off x="4309" y="2681"/>
              <a:ext cx="3" cy="147"/>
            </a:xfrm>
            <a:prstGeom prst="line">
              <a:avLst/>
            </a:prstGeom>
            <a:noFill/>
            <a:ln w="12700">
              <a:solidFill>
                <a:schemeClr val="tx1"/>
              </a:solidFill>
              <a:round/>
              <a:headEnd/>
              <a:tailEnd/>
            </a:ln>
            <a:effectLst/>
          </p:spPr>
          <p:txBody>
            <a:bodyPr wrap="none" anchor="ctr"/>
            <a:lstStyle/>
            <a:p>
              <a:endParaRPr lang="zh-TW" altLang="en-US"/>
            </a:p>
          </p:txBody>
        </p:sp>
        <p:sp>
          <p:nvSpPr>
            <p:cNvPr id="44065" name="Line 33"/>
            <p:cNvSpPr>
              <a:spLocks noChangeShapeType="1"/>
            </p:cNvSpPr>
            <p:nvPr/>
          </p:nvSpPr>
          <p:spPr bwMode="auto">
            <a:xfrm>
              <a:off x="2697" y="1727"/>
              <a:ext cx="583" cy="473"/>
            </a:xfrm>
            <a:prstGeom prst="line">
              <a:avLst/>
            </a:prstGeom>
            <a:noFill/>
            <a:ln w="12700">
              <a:solidFill>
                <a:schemeClr val="tx1"/>
              </a:solidFill>
              <a:round/>
              <a:headEnd/>
              <a:tailEnd/>
            </a:ln>
            <a:effectLst/>
          </p:spPr>
          <p:txBody>
            <a:bodyPr wrap="none" anchor="ctr"/>
            <a:lstStyle/>
            <a:p>
              <a:endParaRPr lang="zh-TW" altLang="en-US"/>
            </a:p>
          </p:txBody>
        </p:sp>
        <p:sp>
          <p:nvSpPr>
            <p:cNvPr id="44066" name="Line 34"/>
            <p:cNvSpPr>
              <a:spLocks noChangeShapeType="1"/>
            </p:cNvSpPr>
            <p:nvPr/>
          </p:nvSpPr>
          <p:spPr bwMode="auto">
            <a:xfrm flipV="1">
              <a:off x="2722" y="2237"/>
              <a:ext cx="558" cy="588"/>
            </a:xfrm>
            <a:prstGeom prst="line">
              <a:avLst/>
            </a:prstGeom>
            <a:noFill/>
            <a:ln w="12700">
              <a:solidFill>
                <a:schemeClr val="tx1"/>
              </a:solidFill>
              <a:round/>
              <a:headEnd/>
              <a:tailEnd/>
            </a:ln>
            <a:effectLst/>
          </p:spPr>
          <p:txBody>
            <a:bodyPr wrap="none" anchor="ctr"/>
            <a:lstStyle/>
            <a:p>
              <a:endParaRPr lang="zh-TW" altLang="en-US"/>
            </a:p>
          </p:txBody>
        </p:sp>
        <p:sp>
          <p:nvSpPr>
            <p:cNvPr id="44067" name="Line 35"/>
            <p:cNvSpPr>
              <a:spLocks noChangeShapeType="1"/>
            </p:cNvSpPr>
            <p:nvPr/>
          </p:nvSpPr>
          <p:spPr bwMode="auto">
            <a:xfrm flipV="1">
              <a:off x="3786" y="2390"/>
              <a:ext cx="3" cy="291"/>
            </a:xfrm>
            <a:prstGeom prst="line">
              <a:avLst/>
            </a:prstGeom>
            <a:noFill/>
            <a:ln w="12700">
              <a:solidFill>
                <a:schemeClr val="tx1"/>
              </a:solidFill>
              <a:round/>
              <a:headEnd/>
              <a:tailEnd/>
            </a:ln>
            <a:effectLst/>
          </p:spPr>
          <p:txBody>
            <a:bodyPr wrap="none" anchor="ctr"/>
            <a:lstStyle/>
            <a:p>
              <a:endParaRPr lang="zh-TW" altLang="en-US"/>
            </a:p>
          </p:txBody>
        </p:sp>
        <p:grpSp>
          <p:nvGrpSpPr>
            <p:cNvPr id="44068" name="Group 36"/>
            <p:cNvGrpSpPr>
              <a:grpSpLocks/>
            </p:cNvGrpSpPr>
            <p:nvPr/>
          </p:nvGrpSpPr>
          <p:grpSpPr bwMode="auto">
            <a:xfrm>
              <a:off x="4046" y="2831"/>
              <a:ext cx="423" cy="705"/>
              <a:chOff x="4180" y="783"/>
              <a:chExt cx="150" cy="307"/>
            </a:xfrm>
          </p:grpSpPr>
          <p:sp>
            <p:nvSpPr>
              <p:cNvPr id="44069" name="AutoShape 37"/>
              <p:cNvSpPr>
                <a:spLocks noChangeArrowheads="1"/>
              </p:cNvSpPr>
              <p:nvPr/>
            </p:nvSpPr>
            <p:spPr bwMode="auto">
              <a:xfrm>
                <a:off x="4180" y="1019"/>
                <a:ext cx="150" cy="71"/>
              </a:xfrm>
              <a:prstGeom prst="parallelogram">
                <a:avLst>
                  <a:gd name="adj" fmla="val 81387"/>
                </a:avLst>
              </a:prstGeom>
              <a:solidFill>
                <a:srgbClr val="00FFFF"/>
              </a:solidFill>
              <a:ln w="9525">
                <a:noFill/>
                <a:miter lim="800000"/>
                <a:headEnd/>
                <a:tailEnd/>
              </a:ln>
              <a:effectLst/>
            </p:spPr>
            <p:txBody>
              <a:bodyPr wrap="none" anchor="ctr"/>
              <a:lstStyle/>
              <a:p>
                <a:endParaRPr lang="zh-TW" altLang="en-US"/>
              </a:p>
            </p:txBody>
          </p:sp>
          <p:sp>
            <p:nvSpPr>
              <p:cNvPr id="44070" name="Rectangle 38"/>
              <p:cNvSpPr>
                <a:spLocks noChangeArrowheads="1"/>
              </p:cNvSpPr>
              <p:nvPr/>
            </p:nvSpPr>
            <p:spPr bwMode="auto">
              <a:xfrm>
                <a:off x="4256" y="785"/>
                <a:ext cx="69" cy="236"/>
              </a:xfrm>
              <a:prstGeom prst="rect">
                <a:avLst/>
              </a:prstGeom>
              <a:solidFill>
                <a:srgbClr val="00FFFF"/>
              </a:solidFill>
              <a:ln w="9525">
                <a:noFill/>
                <a:miter lim="800000"/>
                <a:headEnd/>
                <a:tailEnd/>
              </a:ln>
              <a:effectLst/>
            </p:spPr>
            <p:txBody>
              <a:bodyPr wrap="none" anchor="ctr"/>
              <a:lstStyle/>
              <a:p>
                <a:endParaRPr lang="zh-TW" altLang="en-US"/>
              </a:p>
            </p:txBody>
          </p:sp>
          <p:sp>
            <p:nvSpPr>
              <p:cNvPr id="44071" name="Rectangle 39"/>
              <p:cNvSpPr>
                <a:spLocks noChangeArrowheads="1"/>
              </p:cNvSpPr>
              <p:nvPr/>
            </p:nvSpPr>
            <p:spPr bwMode="auto">
              <a:xfrm>
                <a:off x="4181" y="852"/>
                <a:ext cx="95" cy="236"/>
              </a:xfrm>
              <a:prstGeom prst="rect">
                <a:avLst/>
              </a:prstGeom>
              <a:solidFill>
                <a:srgbClr val="00FFFF"/>
              </a:solidFill>
              <a:ln w="9525">
                <a:solidFill>
                  <a:schemeClr val="tx1"/>
                </a:solidFill>
                <a:miter lim="800000"/>
                <a:headEnd/>
                <a:tailEnd/>
              </a:ln>
              <a:effectLst/>
            </p:spPr>
            <p:txBody>
              <a:bodyPr wrap="none" anchor="ctr"/>
              <a:lstStyle/>
              <a:p>
                <a:endParaRPr lang="zh-TW" altLang="en-US"/>
              </a:p>
            </p:txBody>
          </p:sp>
          <p:sp>
            <p:nvSpPr>
              <p:cNvPr id="44072" name="AutoShape 40"/>
              <p:cNvSpPr>
                <a:spLocks noChangeArrowheads="1"/>
              </p:cNvSpPr>
              <p:nvPr/>
            </p:nvSpPr>
            <p:spPr bwMode="auto">
              <a:xfrm>
                <a:off x="4180" y="783"/>
                <a:ext cx="150" cy="71"/>
              </a:xfrm>
              <a:prstGeom prst="parallelogram">
                <a:avLst>
                  <a:gd name="adj" fmla="val 81387"/>
                </a:avLst>
              </a:prstGeom>
              <a:solidFill>
                <a:srgbClr val="00FFFF"/>
              </a:solidFill>
              <a:ln w="9525">
                <a:solidFill>
                  <a:schemeClr val="tx1"/>
                </a:solidFill>
                <a:miter lim="800000"/>
                <a:headEnd/>
                <a:tailEnd/>
              </a:ln>
              <a:effectLst/>
            </p:spPr>
            <p:txBody>
              <a:bodyPr wrap="none" anchor="ctr"/>
              <a:lstStyle/>
              <a:p>
                <a:endParaRPr lang="zh-TW" altLang="en-US"/>
              </a:p>
            </p:txBody>
          </p:sp>
          <p:sp>
            <p:nvSpPr>
              <p:cNvPr id="44073" name="Line 4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44074" name="Line 4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44075" name="Rectangle 43"/>
              <p:cNvSpPr>
                <a:spLocks noChangeArrowheads="1"/>
              </p:cNvSpPr>
              <p:nvPr/>
            </p:nvSpPr>
            <p:spPr bwMode="auto">
              <a:xfrm>
                <a:off x="4193" y="883"/>
                <a:ext cx="63" cy="136"/>
              </a:xfrm>
              <a:prstGeom prst="rect">
                <a:avLst/>
              </a:prstGeom>
              <a:solidFill>
                <a:srgbClr val="00FFFF"/>
              </a:solidFill>
              <a:ln w="9525">
                <a:solidFill>
                  <a:schemeClr val="tx1"/>
                </a:solidFill>
                <a:miter lim="800000"/>
                <a:headEnd/>
                <a:tailEnd/>
              </a:ln>
              <a:effectLst/>
            </p:spPr>
            <p:txBody>
              <a:bodyPr wrap="none" anchor="ctr"/>
              <a:lstStyle/>
              <a:p>
                <a:endParaRPr lang="zh-TW" altLang="en-US"/>
              </a:p>
            </p:txBody>
          </p:sp>
          <p:sp>
            <p:nvSpPr>
              <p:cNvPr id="44076" name="Rectangle 44"/>
              <p:cNvSpPr>
                <a:spLocks noChangeArrowheads="1"/>
              </p:cNvSpPr>
              <p:nvPr/>
            </p:nvSpPr>
            <p:spPr bwMode="auto">
              <a:xfrm>
                <a:off x="4202" y="924"/>
                <a:ext cx="48" cy="48"/>
              </a:xfrm>
              <a:prstGeom prst="rect">
                <a:avLst/>
              </a:prstGeom>
              <a:solidFill>
                <a:srgbClr val="00FFFF"/>
              </a:solidFill>
              <a:ln w="9525">
                <a:noFill/>
                <a:miter lim="800000"/>
                <a:headEnd/>
                <a:tailEnd/>
              </a:ln>
              <a:effectLst/>
            </p:spPr>
            <p:txBody>
              <a:bodyPr wrap="none" anchor="ctr"/>
              <a:lstStyle/>
              <a:p>
                <a:endParaRPr lang="zh-TW" altLang="en-US"/>
              </a:p>
            </p:txBody>
          </p:sp>
        </p:grpSp>
        <p:grpSp>
          <p:nvGrpSpPr>
            <p:cNvPr id="44077" name="Group 45"/>
            <p:cNvGrpSpPr>
              <a:grpSpLocks/>
            </p:cNvGrpSpPr>
            <p:nvPr/>
          </p:nvGrpSpPr>
          <p:grpSpPr bwMode="auto">
            <a:xfrm>
              <a:off x="3251" y="1991"/>
              <a:ext cx="1013" cy="416"/>
              <a:chOff x="3600" y="219"/>
              <a:chExt cx="360" cy="175"/>
            </a:xfrm>
          </p:grpSpPr>
          <p:sp>
            <p:nvSpPr>
              <p:cNvPr id="44078" name="Oval 46"/>
              <p:cNvSpPr>
                <a:spLocks noChangeArrowheads="1"/>
              </p:cNvSpPr>
              <p:nvPr/>
            </p:nvSpPr>
            <p:spPr bwMode="auto">
              <a:xfrm>
                <a:off x="3603" y="297"/>
                <a:ext cx="357" cy="97"/>
              </a:xfrm>
              <a:prstGeom prst="ellipse">
                <a:avLst/>
              </a:prstGeom>
              <a:solidFill>
                <a:srgbClr val="00FFFF"/>
              </a:solidFill>
              <a:ln w="12700">
                <a:solidFill>
                  <a:schemeClr val="tx1"/>
                </a:solidFill>
                <a:round/>
                <a:headEnd/>
                <a:tailEnd/>
              </a:ln>
              <a:effectLst/>
            </p:spPr>
            <p:txBody>
              <a:bodyPr wrap="none" anchor="ctr"/>
              <a:lstStyle/>
              <a:p>
                <a:endParaRPr lang="zh-TW" altLang="en-US"/>
              </a:p>
            </p:txBody>
          </p:sp>
          <p:sp>
            <p:nvSpPr>
              <p:cNvPr id="44079" name="Line 4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4080" name="Line 4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4081" name="Rectangle 49"/>
              <p:cNvSpPr>
                <a:spLocks noChangeArrowheads="1"/>
              </p:cNvSpPr>
              <p:nvPr/>
            </p:nvSpPr>
            <p:spPr bwMode="auto">
              <a:xfrm>
                <a:off x="3603" y="289"/>
                <a:ext cx="354" cy="59"/>
              </a:xfrm>
              <a:prstGeom prst="rect">
                <a:avLst/>
              </a:prstGeom>
              <a:solidFill>
                <a:srgbClr val="00FFFF"/>
              </a:solidFill>
              <a:ln w="12700">
                <a:noFill/>
                <a:miter lim="800000"/>
                <a:headEnd/>
                <a:tailEnd/>
              </a:ln>
              <a:effectLst/>
            </p:spPr>
            <p:txBody>
              <a:bodyPr wrap="none" anchor="ctr"/>
              <a:lstStyle/>
              <a:p>
                <a:pPr algn="ctr"/>
                <a:endParaRPr lang="zh-TW" altLang="en-US">
                  <a:ea typeface="新細明體" charset="-120"/>
                </a:endParaRPr>
              </a:p>
            </p:txBody>
          </p:sp>
          <p:sp>
            <p:nvSpPr>
              <p:cNvPr id="44082" name="Oval 50"/>
              <p:cNvSpPr>
                <a:spLocks noChangeArrowheads="1"/>
              </p:cNvSpPr>
              <p:nvPr/>
            </p:nvSpPr>
            <p:spPr bwMode="auto">
              <a:xfrm>
                <a:off x="3600" y="219"/>
                <a:ext cx="357" cy="113"/>
              </a:xfrm>
              <a:prstGeom prst="ellipse">
                <a:avLst/>
              </a:prstGeom>
              <a:solidFill>
                <a:srgbClr val="00FFFF"/>
              </a:solidFill>
              <a:ln w="12700">
                <a:solidFill>
                  <a:schemeClr val="tx1"/>
                </a:solidFill>
                <a:round/>
                <a:headEnd/>
                <a:tailEnd/>
              </a:ln>
              <a:effectLst/>
            </p:spPr>
            <p:txBody>
              <a:bodyPr wrap="none" anchor="ctr"/>
              <a:lstStyle/>
              <a:p>
                <a:endParaRPr lang="zh-TW" altLang="en-US"/>
              </a:p>
            </p:txBody>
          </p:sp>
          <p:grpSp>
            <p:nvGrpSpPr>
              <p:cNvPr id="44083" name="Group 51"/>
              <p:cNvGrpSpPr>
                <a:grpSpLocks/>
              </p:cNvGrpSpPr>
              <p:nvPr/>
            </p:nvGrpSpPr>
            <p:grpSpPr bwMode="auto">
              <a:xfrm>
                <a:off x="3686" y="244"/>
                <a:ext cx="177" cy="66"/>
                <a:chOff x="2848" y="848"/>
                <a:chExt cx="140" cy="98"/>
              </a:xfrm>
            </p:grpSpPr>
            <p:sp>
              <p:nvSpPr>
                <p:cNvPr id="44084" name="Line 5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4085" name="Line 5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4086" name="Line 5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4087" name="Group 55"/>
              <p:cNvGrpSpPr>
                <a:grpSpLocks/>
              </p:cNvGrpSpPr>
              <p:nvPr/>
            </p:nvGrpSpPr>
            <p:grpSpPr bwMode="auto">
              <a:xfrm flipV="1">
                <a:off x="3686" y="243"/>
                <a:ext cx="177" cy="66"/>
                <a:chOff x="2848" y="848"/>
                <a:chExt cx="140" cy="98"/>
              </a:xfrm>
            </p:grpSpPr>
            <p:sp>
              <p:nvSpPr>
                <p:cNvPr id="44088" name="Line 5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4089" name="Line 5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4090" name="Line 5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grpSp>
        <p:nvGrpSpPr>
          <p:cNvPr id="44091" name="Group 59"/>
          <p:cNvGrpSpPr>
            <a:grpSpLocks/>
          </p:cNvGrpSpPr>
          <p:nvPr/>
        </p:nvGrpSpPr>
        <p:grpSpPr bwMode="auto">
          <a:xfrm>
            <a:off x="2116138" y="1427163"/>
            <a:ext cx="1344612" cy="1512887"/>
            <a:chOff x="188" y="1425"/>
            <a:chExt cx="847" cy="953"/>
          </a:xfrm>
        </p:grpSpPr>
        <p:sp>
          <p:nvSpPr>
            <p:cNvPr id="44092" name="Rectangle 60"/>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4093" name="Rectangle 61"/>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4094" name="Text Box 62"/>
            <p:cNvSpPr txBox="1">
              <a:spLocks noChangeArrowheads="1"/>
            </p:cNvSpPr>
            <p:nvPr/>
          </p:nvSpPr>
          <p:spPr bwMode="auto">
            <a:xfrm>
              <a:off x="188" y="1455"/>
              <a:ext cx="830" cy="92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4095" name="Line 63"/>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096" name="Line 64"/>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097" name="Line 65"/>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098" name="Line 66"/>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4099" name="Group 67"/>
          <p:cNvGrpSpPr>
            <a:grpSpLocks/>
          </p:cNvGrpSpPr>
          <p:nvPr/>
        </p:nvGrpSpPr>
        <p:grpSpPr bwMode="auto">
          <a:xfrm>
            <a:off x="2038350" y="3154363"/>
            <a:ext cx="1344613" cy="1512887"/>
            <a:chOff x="188" y="1425"/>
            <a:chExt cx="847" cy="953"/>
          </a:xfrm>
        </p:grpSpPr>
        <p:sp>
          <p:nvSpPr>
            <p:cNvPr id="44100" name="Rectangle 68"/>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4101" name="Rectangle 69"/>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4102" name="Text Box 70"/>
            <p:cNvSpPr txBox="1">
              <a:spLocks noChangeArrowheads="1"/>
            </p:cNvSpPr>
            <p:nvPr/>
          </p:nvSpPr>
          <p:spPr bwMode="auto">
            <a:xfrm>
              <a:off x="188" y="1455"/>
              <a:ext cx="830" cy="92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4103" name="Line 71"/>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04" name="Line 72"/>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05" name="Line 73"/>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06" name="Line 74"/>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4107" name="Group 75"/>
          <p:cNvGrpSpPr>
            <a:grpSpLocks/>
          </p:cNvGrpSpPr>
          <p:nvPr/>
        </p:nvGrpSpPr>
        <p:grpSpPr bwMode="auto">
          <a:xfrm>
            <a:off x="4456113" y="4418013"/>
            <a:ext cx="1344612" cy="1512887"/>
            <a:chOff x="188" y="1425"/>
            <a:chExt cx="847" cy="953"/>
          </a:xfrm>
        </p:grpSpPr>
        <p:sp>
          <p:nvSpPr>
            <p:cNvPr id="44108" name="Rectangle 76"/>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4109" name="Rectangle 77"/>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4110" name="Text Box 78"/>
            <p:cNvSpPr txBox="1">
              <a:spLocks noChangeArrowheads="1"/>
            </p:cNvSpPr>
            <p:nvPr/>
          </p:nvSpPr>
          <p:spPr bwMode="auto">
            <a:xfrm>
              <a:off x="188" y="1455"/>
              <a:ext cx="830" cy="92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4111" name="Line 79"/>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12" name="Line 80"/>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13" name="Line 81"/>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14" name="Line 82"/>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4115" name="Group 83"/>
          <p:cNvGrpSpPr>
            <a:grpSpLocks/>
          </p:cNvGrpSpPr>
          <p:nvPr/>
        </p:nvGrpSpPr>
        <p:grpSpPr bwMode="auto">
          <a:xfrm>
            <a:off x="6238875" y="4411663"/>
            <a:ext cx="1344613" cy="1512887"/>
            <a:chOff x="188" y="1425"/>
            <a:chExt cx="847" cy="953"/>
          </a:xfrm>
        </p:grpSpPr>
        <p:sp>
          <p:nvSpPr>
            <p:cNvPr id="44116" name="Rectangle 84"/>
            <p:cNvSpPr>
              <a:spLocks noChangeArrowheads="1"/>
            </p:cNvSpPr>
            <p:nvPr/>
          </p:nvSpPr>
          <p:spPr bwMode="auto">
            <a:xfrm>
              <a:off x="237" y="1425"/>
              <a:ext cx="798" cy="90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4117" name="Rectangle 85"/>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4118" name="Text Box 86"/>
            <p:cNvSpPr txBox="1">
              <a:spLocks noChangeArrowheads="1"/>
            </p:cNvSpPr>
            <p:nvPr/>
          </p:nvSpPr>
          <p:spPr bwMode="auto">
            <a:xfrm>
              <a:off x="188" y="1455"/>
              <a:ext cx="830" cy="923"/>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application</a:t>
              </a:r>
            </a:p>
            <a:p>
              <a:pPr algn="ctr"/>
              <a:r>
                <a:rPr lang="en-US" altLang="zh-TW" sz="1800">
                  <a:latin typeface="Comic Sans MS" pitchFamily="66" charset="0"/>
                  <a:ea typeface="新細明體" charset="-120"/>
                </a:rPr>
                <a:t>transport</a:t>
              </a:r>
            </a:p>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4119" name="Line 87"/>
            <p:cNvSpPr>
              <a:spLocks noChangeShapeType="1"/>
            </p:cNvSpPr>
            <p:nvPr/>
          </p:nvSpPr>
          <p:spPr bwMode="auto">
            <a:xfrm flipV="1">
              <a:off x="204" y="166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20" name="Line 88"/>
            <p:cNvSpPr>
              <a:spLocks noChangeShapeType="1"/>
            </p:cNvSpPr>
            <p:nvPr/>
          </p:nvSpPr>
          <p:spPr bwMode="auto">
            <a:xfrm flipV="1">
              <a:off x="216" y="1845"/>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21" name="Line 89"/>
            <p:cNvSpPr>
              <a:spLocks noChangeShapeType="1"/>
            </p:cNvSpPr>
            <p:nvPr/>
          </p:nvSpPr>
          <p:spPr bwMode="auto">
            <a:xfrm flipV="1">
              <a:off x="216" y="2007"/>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22" name="Line 90"/>
            <p:cNvSpPr>
              <a:spLocks noChangeShapeType="1"/>
            </p:cNvSpPr>
            <p:nvPr/>
          </p:nvSpPr>
          <p:spPr bwMode="auto">
            <a:xfrm flipV="1">
              <a:off x="201" y="2184"/>
              <a:ext cx="789" cy="3"/>
            </a:xfrm>
            <a:prstGeom prst="line">
              <a:avLst/>
            </a:prstGeom>
            <a:noFill/>
            <a:ln w="28575">
              <a:solidFill>
                <a:schemeClr val="tx1"/>
              </a:solidFill>
              <a:round/>
              <a:headEnd/>
              <a:tailEnd/>
            </a:ln>
            <a:effectLst/>
          </p:spPr>
          <p:txBody>
            <a:bodyPr wrap="none" anchor="ctr"/>
            <a:lstStyle/>
            <a:p>
              <a:endParaRPr lang="zh-TW" altLang="en-US"/>
            </a:p>
          </p:txBody>
        </p:sp>
      </p:grpSp>
      <p:grpSp>
        <p:nvGrpSpPr>
          <p:cNvPr id="44123" name="Group 91"/>
          <p:cNvGrpSpPr>
            <a:grpSpLocks/>
          </p:cNvGrpSpPr>
          <p:nvPr/>
        </p:nvGrpSpPr>
        <p:grpSpPr bwMode="auto">
          <a:xfrm>
            <a:off x="5287963" y="2884488"/>
            <a:ext cx="1320800" cy="963612"/>
            <a:chOff x="4369" y="791"/>
            <a:chExt cx="832" cy="607"/>
          </a:xfrm>
        </p:grpSpPr>
        <p:sp>
          <p:nvSpPr>
            <p:cNvPr id="44124" name="Rectangle 92"/>
            <p:cNvSpPr>
              <a:spLocks noChangeArrowheads="1"/>
            </p:cNvSpPr>
            <p:nvPr/>
          </p:nvSpPr>
          <p:spPr bwMode="auto">
            <a:xfrm>
              <a:off x="4403" y="791"/>
              <a:ext cx="798" cy="583"/>
            </a:xfrm>
            <a:prstGeom prst="rect">
              <a:avLst/>
            </a:prstGeom>
            <a:solidFill>
              <a:schemeClr val="accent1"/>
            </a:solidFill>
            <a:ln w="9525">
              <a:noFill/>
              <a:miter lim="800000"/>
              <a:headEnd/>
              <a:tailEnd/>
            </a:ln>
            <a:effectLst/>
          </p:spPr>
          <p:txBody>
            <a:bodyPr wrap="none" anchor="ctr"/>
            <a:lstStyle/>
            <a:p>
              <a:endParaRPr lang="zh-TW" altLang="en-US"/>
            </a:p>
          </p:txBody>
        </p:sp>
        <p:sp>
          <p:nvSpPr>
            <p:cNvPr id="44125" name="Rectangle 93"/>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4126" name="Text Box 94"/>
            <p:cNvSpPr txBox="1">
              <a:spLocks noChangeArrowheads="1"/>
            </p:cNvSpPr>
            <p:nvPr/>
          </p:nvSpPr>
          <p:spPr bwMode="auto">
            <a:xfrm>
              <a:off x="4439" y="821"/>
              <a:ext cx="660" cy="577"/>
            </a:xfrm>
            <a:prstGeom prst="rect">
              <a:avLst/>
            </a:prstGeom>
            <a:noFill/>
            <a:ln w="9525">
              <a:noFill/>
              <a:miter lim="800000"/>
              <a:headEnd/>
              <a:tailEnd/>
            </a:ln>
            <a:effectLst/>
          </p:spPr>
          <p:txBody>
            <a:bodyPr wrap="none">
              <a:spAutoFit/>
            </a:bodyPr>
            <a:lstStyle/>
            <a:p>
              <a:pPr algn="ctr"/>
              <a:r>
                <a:rPr lang="en-US" altLang="zh-TW" sz="1800">
                  <a:latin typeface="Comic Sans MS" pitchFamily="66" charset="0"/>
                  <a:ea typeface="新細明體" charset="-120"/>
                </a:rPr>
                <a:t>network</a:t>
              </a:r>
            </a:p>
            <a:p>
              <a:pPr algn="ctr"/>
              <a:r>
                <a:rPr lang="en-US" altLang="zh-TW" sz="1800">
                  <a:latin typeface="Comic Sans MS" pitchFamily="66" charset="0"/>
                  <a:ea typeface="新細明體" charset="-120"/>
                </a:rPr>
                <a:t>link</a:t>
              </a:r>
            </a:p>
            <a:p>
              <a:pPr algn="ctr"/>
              <a:r>
                <a:rPr lang="en-US" altLang="zh-TW" sz="1800">
                  <a:latin typeface="Comic Sans MS" pitchFamily="66" charset="0"/>
                  <a:ea typeface="新細明體" charset="-120"/>
                </a:rPr>
                <a:t>physical</a:t>
              </a:r>
            </a:p>
          </p:txBody>
        </p:sp>
        <p:sp>
          <p:nvSpPr>
            <p:cNvPr id="44127" name="Line 95"/>
            <p:cNvSpPr>
              <a:spLocks noChangeShapeType="1"/>
            </p:cNvSpPr>
            <p:nvPr/>
          </p:nvSpPr>
          <p:spPr bwMode="auto">
            <a:xfrm flipV="1">
              <a:off x="4370" y="1031"/>
              <a:ext cx="789" cy="3"/>
            </a:xfrm>
            <a:prstGeom prst="line">
              <a:avLst/>
            </a:prstGeom>
            <a:noFill/>
            <a:ln w="28575">
              <a:solidFill>
                <a:schemeClr val="tx1"/>
              </a:solidFill>
              <a:round/>
              <a:headEnd/>
              <a:tailEnd/>
            </a:ln>
            <a:effectLst/>
          </p:spPr>
          <p:txBody>
            <a:bodyPr wrap="none" anchor="ctr"/>
            <a:lstStyle/>
            <a:p>
              <a:endParaRPr lang="zh-TW" altLang="en-US"/>
            </a:p>
          </p:txBody>
        </p:sp>
        <p:sp>
          <p:nvSpPr>
            <p:cNvPr id="44128" name="Line 96"/>
            <p:cNvSpPr>
              <a:spLocks noChangeShapeType="1"/>
            </p:cNvSpPr>
            <p:nvPr/>
          </p:nvSpPr>
          <p:spPr bwMode="auto">
            <a:xfrm flipV="1">
              <a:off x="4382" y="1211"/>
              <a:ext cx="789" cy="3"/>
            </a:xfrm>
            <a:prstGeom prst="line">
              <a:avLst/>
            </a:prstGeom>
            <a:noFill/>
            <a:ln w="28575">
              <a:solidFill>
                <a:schemeClr val="tx1"/>
              </a:solidFill>
              <a:round/>
              <a:headEnd/>
              <a:tailEnd/>
            </a:ln>
            <a:effectLst/>
          </p:spPr>
          <p:txBody>
            <a:bodyPr wrap="none" anchor="ctr"/>
            <a:lstStyle/>
            <a:p>
              <a:endParaRPr lang="zh-TW" altLang="en-US"/>
            </a:p>
          </p:txBody>
        </p:sp>
      </p:grpSp>
      <p:sp>
        <p:nvSpPr>
          <p:cNvPr id="44129" name="Line 97"/>
          <p:cNvSpPr>
            <a:spLocks noChangeShapeType="1"/>
          </p:cNvSpPr>
          <p:nvPr/>
        </p:nvSpPr>
        <p:spPr bwMode="auto">
          <a:xfrm>
            <a:off x="2940050" y="1638300"/>
            <a:ext cx="6350" cy="1028700"/>
          </a:xfrm>
          <a:prstGeom prst="line">
            <a:avLst/>
          </a:prstGeom>
          <a:noFill/>
          <a:ln w="38100">
            <a:solidFill>
              <a:srgbClr val="FF0000"/>
            </a:solidFill>
            <a:round/>
            <a:headEnd/>
            <a:tailEnd type="triangle" w="med" len="med"/>
          </a:ln>
          <a:effectLst/>
        </p:spPr>
        <p:txBody>
          <a:bodyPr wrap="none" anchor="ctr"/>
          <a:lstStyle/>
          <a:p>
            <a:endParaRPr lang="zh-TW" altLang="en-US"/>
          </a:p>
        </p:txBody>
      </p:sp>
      <p:sp>
        <p:nvSpPr>
          <p:cNvPr id="44130" name="Line 98"/>
          <p:cNvSpPr>
            <a:spLocks noChangeShapeType="1"/>
          </p:cNvSpPr>
          <p:nvPr/>
        </p:nvSpPr>
        <p:spPr bwMode="auto">
          <a:xfrm>
            <a:off x="6165850" y="3048000"/>
            <a:ext cx="6350" cy="2730500"/>
          </a:xfrm>
          <a:prstGeom prst="line">
            <a:avLst/>
          </a:prstGeom>
          <a:noFill/>
          <a:ln w="38100">
            <a:solidFill>
              <a:srgbClr val="FF0000"/>
            </a:solidFill>
            <a:round/>
            <a:headEnd/>
            <a:tailEnd/>
          </a:ln>
          <a:effectLst/>
        </p:spPr>
        <p:txBody>
          <a:bodyPr wrap="none" anchor="ctr"/>
          <a:lstStyle/>
          <a:p>
            <a:endParaRPr lang="zh-TW" altLang="en-US"/>
          </a:p>
        </p:txBody>
      </p:sp>
      <p:sp>
        <p:nvSpPr>
          <p:cNvPr id="44131" name="Line 99"/>
          <p:cNvSpPr>
            <a:spLocks noChangeShapeType="1"/>
          </p:cNvSpPr>
          <p:nvPr/>
        </p:nvSpPr>
        <p:spPr bwMode="auto">
          <a:xfrm flipV="1">
            <a:off x="5549900" y="3016250"/>
            <a:ext cx="0" cy="615950"/>
          </a:xfrm>
          <a:prstGeom prst="line">
            <a:avLst/>
          </a:prstGeom>
          <a:noFill/>
          <a:ln w="38100">
            <a:solidFill>
              <a:srgbClr val="FF0000"/>
            </a:solidFill>
            <a:round/>
            <a:headEnd/>
            <a:tailEnd/>
          </a:ln>
          <a:effectLst/>
        </p:spPr>
        <p:txBody>
          <a:bodyPr wrap="none" anchor="ctr"/>
          <a:lstStyle/>
          <a:p>
            <a:endParaRPr lang="zh-TW" altLang="en-US"/>
          </a:p>
        </p:txBody>
      </p:sp>
      <p:sp>
        <p:nvSpPr>
          <p:cNvPr id="44132" name="Line 100"/>
          <p:cNvSpPr>
            <a:spLocks noChangeShapeType="1"/>
          </p:cNvSpPr>
          <p:nvPr/>
        </p:nvSpPr>
        <p:spPr bwMode="auto">
          <a:xfrm>
            <a:off x="5543550" y="3035300"/>
            <a:ext cx="625475" cy="3175"/>
          </a:xfrm>
          <a:prstGeom prst="line">
            <a:avLst/>
          </a:prstGeom>
          <a:noFill/>
          <a:ln w="38100">
            <a:solidFill>
              <a:srgbClr val="FF0000"/>
            </a:solidFill>
            <a:round/>
            <a:headEnd/>
            <a:tailEnd/>
          </a:ln>
          <a:effectLst/>
        </p:spPr>
        <p:txBody>
          <a:bodyPr wrap="none" anchor="ctr"/>
          <a:lstStyle/>
          <a:p>
            <a:endParaRPr lang="zh-TW" altLang="en-US"/>
          </a:p>
        </p:txBody>
      </p:sp>
      <p:sp>
        <p:nvSpPr>
          <p:cNvPr id="44133" name="Line 101"/>
          <p:cNvSpPr>
            <a:spLocks noChangeShapeType="1"/>
          </p:cNvSpPr>
          <p:nvPr/>
        </p:nvSpPr>
        <p:spPr bwMode="auto">
          <a:xfrm>
            <a:off x="6165850" y="5765800"/>
            <a:ext cx="787400" cy="9525"/>
          </a:xfrm>
          <a:prstGeom prst="line">
            <a:avLst/>
          </a:prstGeom>
          <a:noFill/>
          <a:ln w="38100">
            <a:solidFill>
              <a:srgbClr val="FF0000"/>
            </a:solidFill>
            <a:round/>
            <a:headEnd/>
            <a:tailEnd/>
          </a:ln>
          <a:effectLst/>
        </p:spPr>
        <p:txBody>
          <a:bodyPr wrap="none" anchor="ctr"/>
          <a:lstStyle/>
          <a:p>
            <a:endParaRPr lang="zh-TW" altLang="en-US"/>
          </a:p>
        </p:txBody>
      </p:sp>
      <p:sp>
        <p:nvSpPr>
          <p:cNvPr id="44134" name="Line 102"/>
          <p:cNvSpPr>
            <a:spLocks noChangeShapeType="1"/>
          </p:cNvSpPr>
          <p:nvPr/>
        </p:nvSpPr>
        <p:spPr bwMode="auto">
          <a:xfrm flipV="1">
            <a:off x="6953250" y="4606925"/>
            <a:ext cx="12700" cy="1168400"/>
          </a:xfrm>
          <a:prstGeom prst="line">
            <a:avLst/>
          </a:prstGeom>
          <a:noFill/>
          <a:ln w="38100">
            <a:solidFill>
              <a:srgbClr val="FF0000"/>
            </a:solidFill>
            <a:round/>
            <a:headEnd/>
            <a:tailEnd type="triangle" w="med" len="med"/>
          </a:ln>
          <a:effectLst/>
        </p:spPr>
        <p:txBody>
          <a:bodyPr wrap="none" anchor="ctr"/>
          <a:lstStyle/>
          <a:p>
            <a:endParaRPr lang="zh-TW" altLang="en-US"/>
          </a:p>
        </p:txBody>
      </p:sp>
      <p:sp>
        <p:nvSpPr>
          <p:cNvPr id="44135" name="Line 103"/>
          <p:cNvSpPr>
            <a:spLocks noChangeShapeType="1"/>
          </p:cNvSpPr>
          <p:nvPr/>
        </p:nvSpPr>
        <p:spPr bwMode="auto">
          <a:xfrm flipV="1">
            <a:off x="2971800" y="2682875"/>
            <a:ext cx="1403350" cy="28575"/>
          </a:xfrm>
          <a:prstGeom prst="line">
            <a:avLst/>
          </a:prstGeom>
          <a:noFill/>
          <a:ln w="38100">
            <a:solidFill>
              <a:srgbClr val="FF0000"/>
            </a:solidFill>
            <a:round/>
            <a:headEnd/>
            <a:tailEnd/>
          </a:ln>
          <a:effectLst/>
        </p:spPr>
        <p:txBody>
          <a:bodyPr wrap="none" anchor="ctr"/>
          <a:lstStyle/>
          <a:p>
            <a:endParaRPr lang="zh-TW" altLang="en-US"/>
          </a:p>
        </p:txBody>
      </p:sp>
      <p:sp>
        <p:nvSpPr>
          <p:cNvPr id="44136" name="Line 104"/>
          <p:cNvSpPr>
            <a:spLocks noChangeShapeType="1"/>
          </p:cNvSpPr>
          <p:nvPr/>
        </p:nvSpPr>
        <p:spPr bwMode="auto">
          <a:xfrm>
            <a:off x="4346575" y="2698750"/>
            <a:ext cx="1212850" cy="965200"/>
          </a:xfrm>
          <a:prstGeom prst="line">
            <a:avLst/>
          </a:prstGeom>
          <a:noFill/>
          <a:ln w="38100">
            <a:solidFill>
              <a:srgbClr val="FF0000"/>
            </a:solidFill>
            <a:round/>
            <a:headEnd/>
            <a:tailEnd/>
          </a:ln>
          <a:effectLst/>
        </p:spPr>
        <p:txBody>
          <a:bodyPr wrap="none" anchor="ctr"/>
          <a:lstStyle/>
          <a:p>
            <a:endParaRPr lang="zh-TW" altLang="en-US"/>
          </a:p>
        </p:txBody>
      </p:sp>
      <p:grpSp>
        <p:nvGrpSpPr>
          <p:cNvPr id="44137" name="Group 105"/>
          <p:cNvGrpSpPr>
            <a:grpSpLocks/>
          </p:cNvGrpSpPr>
          <p:nvPr/>
        </p:nvGrpSpPr>
        <p:grpSpPr bwMode="auto">
          <a:xfrm>
            <a:off x="6661150" y="4178300"/>
            <a:ext cx="704850" cy="382588"/>
            <a:chOff x="4712" y="2088"/>
            <a:chExt cx="444" cy="241"/>
          </a:xfrm>
        </p:grpSpPr>
        <p:sp>
          <p:nvSpPr>
            <p:cNvPr id="44138" name="Rectangle 106"/>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a:effectLst/>
          </p:spPr>
          <p:txBody>
            <a:bodyPr wrap="none" anchor="ctr"/>
            <a:lstStyle/>
            <a:p>
              <a:endParaRPr lang="zh-TW" altLang="en-US"/>
            </a:p>
          </p:txBody>
        </p:sp>
        <p:sp>
          <p:nvSpPr>
            <p:cNvPr id="44139" name="Text Box 107"/>
            <p:cNvSpPr txBox="1">
              <a:spLocks noChangeArrowheads="1"/>
            </p:cNvSpPr>
            <p:nvPr/>
          </p:nvSpPr>
          <p:spPr bwMode="auto">
            <a:xfrm>
              <a:off x="4726" y="2098"/>
              <a:ext cx="417"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data</a:t>
              </a:r>
              <a:endParaRPr lang="en-US" altLang="zh-TW">
                <a:ea typeface="新細明體" charset="-120"/>
              </a:endParaRPr>
            </a:p>
          </p:txBody>
        </p:sp>
      </p:grpSp>
      <p:grpSp>
        <p:nvGrpSpPr>
          <p:cNvPr id="44140" name="Group 108"/>
          <p:cNvGrpSpPr>
            <a:grpSpLocks/>
          </p:cNvGrpSpPr>
          <p:nvPr/>
        </p:nvGrpSpPr>
        <p:grpSpPr bwMode="auto">
          <a:xfrm>
            <a:off x="2609850" y="1257300"/>
            <a:ext cx="704850" cy="382588"/>
            <a:chOff x="4712" y="2088"/>
            <a:chExt cx="444" cy="241"/>
          </a:xfrm>
        </p:grpSpPr>
        <p:sp>
          <p:nvSpPr>
            <p:cNvPr id="44141" name="Rectangle 109"/>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a:effectLst/>
          </p:spPr>
          <p:txBody>
            <a:bodyPr wrap="none" anchor="ctr"/>
            <a:lstStyle/>
            <a:p>
              <a:endParaRPr lang="zh-TW" altLang="en-US"/>
            </a:p>
          </p:txBody>
        </p:sp>
        <p:sp>
          <p:nvSpPr>
            <p:cNvPr id="44142" name="Text Box 110"/>
            <p:cNvSpPr txBox="1">
              <a:spLocks noChangeArrowheads="1"/>
            </p:cNvSpPr>
            <p:nvPr/>
          </p:nvSpPr>
          <p:spPr bwMode="auto">
            <a:xfrm>
              <a:off x="4726" y="2098"/>
              <a:ext cx="417" cy="231"/>
            </a:xfrm>
            <a:prstGeom prst="rect">
              <a:avLst/>
            </a:prstGeom>
            <a:noFill/>
            <a:ln w="9525">
              <a:noFill/>
              <a:miter lim="800000"/>
              <a:headEnd/>
              <a:tailEnd/>
            </a:ln>
            <a:effectLst/>
          </p:spPr>
          <p:txBody>
            <a:bodyPr wrap="none">
              <a:spAutoFit/>
            </a:bodyPr>
            <a:lstStyle/>
            <a:p>
              <a:r>
                <a:rPr lang="en-US" altLang="zh-TW" sz="1800">
                  <a:solidFill>
                    <a:srgbClr val="FF0000"/>
                  </a:solidFill>
                  <a:latin typeface="Comic Sans MS" pitchFamily="66" charset="0"/>
                  <a:ea typeface="新細明體" charset="-120"/>
                </a:rPr>
                <a:t>data</a:t>
              </a:r>
              <a:endParaRPr lang="en-US" altLang="zh-TW">
                <a:ea typeface="新細明體" charset="-12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140"/>
                                        </p:tgtEl>
                                        <p:attrNameLst>
                                          <p:attrName>style.visibility</p:attrName>
                                        </p:attrNameLst>
                                      </p:cBhvr>
                                      <p:to>
                                        <p:strVal val="visible"/>
                                      </p:to>
                                    </p:set>
                                    <p:animEffect transition="in" filter="dissolve">
                                      <p:cBhvr>
                                        <p:cTn id="7" dur="500"/>
                                        <p:tgtEl>
                                          <p:spTgt spid="44140"/>
                                        </p:tgtEl>
                                      </p:cBhvr>
                                    </p:animEffect>
                                  </p:childTnLst>
                                </p:cTn>
                              </p:par>
                            </p:childTnLst>
                          </p:cTn>
                        </p:par>
                        <p:par>
                          <p:cTn id="8" fill="hold">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44129"/>
                                        </p:tgtEl>
                                        <p:attrNameLst>
                                          <p:attrName>style.visibility</p:attrName>
                                        </p:attrNameLst>
                                      </p:cBhvr>
                                      <p:to>
                                        <p:strVal val="visible"/>
                                      </p:to>
                                    </p:set>
                                    <p:anim calcmode="lin" valueType="num">
                                      <p:cBhvr>
                                        <p:cTn id="11" dur="500" fill="hold"/>
                                        <p:tgtEl>
                                          <p:spTgt spid="44129"/>
                                        </p:tgtEl>
                                        <p:attrNameLst>
                                          <p:attrName>ppt_x</p:attrName>
                                        </p:attrNameLst>
                                      </p:cBhvr>
                                      <p:tavLst>
                                        <p:tav tm="0">
                                          <p:val>
                                            <p:strVal val="#ppt_x"/>
                                          </p:val>
                                        </p:tav>
                                        <p:tav tm="100000">
                                          <p:val>
                                            <p:strVal val="#ppt_x"/>
                                          </p:val>
                                        </p:tav>
                                      </p:tavLst>
                                    </p:anim>
                                    <p:anim calcmode="lin" valueType="num">
                                      <p:cBhvr>
                                        <p:cTn id="12" dur="500" fill="hold"/>
                                        <p:tgtEl>
                                          <p:spTgt spid="44129"/>
                                        </p:tgtEl>
                                        <p:attrNameLst>
                                          <p:attrName>ppt_y</p:attrName>
                                        </p:attrNameLst>
                                      </p:cBhvr>
                                      <p:tavLst>
                                        <p:tav tm="0">
                                          <p:val>
                                            <p:strVal val="#ppt_y-#ppt_h/2"/>
                                          </p:val>
                                        </p:tav>
                                        <p:tav tm="100000">
                                          <p:val>
                                            <p:strVal val="#ppt_y"/>
                                          </p:val>
                                        </p:tav>
                                      </p:tavLst>
                                    </p:anim>
                                    <p:anim calcmode="lin" valueType="num">
                                      <p:cBhvr>
                                        <p:cTn id="13" dur="500" fill="hold"/>
                                        <p:tgtEl>
                                          <p:spTgt spid="44129"/>
                                        </p:tgtEl>
                                        <p:attrNameLst>
                                          <p:attrName>ppt_w</p:attrName>
                                        </p:attrNameLst>
                                      </p:cBhvr>
                                      <p:tavLst>
                                        <p:tav tm="0">
                                          <p:val>
                                            <p:strVal val="#ppt_w"/>
                                          </p:val>
                                        </p:tav>
                                        <p:tav tm="100000">
                                          <p:val>
                                            <p:strVal val="#ppt_w"/>
                                          </p:val>
                                        </p:tav>
                                      </p:tavLst>
                                    </p:anim>
                                    <p:anim calcmode="lin" valueType="num">
                                      <p:cBhvr>
                                        <p:cTn id="14" dur="500" fill="hold"/>
                                        <p:tgtEl>
                                          <p:spTgt spid="44129"/>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44135"/>
                                        </p:tgtEl>
                                        <p:attrNameLst>
                                          <p:attrName>style.visibility</p:attrName>
                                        </p:attrNameLst>
                                      </p:cBhvr>
                                      <p:to>
                                        <p:strVal val="visible"/>
                                      </p:to>
                                    </p:set>
                                    <p:anim calcmode="lin" valueType="num">
                                      <p:cBhvr>
                                        <p:cTn id="18" dur="500" fill="hold"/>
                                        <p:tgtEl>
                                          <p:spTgt spid="44135"/>
                                        </p:tgtEl>
                                        <p:attrNameLst>
                                          <p:attrName>ppt_x</p:attrName>
                                        </p:attrNameLst>
                                      </p:cBhvr>
                                      <p:tavLst>
                                        <p:tav tm="0">
                                          <p:val>
                                            <p:strVal val="#ppt_x-#ppt_w/2"/>
                                          </p:val>
                                        </p:tav>
                                        <p:tav tm="100000">
                                          <p:val>
                                            <p:strVal val="#ppt_x"/>
                                          </p:val>
                                        </p:tav>
                                      </p:tavLst>
                                    </p:anim>
                                    <p:anim calcmode="lin" valueType="num">
                                      <p:cBhvr>
                                        <p:cTn id="19" dur="500" fill="hold"/>
                                        <p:tgtEl>
                                          <p:spTgt spid="44135"/>
                                        </p:tgtEl>
                                        <p:attrNameLst>
                                          <p:attrName>ppt_y</p:attrName>
                                        </p:attrNameLst>
                                      </p:cBhvr>
                                      <p:tavLst>
                                        <p:tav tm="0">
                                          <p:val>
                                            <p:strVal val="#ppt_y"/>
                                          </p:val>
                                        </p:tav>
                                        <p:tav tm="100000">
                                          <p:val>
                                            <p:strVal val="#ppt_y"/>
                                          </p:val>
                                        </p:tav>
                                      </p:tavLst>
                                    </p:anim>
                                    <p:anim calcmode="lin" valueType="num">
                                      <p:cBhvr>
                                        <p:cTn id="20" dur="500" fill="hold"/>
                                        <p:tgtEl>
                                          <p:spTgt spid="44135"/>
                                        </p:tgtEl>
                                        <p:attrNameLst>
                                          <p:attrName>ppt_w</p:attrName>
                                        </p:attrNameLst>
                                      </p:cBhvr>
                                      <p:tavLst>
                                        <p:tav tm="0">
                                          <p:val>
                                            <p:fltVal val="0"/>
                                          </p:val>
                                        </p:tav>
                                        <p:tav tm="100000">
                                          <p:val>
                                            <p:strVal val="#ppt_w"/>
                                          </p:val>
                                        </p:tav>
                                      </p:tavLst>
                                    </p:anim>
                                    <p:anim calcmode="lin" valueType="num">
                                      <p:cBhvr>
                                        <p:cTn id="21" dur="500" fill="hold"/>
                                        <p:tgtEl>
                                          <p:spTgt spid="44135"/>
                                        </p:tgtEl>
                                        <p:attrNameLst>
                                          <p:attrName>ppt_h</p:attrName>
                                        </p:attrNameLst>
                                      </p:cBhvr>
                                      <p:tavLst>
                                        <p:tav tm="0">
                                          <p:val>
                                            <p:strVal val="#ppt_h"/>
                                          </p:val>
                                        </p:tav>
                                        <p:tav tm="100000">
                                          <p:val>
                                            <p:strVal val="#ppt_h"/>
                                          </p:val>
                                        </p:tav>
                                      </p:tavLst>
                                    </p:anim>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44136"/>
                                        </p:tgtEl>
                                        <p:attrNameLst>
                                          <p:attrName>style.visibility</p:attrName>
                                        </p:attrNameLst>
                                      </p:cBhvr>
                                      <p:to>
                                        <p:strVal val="visible"/>
                                      </p:to>
                                    </p:set>
                                    <p:animEffect transition="in" filter="strips(downRight)">
                                      <p:cBhvr>
                                        <p:cTn id="25" dur="500"/>
                                        <p:tgtEl>
                                          <p:spTgt spid="44136"/>
                                        </p:tgtEl>
                                      </p:cBhvr>
                                    </p:animEffect>
                                  </p:childTnLst>
                                </p:cTn>
                              </p:par>
                            </p:childTnLst>
                          </p:cTn>
                        </p:par>
                        <p:par>
                          <p:cTn id="26" fill="hold">
                            <p:stCondLst>
                              <p:cond delay="2000"/>
                            </p:stCondLst>
                            <p:childTnLst>
                              <p:par>
                                <p:cTn id="27" presetID="17" presetClass="entr" presetSubtype="4" fill="hold" grpId="0" nodeType="afterEffect">
                                  <p:stCondLst>
                                    <p:cond delay="0"/>
                                  </p:stCondLst>
                                  <p:childTnLst>
                                    <p:set>
                                      <p:cBhvr>
                                        <p:cTn id="28" dur="1" fill="hold">
                                          <p:stCondLst>
                                            <p:cond delay="0"/>
                                          </p:stCondLst>
                                        </p:cTn>
                                        <p:tgtEl>
                                          <p:spTgt spid="44131"/>
                                        </p:tgtEl>
                                        <p:attrNameLst>
                                          <p:attrName>style.visibility</p:attrName>
                                        </p:attrNameLst>
                                      </p:cBhvr>
                                      <p:to>
                                        <p:strVal val="visible"/>
                                      </p:to>
                                    </p:set>
                                    <p:anim calcmode="lin" valueType="num">
                                      <p:cBhvr>
                                        <p:cTn id="29" dur="500" fill="hold"/>
                                        <p:tgtEl>
                                          <p:spTgt spid="44131"/>
                                        </p:tgtEl>
                                        <p:attrNameLst>
                                          <p:attrName>ppt_x</p:attrName>
                                        </p:attrNameLst>
                                      </p:cBhvr>
                                      <p:tavLst>
                                        <p:tav tm="0">
                                          <p:val>
                                            <p:strVal val="#ppt_x"/>
                                          </p:val>
                                        </p:tav>
                                        <p:tav tm="100000">
                                          <p:val>
                                            <p:strVal val="#ppt_x"/>
                                          </p:val>
                                        </p:tav>
                                      </p:tavLst>
                                    </p:anim>
                                    <p:anim calcmode="lin" valueType="num">
                                      <p:cBhvr>
                                        <p:cTn id="30" dur="500" fill="hold"/>
                                        <p:tgtEl>
                                          <p:spTgt spid="44131"/>
                                        </p:tgtEl>
                                        <p:attrNameLst>
                                          <p:attrName>ppt_y</p:attrName>
                                        </p:attrNameLst>
                                      </p:cBhvr>
                                      <p:tavLst>
                                        <p:tav tm="0">
                                          <p:val>
                                            <p:strVal val="#ppt_y+#ppt_h/2"/>
                                          </p:val>
                                        </p:tav>
                                        <p:tav tm="100000">
                                          <p:val>
                                            <p:strVal val="#ppt_y"/>
                                          </p:val>
                                        </p:tav>
                                      </p:tavLst>
                                    </p:anim>
                                    <p:anim calcmode="lin" valueType="num">
                                      <p:cBhvr>
                                        <p:cTn id="31" dur="500" fill="hold"/>
                                        <p:tgtEl>
                                          <p:spTgt spid="44131"/>
                                        </p:tgtEl>
                                        <p:attrNameLst>
                                          <p:attrName>ppt_w</p:attrName>
                                        </p:attrNameLst>
                                      </p:cBhvr>
                                      <p:tavLst>
                                        <p:tav tm="0">
                                          <p:val>
                                            <p:strVal val="#ppt_w"/>
                                          </p:val>
                                        </p:tav>
                                        <p:tav tm="100000">
                                          <p:val>
                                            <p:strVal val="#ppt_w"/>
                                          </p:val>
                                        </p:tav>
                                      </p:tavLst>
                                    </p:anim>
                                    <p:anim calcmode="lin" valueType="num">
                                      <p:cBhvr>
                                        <p:cTn id="32" dur="500" fill="hold"/>
                                        <p:tgtEl>
                                          <p:spTgt spid="44131"/>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17" presetClass="entr" presetSubtype="8" fill="hold" grpId="0" nodeType="afterEffect">
                                  <p:stCondLst>
                                    <p:cond delay="0"/>
                                  </p:stCondLst>
                                  <p:childTnLst>
                                    <p:set>
                                      <p:cBhvr>
                                        <p:cTn id="35" dur="1" fill="hold">
                                          <p:stCondLst>
                                            <p:cond delay="0"/>
                                          </p:stCondLst>
                                        </p:cTn>
                                        <p:tgtEl>
                                          <p:spTgt spid="44132"/>
                                        </p:tgtEl>
                                        <p:attrNameLst>
                                          <p:attrName>style.visibility</p:attrName>
                                        </p:attrNameLst>
                                      </p:cBhvr>
                                      <p:to>
                                        <p:strVal val="visible"/>
                                      </p:to>
                                    </p:set>
                                    <p:anim calcmode="lin" valueType="num">
                                      <p:cBhvr>
                                        <p:cTn id="36" dur="500" fill="hold"/>
                                        <p:tgtEl>
                                          <p:spTgt spid="44132"/>
                                        </p:tgtEl>
                                        <p:attrNameLst>
                                          <p:attrName>ppt_x</p:attrName>
                                        </p:attrNameLst>
                                      </p:cBhvr>
                                      <p:tavLst>
                                        <p:tav tm="0">
                                          <p:val>
                                            <p:strVal val="#ppt_x-#ppt_w/2"/>
                                          </p:val>
                                        </p:tav>
                                        <p:tav tm="100000">
                                          <p:val>
                                            <p:strVal val="#ppt_x"/>
                                          </p:val>
                                        </p:tav>
                                      </p:tavLst>
                                    </p:anim>
                                    <p:anim calcmode="lin" valueType="num">
                                      <p:cBhvr>
                                        <p:cTn id="37" dur="500" fill="hold"/>
                                        <p:tgtEl>
                                          <p:spTgt spid="44132"/>
                                        </p:tgtEl>
                                        <p:attrNameLst>
                                          <p:attrName>ppt_y</p:attrName>
                                        </p:attrNameLst>
                                      </p:cBhvr>
                                      <p:tavLst>
                                        <p:tav tm="0">
                                          <p:val>
                                            <p:strVal val="#ppt_y"/>
                                          </p:val>
                                        </p:tav>
                                        <p:tav tm="100000">
                                          <p:val>
                                            <p:strVal val="#ppt_y"/>
                                          </p:val>
                                        </p:tav>
                                      </p:tavLst>
                                    </p:anim>
                                    <p:anim calcmode="lin" valueType="num">
                                      <p:cBhvr>
                                        <p:cTn id="38" dur="500" fill="hold"/>
                                        <p:tgtEl>
                                          <p:spTgt spid="44132"/>
                                        </p:tgtEl>
                                        <p:attrNameLst>
                                          <p:attrName>ppt_w</p:attrName>
                                        </p:attrNameLst>
                                      </p:cBhvr>
                                      <p:tavLst>
                                        <p:tav tm="0">
                                          <p:val>
                                            <p:fltVal val="0"/>
                                          </p:val>
                                        </p:tav>
                                        <p:tav tm="100000">
                                          <p:val>
                                            <p:strVal val="#ppt_w"/>
                                          </p:val>
                                        </p:tav>
                                      </p:tavLst>
                                    </p:anim>
                                    <p:anim calcmode="lin" valueType="num">
                                      <p:cBhvr>
                                        <p:cTn id="39" dur="500" fill="hold"/>
                                        <p:tgtEl>
                                          <p:spTgt spid="44132"/>
                                        </p:tgtEl>
                                        <p:attrNameLst>
                                          <p:attrName>ppt_h</p:attrName>
                                        </p:attrNameLst>
                                      </p:cBhvr>
                                      <p:tavLst>
                                        <p:tav tm="0">
                                          <p:val>
                                            <p:strVal val="#ppt_h"/>
                                          </p:val>
                                        </p:tav>
                                        <p:tav tm="100000">
                                          <p:val>
                                            <p:strVal val="#ppt_h"/>
                                          </p:val>
                                        </p:tav>
                                      </p:tavLst>
                                    </p:anim>
                                  </p:childTnLst>
                                </p:cTn>
                              </p:par>
                            </p:childTnLst>
                          </p:cTn>
                        </p:par>
                        <p:par>
                          <p:cTn id="40" fill="hold">
                            <p:stCondLst>
                              <p:cond delay="3000"/>
                            </p:stCondLst>
                            <p:childTnLst>
                              <p:par>
                                <p:cTn id="41" presetID="17" presetClass="entr" presetSubtype="1" fill="hold" grpId="0" nodeType="afterEffect">
                                  <p:stCondLst>
                                    <p:cond delay="0"/>
                                  </p:stCondLst>
                                  <p:childTnLst>
                                    <p:set>
                                      <p:cBhvr>
                                        <p:cTn id="42" dur="1" fill="hold">
                                          <p:stCondLst>
                                            <p:cond delay="0"/>
                                          </p:stCondLst>
                                        </p:cTn>
                                        <p:tgtEl>
                                          <p:spTgt spid="44130"/>
                                        </p:tgtEl>
                                        <p:attrNameLst>
                                          <p:attrName>style.visibility</p:attrName>
                                        </p:attrNameLst>
                                      </p:cBhvr>
                                      <p:to>
                                        <p:strVal val="visible"/>
                                      </p:to>
                                    </p:set>
                                    <p:anim calcmode="lin" valueType="num">
                                      <p:cBhvr>
                                        <p:cTn id="43" dur="500" fill="hold"/>
                                        <p:tgtEl>
                                          <p:spTgt spid="44130"/>
                                        </p:tgtEl>
                                        <p:attrNameLst>
                                          <p:attrName>ppt_x</p:attrName>
                                        </p:attrNameLst>
                                      </p:cBhvr>
                                      <p:tavLst>
                                        <p:tav tm="0">
                                          <p:val>
                                            <p:strVal val="#ppt_x"/>
                                          </p:val>
                                        </p:tav>
                                        <p:tav tm="100000">
                                          <p:val>
                                            <p:strVal val="#ppt_x"/>
                                          </p:val>
                                        </p:tav>
                                      </p:tavLst>
                                    </p:anim>
                                    <p:anim calcmode="lin" valueType="num">
                                      <p:cBhvr>
                                        <p:cTn id="44" dur="500" fill="hold"/>
                                        <p:tgtEl>
                                          <p:spTgt spid="44130"/>
                                        </p:tgtEl>
                                        <p:attrNameLst>
                                          <p:attrName>ppt_y</p:attrName>
                                        </p:attrNameLst>
                                      </p:cBhvr>
                                      <p:tavLst>
                                        <p:tav tm="0">
                                          <p:val>
                                            <p:strVal val="#ppt_y-#ppt_h/2"/>
                                          </p:val>
                                        </p:tav>
                                        <p:tav tm="100000">
                                          <p:val>
                                            <p:strVal val="#ppt_y"/>
                                          </p:val>
                                        </p:tav>
                                      </p:tavLst>
                                    </p:anim>
                                    <p:anim calcmode="lin" valueType="num">
                                      <p:cBhvr>
                                        <p:cTn id="45" dur="500" fill="hold"/>
                                        <p:tgtEl>
                                          <p:spTgt spid="44130"/>
                                        </p:tgtEl>
                                        <p:attrNameLst>
                                          <p:attrName>ppt_w</p:attrName>
                                        </p:attrNameLst>
                                      </p:cBhvr>
                                      <p:tavLst>
                                        <p:tav tm="0">
                                          <p:val>
                                            <p:strVal val="#ppt_w"/>
                                          </p:val>
                                        </p:tav>
                                        <p:tav tm="100000">
                                          <p:val>
                                            <p:strVal val="#ppt_w"/>
                                          </p:val>
                                        </p:tav>
                                      </p:tavLst>
                                    </p:anim>
                                    <p:anim calcmode="lin" valueType="num">
                                      <p:cBhvr>
                                        <p:cTn id="46" dur="500" fill="hold"/>
                                        <p:tgtEl>
                                          <p:spTgt spid="44130"/>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17" presetClass="entr" presetSubtype="8" fill="hold" grpId="0" nodeType="afterEffect">
                                  <p:stCondLst>
                                    <p:cond delay="0"/>
                                  </p:stCondLst>
                                  <p:childTnLst>
                                    <p:set>
                                      <p:cBhvr>
                                        <p:cTn id="49" dur="1" fill="hold">
                                          <p:stCondLst>
                                            <p:cond delay="0"/>
                                          </p:stCondLst>
                                        </p:cTn>
                                        <p:tgtEl>
                                          <p:spTgt spid="44133"/>
                                        </p:tgtEl>
                                        <p:attrNameLst>
                                          <p:attrName>style.visibility</p:attrName>
                                        </p:attrNameLst>
                                      </p:cBhvr>
                                      <p:to>
                                        <p:strVal val="visible"/>
                                      </p:to>
                                    </p:set>
                                    <p:anim calcmode="lin" valueType="num">
                                      <p:cBhvr>
                                        <p:cTn id="50" dur="500" fill="hold"/>
                                        <p:tgtEl>
                                          <p:spTgt spid="44133"/>
                                        </p:tgtEl>
                                        <p:attrNameLst>
                                          <p:attrName>ppt_x</p:attrName>
                                        </p:attrNameLst>
                                      </p:cBhvr>
                                      <p:tavLst>
                                        <p:tav tm="0">
                                          <p:val>
                                            <p:strVal val="#ppt_x-#ppt_w/2"/>
                                          </p:val>
                                        </p:tav>
                                        <p:tav tm="100000">
                                          <p:val>
                                            <p:strVal val="#ppt_x"/>
                                          </p:val>
                                        </p:tav>
                                      </p:tavLst>
                                    </p:anim>
                                    <p:anim calcmode="lin" valueType="num">
                                      <p:cBhvr>
                                        <p:cTn id="51" dur="500" fill="hold"/>
                                        <p:tgtEl>
                                          <p:spTgt spid="44133"/>
                                        </p:tgtEl>
                                        <p:attrNameLst>
                                          <p:attrName>ppt_y</p:attrName>
                                        </p:attrNameLst>
                                      </p:cBhvr>
                                      <p:tavLst>
                                        <p:tav tm="0">
                                          <p:val>
                                            <p:strVal val="#ppt_y"/>
                                          </p:val>
                                        </p:tav>
                                        <p:tav tm="100000">
                                          <p:val>
                                            <p:strVal val="#ppt_y"/>
                                          </p:val>
                                        </p:tav>
                                      </p:tavLst>
                                    </p:anim>
                                    <p:anim calcmode="lin" valueType="num">
                                      <p:cBhvr>
                                        <p:cTn id="52" dur="500" fill="hold"/>
                                        <p:tgtEl>
                                          <p:spTgt spid="44133"/>
                                        </p:tgtEl>
                                        <p:attrNameLst>
                                          <p:attrName>ppt_w</p:attrName>
                                        </p:attrNameLst>
                                      </p:cBhvr>
                                      <p:tavLst>
                                        <p:tav tm="0">
                                          <p:val>
                                            <p:fltVal val="0"/>
                                          </p:val>
                                        </p:tav>
                                        <p:tav tm="100000">
                                          <p:val>
                                            <p:strVal val="#ppt_w"/>
                                          </p:val>
                                        </p:tav>
                                      </p:tavLst>
                                    </p:anim>
                                    <p:anim calcmode="lin" valueType="num">
                                      <p:cBhvr>
                                        <p:cTn id="53" dur="500" fill="hold"/>
                                        <p:tgtEl>
                                          <p:spTgt spid="44133"/>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17" presetClass="entr" presetSubtype="4" fill="hold" grpId="0" nodeType="afterEffect">
                                  <p:stCondLst>
                                    <p:cond delay="0"/>
                                  </p:stCondLst>
                                  <p:childTnLst>
                                    <p:set>
                                      <p:cBhvr>
                                        <p:cTn id="56" dur="1" fill="hold">
                                          <p:stCondLst>
                                            <p:cond delay="0"/>
                                          </p:stCondLst>
                                        </p:cTn>
                                        <p:tgtEl>
                                          <p:spTgt spid="44134"/>
                                        </p:tgtEl>
                                        <p:attrNameLst>
                                          <p:attrName>style.visibility</p:attrName>
                                        </p:attrNameLst>
                                      </p:cBhvr>
                                      <p:to>
                                        <p:strVal val="visible"/>
                                      </p:to>
                                    </p:set>
                                    <p:anim calcmode="lin" valueType="num">
                                      <p:cBhvr>
                                        <p:cTn id="57" dur="500" fill="hold"/>
                                        <p:tgtEl>
                                          <p:spTgt spid="44134"/>
                                        </p:tgtEl>
                                        <p:attrNameLst>
                                          <p:attrName>ppt_x</p:attrName>
                                        </p:attrNameLst>
                                      </p:cBhvr>
                                      <p:tavLst>
                                        <p:tav tm="0">
                                          <p:val>
                                            <p:strVal val="#ppt_x"/>
                                          </p:val>
                                        </p:tav>
                                        <p:tav tm="100000">
                                          <p:val>
                                            <p:strVal val="#ppt_x"/>
                                          </p:val>
                                        </p:tav>
                                      </p:tavLst>
                                    </p:anim>
                                    <p:anim calcmode="lin" valueType="num">
                                      <p:cBhvr>
                                        <p:cTn id="58" dur="500" fill="hold"/>
                                        <p:tgtEl>
                                          <p:spTgt spid="44134"/>
                                        </p:tgtEl>
                                        <p:attrNameLst>
                                          <p:attrName>ppt_y</p:attrName>
                                        </p:attrNameLst>
                                      </p:cBhvr>
                                      <p:tavLst>
                                        <p:tav tm="0">
                                          <p:val>
                                            <p:strVal val="#ppt_y+#ppt_h/2"/>
                                          </p:val>
                                        </p:tav>
                                        <p:tav tm="100000">
                                          <p:val>
                                            <p:strVal val="#ppt_y"/>
                                          </p:val>
                                        </p:tav>
                                      </p:tavLst>
                                    </p:anim>
                                    <p:anim calcmode="lin" valueType="num">
                                      <p:cBhvr>
                                        <p:cTn id="59" dur="500" fill="hold"/>
                                        <p:tgtEl>
                                          <p:spTgt spid="44134"/>
                                        </p:tgtEl>
                                        <p:attrNameLst>
                                          <p:attrName>ppt_w</p:attrName>
                                        </p:attrNameLst>
                                      </p:cBhvr>
                                      <p:tavLst>
                                        <p:tav tm="0">
                                          <p:val>
                                            <p:strVal val="#ppt_w"/>
                                          </p:val>
                                        </p:tav>
                                        <p:tav tm="100000">
                                          <p:val>
                                            <p:strVal val="#ppt_w"/>
                                          </p:val>
                                        </p:tav>
                                      </p:tavLst>
                                    </p:anim>
                                    <p:anim calcmode="lin" valueType="num">
                                      <p:cBhvr>
                                        <p:cTn id="60" dur="500" fill="hold"/>
                                        <p:tgtEl>
                                          <p:spTgt spid="44134"/>
                                        </p:tgtEl>
                                        <p:attrNameLst>
                                          <p:attrName>ppt_h</p:attrName>
                                        </p:attrNameLst>
                                      </p:cBhvr>
                                      <p:tavLst>
                                        <p:tav tm="0">
                                          <p:val>
                                            <p:fltVal val="0"/>
                                          </p:val>
                                        </p:tav>
                                        <p:tav tm="100000">
                                          <p:val>
                                            <p:strVal val="#ppt_h"/>
                                          </p:val>
                                        </p:tav>
                                      </p:tavLst>
                                    </p:anim>
                                  </p:childTnLst>
                                </p:cTn>
                              </p:par>
                            </p:childTnLst>
                          </p:cTn>
                        </p:par>
                        <p:par>
                          <p:cTn id="61" fill="hold">
                            <p:stCondLst>
                              <p:cond delay="4500"/>
                            </p:stCondLst>
                            <p:childTnLst>
                              <p:par>
                                <p:cTn id="62" presetID="9" presetClass="entr" presetSubtype="0" fill="hold" nodeType="afterEffect">
                                  <p:stCondLst>
                                    <p:cond delay="0"/>
                                  </p:stCondLst>
                                  <p:childTnLst>
                                    <p:set>
                                      <p:cBhvr>
                                        <p:cTn id="63" dur="1" fill="hold">
                                          <p:stCondLst>
                                            <p:cond delay="0"/>
                                          </p:stCondLst>
                                        </p:cTn>
                                        <p:tgtEl>
                                          <p:spTgt spid="44137"/>
                                        </p:tgtEl>
                                        <p:attrNameLst>
                                          <p:attrName>style.visibility</p:attrName>
                                        </p:attrNameLst>
                                      </p:cBhvr>
                                      <p:to>
                                        <p:strVal val="visible"/>
                                      </p:to>
                                    </p:set>
                                    <p:animEffect transition="in" filter="dissolve">
                                      <p:cBhvr>
                                        <p:cTn id="64" dur="500"/>
                                        <p:tgtEl>
                                          <p:spTgt spid="44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29" grpId="0" animBg="1"/>
      <p:bldP spid="44130" grpId="0" animBg="1"/>
      <p:bldP spid="44131" grpId="0" animBg="1"/>
      <p:bldP spid="44132" grpId="0" animBg="1"/>
      <p:bldP spid="44133" grpId="0" animBg="1"/>
      <p:bldP spid="44134" grpId="0" animBg="1"/>
      <p:bldP spid="44135" grpId="0" animBg="1"/>
      <p:bldP spid="4413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170" name="投影片編號版面配置區 5"/>
          <p:cNvSpPr>
            <a:spLocks noGrp="1"/>
          </p:cNvSpPr>
          <p:nvPr>
            <p:ph type="sldNum" sz="quarter" idx="12"/>
          </p:nvPr>
        </p:nvSpPr>
        <p:spPr/>
        <p:txBody>
          <a:bodyPr/>
          <a:lstStyle/>
          <a:p>
            <a:r>
              <a:rPr lang="en-US" altLang="zh-TW"/>
              <a:t>1-</a:t>
            </a:r>
            <a:fld id="{2E09718F-A905-44A4-B568-619A52F96F8E}" type="slidenum">
              <a:rPr lang="en-US" altLang="zh-TW"/>
              <a:pPr/>
              <a:t>68</a:t>
            </a:fld>
            <a:endParaRPr lang="en-US" altLang="zh-TW"/>
          </a:p>
        </p:txBody>
      </p:sp>
      <p:grpSp>
        <p:nvGrpSpPr>
          <p:cNvPr id="45313" name="Group 257"/>
          <p:cNvGrpSpPr>
            <a:grpSpLocks/>
          </p:cNvGrpSpPr>
          <p:nvPr/>
        </p:nvGrpSpPr>
        <p:grpSpPr bwMode="auto">
          <a:xfrm>
            <a:off x="152400" y="223838"/>
            <a:ext cx="8656638" cy="5961062"/>
            <a:chOff x="96" y="141"/>
            <a:chExt cx="5453" cy="3755"/>
          </a:xfrm>
        </p:grpSpPr>
        <p:sp>
          <p:nvSpPr>
            <p:cNvPr id="45147" name="Freeform 91"/>
            <p:cNvSpPr>
              <a:spLocks/>
            </p:cNvSpPr>
            <p:nvPr/>
          </p:nvSpPr>
          <p:spPr bwMode="auto">
            <a:xfrm>
              <a:off x="2405" y="912"/>
              <a:ext cx="2550" cy="2415"/>
            </a:xfrm>
            <a:custGeom>
              <a:avLst/>
              <a:gdLst/>
              <a:ahLst/>
              <a:cxnLst>
                <a:cxn ang="0">
                  <a:pos x="592" y="0"/>
                </a:cxn>
                <a:cxn ang="0">
                  <a:pos x="2544" y="0"/>
                </a:cxn>
                <a:cxn ang="0">
                  <a:pos x="2550" y="2415"/>
                </a:cxn>
                <a:cxn ang="0">
                  <a:pos x="0" y="2415"/>
                </a:cxn>
              </a:cxnLst>
              <a:rect l="0" t="0" r="r" b="b"/>
              <a:pathLst>
                <a:path w="2550" h="2415">
                  <a:moveTo>
                    <a:pt x="592" y="0"/>
                  </a:moveTo>
                  <a:lnTo>
                    <a:pt x="2544" y="0"/>
                  </a:lnTo>
                  <a:lnTo>
                    <a:pt x="2550" y="2415"/>
                  </a:lnTo>
                  <a:lnTo>
                    <a:pt x="0" y="2415"/>
                  </a:lnTo>
                </a:path>
              </a:pathLst>
            </a:custGeom>
            <a:noFill/>
            <a:ln w="9525">
              <a:solidFill>
                <a:schemeClr val="bg2"/>
              </a:solidFill>
              <a:round/>
              <a:headEnd/>
              <a:tailEnd/>
            </a:ln>
            <a:effectLst/>
          </p:spPr>
          <p:txBody>
            <a:bodyPr/>
            <a:lstStyle/>
            <a:p>
              <a:endParaRPr lang="zh-TW" altLang="en-US"/>
            </a:p>
          </p:txBody>
        </p:sp>
        <p:sp>
          <p:nvSpPr>
            <p:cNvPr id="45148" name="Freeform 92"/>
            <p:cNvSpPr>
              <a:spLocks/>
            </p:cNvSpPr>
            <p:nvPr/>
          </p:nvSpPr>
          <p:spPr bwMode="auto">
            <a:xfrm>
              <a:off x="4491" y="1415"/>
              <a:ext cx="402" cy="537"/>
            </a:xfrm>
            <a:custGeom>
              <a:avLst/>
              <a:gdLst/>
              <a:ahLst/>
              <a:cxnLst>
                <a:cxn ang="0">
                  <a:pos x="402" y="363"/>
                </a:cxn>
                <a:cxn ang="0">
                  <a:pos x="28" y="0"/>
                </a:cxn>
                <a:cxn ang="0">
                  <a:pos x="0" y="470"/>
                </a:cxn>
                <a:cxn ang="0">
                  <a:pos x="242" y="537"/>
                </a:cxn>
                <a:cxn ang="0">
                  <a:pos x="402" y="363"/>
                </a:cxn>
              </a:cxnLst>
              <a:rect l="0" t="0" r="r" b="b"/>
              <a:pathLst>
                <a:path w="402" h="537">
                  <a:moveTo>
                    <a:pt x="402" y="363"/>
                  </a:moveTo>
                  <a:lnTo>
                    <a:pt x="28" y="0"/>
                  </a:lnTo>
                  <a:lnTo>
                    <a:pt x="0" y="470"/>
                  </a:lnTo>
                  <a:lnTo>
                    <a:pt x="242" y="537"/>
                  </a:lnTo>
                  <a:lnTo>
                    <a:pt x="402" y="363"/>
                  </a:lnTo>
                  <a:close/>
                </a:path>
              </a:pathLst>
            </a:custGeom>
            <a:gradFill rotWithShape="1">
              <a:gsLst>
                <a:gs pos="0">
                  <a:schemeClr val="accent2"/>
                </a:gs>
                <a:gs pos="100000">
                  <a:schemeClr val="bg1"/>
                </a:gs>
              </a:gsLst>
              <a:lin ang="0" scaled="1"/>
            </a:gradFill>
            <a:ln w="9525">
              <a:noFill/>
              <a:round/>
              <a:headEnd/>
              <a:tailEnd/>
            </a:ln>
            <a:effectLst/>
          </p:spPr>
          <p:txBody>
            <a:bodyPr/>
            <a:lstStyle/>
            <a:p>
              <a:endParaRPr lang="zh-TW" altLang="en-US"/>
            </a:p>
          </p:txBody>
        </p:sp>
        <p:sp>
          <p:nvSpPr>
            <p:cNvPr id="45149" name="Text Box 93"/>
            <p:cNvSpPr txBox="1">
              <a:spLocks noChangeArrowheads="1"/>
            </p:cNvSpPr>
            <p:nvPr/>
          </p:nvSpPr>
          <p:spPr bwMode="auto">
            <a:xfrm>
              <a:off x="478" y="439"/>
              <a:ext cx="613" cy="212"/>
            </a:xfrm>
            <a:prstGeom prst="rect">
              <a:avLst/>
            </a:prstGeom>
            <a:noFill/>
            <a:ln w="9525">
              <a:noFill/>
              <a:miter lim="800000"/>
              <a:headEnd/>
              <a:tailEnd/>
            </a:ln>
            <a:effectLst/>
          </p:spPr>
          <p:txBody>
            <a:bodyPr wrap="none">
              <a:spAutoFit/>
            </a:bodyPr>
            <a:lstStyle/>
            <a:p>
              <a:r>
                <a:rPr lang="en-US" altLang="zh-TW" sz="1600">
                  <a:solidFill>
                    <a:srgbClr val="FF0000"/>
                  </a:solidFill>
                  <a:latin typeface="Comic Sans MS" pitchFamily="66" charset="0"/>
                  <a:ea typeface="新細明體" charset="-120"/>
                </a:rPr>
                <a:t>message</a:t>
              </a:r>
              <a:endParaRPr lang="en-US" altLang="zh-TW" sz="1600">
                <a:solidFill>
                  <a:schemeClr val="accent2"/>
                </a:solidFill>
                <a:latin typeface="Comic Sans MS" pitchFamily="66" charset="0"/>
                <a:ea typeface="新細明體" charset="-120"/>
              </a:endParaRPr>
            </a:p>
          </p:txBody>
        </p:sp>
        <p:sp>
          <p:nvSpPr>
            <p:cNvPr id="45150" name="Text Box 94"/>
            <p:cNvSpPr txBox="1">
              <a:spLocks noChangeArrowheads="1"/>
            </p:cNvSpPr>
            <p:nvPr/>
          </p:nvSpPr>
          <p:spPr bwMode="auto">
            <a:xfrm>
              <a:off x="331" y="612"/>
              <a:ext cx="612" cy="212"/>
            </a:xfrm>
            <a:prstGeom prst="rect">
              <a:avLst/>
            </a:prstGeom>
            <a:noFill/>
            <a:ln w="9525">
              <a:noFill/>
              <a:miter lim="800000"/>
              <a:headEnd/>
              <a:tailEnd/>
            </a:ln>
            <a:effectLst/>
          </p:spPr>
          <p:txBody>
            <a:bodyPr wrap="none">
              <a:spAutoFit/>
            </a:bodyPr>
            <a:lstStyle/>
            <a:p>
              <a:r>
                <a:rPr lang="en-US" altLang="zh-TW" sz="1600">
                  <a:solidFill>
                    <a:srgbClr val="FF0000"/>
                  </a:solidFill>
                  <a:latin typeface="Comic Sans MS" pitchFamily="66" charset="0"/>
                  <a:ea typeface="新細明體" charset="-120"/>
                </a:rPr>
                <a:t>segment</a:t>
              </a:r>
              <a:endParaRPr lang="en-US" altLang="zh-TW" sz="1600">
                <a:solidFill>
                  <a:schemeClr val="accent2"/>
                </a:solidFill>
                <a:latin typeface="Comic Sans MS" pitchFamily="66" charset="0"/>
                <a:ea typeface="新細明體" charset="-120"/>
              </a:endParaRPr>
            </a:p>
          </p:txBody>
        </p:sp>
        <p:sp>
          <p:nvSpPr>
            <p:cNvPr id="45151" name="Text Box 95"/>
            <p:cNvSpPr txBox="1">
              <a:spLocks noChangeArrowheads="1"/>
            </p:cNvSpPr>
            <p:nvPr/>
          </p:nvSpPr>
          <p:spPr bwMode="auto">
            <a:xfrm>
              <a:off x="152" y="809"/>
              <a:ext cx="678" cy="212"/>
            </a:xfrm>
            <a:prstGeom prst="rect">
              <a:avLst/>
            </a:prstGeom>
            <a:noFill/>
            <a:ln w="9525">
              <a:noFill/>
              <a:miter lim="800000"/>
              <a:headEnd/>
              <a:tailEnd/>
            </a:ln>
            <a:effectLst/>
          </p:spPr>
          <p:txBody>
            <a:bodyPr wrap="none">
              <a:spAutoFit/>
            </a:bodyPr>
            <a:lstStyle/>
            <a:p>
              <a:r>
                <a:rPr lang="en-US" altLang="zh-TW" sz="1600">
                  <a:solidFill>
                    <a:srgbClr val="FF0000"/>
                  </a:solidFill>
                  <a:latin typeface="Comic Sans MS" pitchFamily="66" charset="0"/>
                  <a:ea typeface="新細明體" charset="-120"/>
                </a:rPr>
                <a:t>datagram</a:t>
              </a:r>
              <a:endParaRPr lang="en-US" altLang="zh-TW" sz="1600">
                <a:solidFill>
                  <a:schemeClr val="accent2"/>
                </a:solidFill>
                <a:latin typeface="Comic Sans MS" pitchFamily="66" charset="0"/>
                <a:ea typeface="新細明體" charset="-120"/>
              </a:endParaRPr>
            </a:p>
          </p:txBody>
        </p:sp>
        <p:sp>
          <p:nvSpPr>
            <p:cNvPr id="45152" name="Text Box 96"/>
            <p:cNvSpPr txBox="1">
              <a:spLocks noChangeArrowheads="1"/>
            </p:cNvSpPr>
            <p:nvPr/>
          </p:nvSpPr>
          <p:spPr bwMode="auto">
            <a:xfrm>
              <a:off x="123" y="1019"/>
              <a:ext cx="478" cy="212"/>
            </a:xfrm>
            <a:prstGeom prst="rect">
              <a:avLst/>
            </a:prstGeom>
            <a:noFill/>
            <a:ln w="9525">
              <a:noFill/>
              <a:miter lim="800000"/>
              <a:headEnd/>
              <a:tailEnd/>
            </a:ln>
            <a:effectLst/>
          </p:spPr>
          <p:txBody>
            <a:bodyPr wrap="none">
              <a:spAutoFit/>
            </a:bodyPr>
            <a:lstStyle/>
            <a:p>
              <a:r>
                <a:rPr lang="en-US" altLang="zh-TW" sz="1600">
                  <a:solidFill>
                    <a:srgbClr val="FF0000"/>
                  </a:solidFill>
                  <a:latin typeface="Comic Sans MS" pitchFamily="66" charset="0"/>
                  <a:ea typeface="新細明體" charset="-120"/>
                </a:rPr>
                <a:t>frame</a:t>
              </a:r>
              <a:endParaRPr lang="en-US" altLang="zh-TW" sz="1600">
                <a:solidFill>
                  <a:schemeClr val="accent2"/>
                </a:solidFill>
                <a:latin typeface="Comic Sans MS" pitchFamily="66" charset="0"/>
                <a:ea typeface="新細明體" charset="-120"/>
              </a:endParaRPr>
            </a:p>
          </p:txBody>
        </p:sp>
        <p:sp>
          <p:nvSpPr>
            <p:cNvPr id="45153" name="Text Box 97"/>
            <p:cNvSpPr txBox="1">
              <a:spLocks noChangeArrowheads="1"/>
            </p:cNvSpPr>
            <p:nvPr/>
          </p:nvSpPr>
          <p:spPr bwMode="auto">
            <a:xfrm>
              <a:off x="1711" y="141"/>
              <a:ext cx="706" cy="288"/>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source</a:t>
              </a:r>
            </a:p>
          </p:txBody>
        </p:sp>
        <p:graphicFrame>
          <p:nvGraphicFramePr>
            <p:cNvPr id="111616" name="Object 0"/>
            <p:cNvGraphicFramePr>
              <a:graphicFrameLocks noChangeAspect="1"/>
            </p:cNvGraphicFramePr>
            <p:nvPr/>
          </p:nvGraphicFramePr>
          <p:xfrm>
            <a:off x="2582" y="757"/>
            <a:ext cx="407" cy="336"/>
          </p:xfrm>
          <a:graphic>
            <a:graphicData uri="http://schemas.openxmlformats.org/presentationml/2006/ole">
              <p:oleObj spid="_x0000_s111616" name="Clip" r:id="rId3" imgW="1305000" imgH="1085760" progId="MS_ClipArt_Gallery.2">
                <p:embed/>
              </p:oleObj>
            </a:graphicData>
          </a:graphic>
        </p:graphicFrame>
        <p:sp>
          <p:nvSpPr>
            <p:cNvPr id="45155" name="Freeform 99"/>
            <p:cNvSpPr>
              <a:spLocks/>
            </p:cNvSpPr>
            <p:nvPr/>
          </p:nvSpPr>
          <p:spPr bwMode="auto">
            <a:xfrm>
              <a:off x="2437" y="412"/>
              <a:ext cx="227" cy="994"/>
            </a:xfrm>
            <a:custGeom>
              <a:avLst/>
              <a:gdLst/>
              <a:ahLst/>
              <a:cxnLst>
                <a:cxn ang="0">
                  <a:pos x="254" y="466"/>
                </a:cxn>
                <a:cxn ang="0">
                  <a:pos x="0" y="0"/>
                </a:cxn>
                <a:cxn ang="0">
                  <a:pos x="0" y="1186"/>
                </a:cxn>
                <a:cxn ang="0">
                  <a:pos x="267" y="652"/>
                </a:cxn>
                <a:cxn ang="0">
                  <a:pos x="254" y="466"/>
                </a:cxn>
              </a:cxnLst>
              <a:rect l="0" t="0" r="r" b="b"/>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w="9525">
              <a:noFill/>
              <a:round/>
              <a:headEnd/>
              <a:tailEnd/>
            </a:ln>
            <a:effectLst/>
          </p:spPr>
          <p:txBody>
            <a:bodyPr/>
            <a:lstStyle/>
            <a:p>
              <a:endParaRPr lang="zh-TW" altLang="en-US"/>
            </a:p>
          </p:txBody>
        </p:sp>
        <p:grpSp>
          <p:nvGrpSpPr>
            <p:cNvPr id="45156" name="Group 100"/>
            <p:cNvGrpSpPr>
              <a:grpSpLocks/>
            </p:cNvGrpSpPr>
            <p:nvPr/>
          </p:nvGrpSpPr>
          <p:grpSpPr bwMode="auto">
            <a:xfrm>
              <a:off x="4717" y="1781"/>
              <a:ext cx="615" cy="175"/>
              <a:chOff x="198" y="3765"/>
              <a:chExt cx="693" cy="287"/>
            </a:xfrm>
          </p:grpSpPr>
          <p:sp>
            <p:nvSpPr>
              <p:cNvPr id="45157" name="Freeform 101"/>
              <p:cNvSpPr>
                <a:spLocks/>
              </p:cNvSpPr>
              <p:nvPr/>
            </p:nvSpPr>
            <p:spPr bwMode="auto">
              <a:xfrm>
                <a:off x="198" y="3888"/>
                <a:ext cx="672" cy="164"/>
              </a:xfrm>
              <a:custGeom>
                <a:avLst/>
                <a:gdLst/>
                <a:ahLst/>
                <a:cxnLst>
                  <a:cxn ang="0">
                    <a:pos x="179" y="0"/>
                  </a:cxn>
                  <a:cxn ang="0">
                    <a:pos x="672" y="0"/>
                  </a:cxn>
                  <a:cxn ang="0">
                    <a:pos x="508" y="164"/>
                  </a:cxn>
                  <a:cxn ang="0">
                    <a:pos x="0" y="164"/>
                  </a:cxn>
                  <a:cxn ang="0">
                    <a:pos x="179" y="0"/>
                  </a:cxn>
                </a:cxnLst>
                <a:rect l="0" t="0" r="r" b="b"/>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a:effectLst/>
            </p:spPr>
            <p:txBody>
              <a:bodyPr/>
              <a:lstStyle/>
              <a:p>
                <a:endParaRPr lang="zh-TW" altLang="en-US"/>
              </a:p>
            </p:txBody>
          </p:sp>
          <p:sp>
            <p:nvSpPr>
              <p:cNvPr id="45158" name="Freeform 102"/>
              <p:cNvSpPr>
                <a:spLocks/>
              </p:cNvSpPr>
              <p:nvPr/>
            </p:nvSpPr>
            <p:spPr bwMode="auto">
              <a:xfrm>
                <a:off x="213" y="3765"/>
                <a:ext cx="658" cy="281"/>
              </a:xfrm>
              <a:custGeom>
                <a:avLst/>
                <a:gdLst/>
                <a:ahLst/>
                <a:cxnLst>
                  <a:cxn ang="0">
                    <a:pos x="0" y="281"/>
                  </a:cxn>
                  <a:cxn ang="0">
                    <a:pos x="13" y="150"/>
                  </a:cxn>
                  <a:cxn ang="0">
                    <a:pos x="658" y="0"/>
                  </a:cxn>
                  <a:cxn ang="0">
                    <a:pos x="658" y="130"/>
                  </a:cxn>
                  <a:cxn ang="0">
                    <a:pos x="0" y="281"/>
                  </a:cxn>
                </a:cxnLst>
                <a:rect l="0" t="0" r="r" b="b"/>
                <a:pathLst>
                  <a:path w="658" h="281">
                    <a:moveTo>
                      <a:pt x="0" y="281"/>
                    </a:moveTo>
                    <a:lnTo>
                      <a:pt x="13" y="150"/>
                    </a:lnTo>
                    <a:lnTo>
                      <a:pt x="658" y="0"/>
                    </a:lnTo>
                    <a:lnTo>
                      <a:pt x="658" y="130"/>
                    </a:lnTo>
                    <a:lnTo>
                      <a:pt x="0" y="281"/>
                    </a:lnTo>
                    <a:close/>
                  </a:path>
                </a:pathLst>
              </a:custGeom>
              <a:solidFill>
                <a:schemeClr val="hlink"/>
              </a:solidFill>
              <a:ln w="9525">
                <a:noFill/>
                <a:round/>
                <a:headEnd/>
                <a:tailEnd/>
              </a:ln>
              <a:effectLst/>
            </p:spPr>
            <p:txBody>
              <a:bodyPr/>
              <a:lstStyle/>
              <a:p>
                <a:endParaRPr lang="zh-TW" altLang="en-US"/>
              </a:p>
            </p:txBody>
          </p:sp>
          <p:sp>
            <p:nvSpPr>
              <p:cNvPr id="45159" name="Freeform 103"/>
              <p:cNvSpPr>
                <a:spLocks/>
              </p:cNvSpPr>
              <p:nvPr/>
            </p:nvSpPr>
            <p:spPr bwMode="auto">
              <a:xfrm>
                <a:off x="219" y="3765"/>
                <a:ext cx="672" cy="164"/>
              </a:xfrm>
              <a:custGeom>
                <a:avLst/>
                <a:gdLst/>
                <a:ahLst/>
                <a:cxnLst>
                  <a:cxn ang="0">
                    <a:pos x="179" y="0"/>
                  </a:cxn>
                  <a:cxn ang="0">
                    <a:pos x="672" y="0"/>
                  </a:cxn>
                  <a:cxn ang="0">
                    <a:pos x="508" y="164"/>
                  </a:cxn>
                  <a:cxn ang="0">
                    <a:pos x="0" y="164"/>
                  </a:cxn>
                  <a:cxn ang="0">
                    <a:pos x="179" y="0"/>
                  </a:cxn>
                </a:cxnLst>
                <a:rect l="0" t="0" r="r" b="b"/>
                <a:pathLst>
                  <a:path w="672" h="164">
                    <a:moveTo>
                      <a:pt x="179" y="0"/>
                    </a:moveTo>
                    <a:lnTo>
                      <a:pt x="672" y="0"/>
                    </a:lnTo>
                    <a:lnTo>
                      <a:pt x="508" y="164"/>
                    </a:lnTo>
                    <a:lnTo>
                      <a:pt x="0" y="164"/>
                    </a:lnTo>
                    <a:lnTo>
                      <a:pt x="179" y="0"/>
                    </a:lnTo>
                    <a:close/>
                  </a:path>
                </a:pathLst>
              </a:custGeom>
              <a:solidFill>
                <a:schemeClr val="hlink"/>
              </a:solidFill>
              <a:ln w="9525">
                <a:solidFill>
                  <a:schemeClr val="tx1"/>
                </a:solidFill>
                <a:round/>
                <a:headEnd/>
                <a:tailEnd/>
              </a:ln>
              <a:effectLst/>
            </p:spPr>
            <p:txBody>
              <a:bodyPr/>
              <a:lstStyle/>
              <a:p>
                <a:endParaRPr lang="zh-TW" altLang="en-US"/>
              </a:p>
            </p:txBody>
          </p:sp>
          <p:grpSp>
            <p:nvGrpSpPr>
              <p:cNvPr id="45160" name="Group 104"/>
              <p:cNvGrpSpPr>
                <a:grpSpLocks/>
              </p:cNvGrpSpPr>
              <p:nvPr/>
            </p:nvGrpSpPr>
            <p:grpSpPr bwMode="auto">
              <a:xfrm>
                <a:off x="423" y="3789"/>
                <a:ext cx="238" cy="103"/>
                <a:chOff x="2848" y="848"/>
                <a:chExt cx="140" cy="98"/>
              </a:xfrm>
            </p:grpSpPr>
            <p:sp>
              <p:nvSpPr>
                <p:cNvPr id="45161" name="Line 10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5162" name="Line 1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5163" name="Line 10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5164" name="Group 108"/>
              <p:cNvGrpSpPr>
                <a:grpSpLocks/>
              </p:cNvGrpSpPr>
              <p:nvPr/>
            </p:nvGrpSpPr>
            <p:grpSpPr bwMode="auto">
              <a:xfrm flipV="1">
                <a:off x="437" y="3787"/>
                <a:ext cx="238" cy="103"/>
                <a:chOff x="2848" y="848"/>
                <a:chExt cx="140" cy="98"/>
              </a:xfrm>
            </p:grpSpPr>
            <p:sp>
              <p:nvSpPr>
                <p:cNvPr id="45165" name="Line 10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5166" name="Line 11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5167" name="Line 11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45168" name="Rectangle 112"/>
            <p:cNvSpPr>
              <a:spLocks noChangeArrowheads="1"/>
            </p:cNvSpPr>
            <p:nvPr/>
          </p:nvSpPr>
          <p:spPr bwMode="auto">
            <a:xfrm>
              <a:off x="1666" y="416"/>
              <a:ext cx="817" cy="974"/>
            </a:xfrm>
            <a:prstGeom prst="rect">
              <a:avLst/>
            </a:prstGeom>
            <a:solidFill>
              <a:schemeClr val="accent2"/>
            </a:solidFill>
            <a:ln w="9525">
              <a:noFill/>
              <a:miter lim="800000"/>
              <a:headEnd/>
              <a:tailEnd/>
            </a:ln>
            <a:effectLst/>
          </p:spPr>
          <p:txBody>
            <a:bodyPr wrap="none" anchor="ctr"/>
            <a:lstStyle/>
            <a:p>
              <a:endParaRPr lang="zh-TW" altLang="en-US"/>
            </a:p>
          </p:txBody>
        </p:sp>
        <p:sp>
          <p:nvSpPr>
            <p:cNvPr id="45169" name="Rectangle 113"/>
            <p:cNvSpPr>
              <a:spLocks noChangeArrowheads="1"/>
            </p:cNvSpPr>
            <p:nvPr/>
          </p:nvSpPr>
          <p:spPr bwMode="auto">
            <a:xfrm>
              <a:off x="1636" y="461"/>
              <a:ext cx="802" cy="968"/>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5170" name="Line 114"/>
            <p:cNvSpPr>
              <a:spLocks noChangeShapeType="1"/>
            </p:cNvSpPr>
            <p:nvPr/>
          </p:nvSpPr>
          <p:spPr bwMode="auto">
            <a:xfrm>
              <a:off x="1636" y="661"/>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171" name="Text Box 115"/>
            <p:cNvSpPr txBox="1">
              <a:spLocks noChangeArrowheads="1"/>
            </p:cNvSpPr>
            <p:nvPr/>
          </p:nvSpPr>
          <p:spPr bwMode="auto">
            <a:xfrm>
              <a:off x="1609" y="440"/>
              <a:ext cx="830" cy="1008"/>
            </a:xfrm>
            <a:prstGeom prst="rect">
              <a:avLst/>
            </a:prstGeom>
            <a:noFill/>
            <a:ln w="9525">
              <a:noFill/>
              <a:miter lim="800000"/>
              <a:headEnd/>
              <a:tailEnd/>
            </a:ln>
            <a:effectLst/>
          </p:spPr>
          <p:txBody>
            <a:bodyPr>
              <a:spAutoFit/>
            </a:bodyPr>
            <a:lstStyle/>
            <a:p>
              <a:pPr algn="ctr">
                <a:lnSpc>
                  <a:spcPct val="110000"/>
                </a:lnSpc>
              </a:pPr>
              <a:r>
                <a:rPr lang="en-US" altLang="zh-TW" sz="1800">
                  <a:latin typeface="Comic Sans MS" pitchFamily="66" charset="0"/>
                  <a:ea typeface="新細明體" charset="-120"/>
                </a:rPr>
                <a:t>application</a:t>
              </a:r>
            </a:p>
            <a:p>
              <a:pPr algn="ctr">
                <a:lnSpc>
                  <a:spcPct val="110000"/>
                </a:lnSpc>
              </a:pPr>
              <a:r>
                <a:rPr lang="en-US" altLang="zh-TW" sz="1800">
                  <a:latin typeface="Comic Sans MS" pitchFamily="66" charset="0"/>
                  <a:ea typeface="新細明體" charset="-120"/>
                </a:rPr>
                <a:t>transport</a:t>
              </a:r>
            </a:p>
            <a:p>
              <a:pPr algn="ctr">
                <a:lnSpc>
                  <a:spcPct val="110000"/>
                </a:lnSpc>
              </a:pPr>
              <a:r>
                <a:rPr lang="en-US" altLang="zh-TW" sz="1800">
                  <a:latin typeface="Comic Sans MS" pitchFamily="66" charset="0"/>
                  <a:ea typeface="新細明體" charset="-120"/>
                </a:rPr>
                <a:t>network</a:t>
              </a:r>
            </a:p>
            <a:p>
              <a:pPr algn="ctr">
                <a:lnSpc>
                  <a:spcPct val="110000"/>
                </a:lnSpc>
              </a:pPr>
              <a:r>
                <a:rPr lang="en-US" altLang="zh-TW" sz="1800">
                  <a:latin typeface="Comic Sans MS" pitchFamily="66" charset="0"/>
                  <a:ea typeface="新細明體" charset="-120"/>
                </a:rPr>
                <a:t>link</a:t>
              </a:r>
            </a:p>
            <a:p>
              <a:pPr algn="ctr">
                <a:lnSpc>
                  <a:spcPct val="110000"/>
                </a:lnSpc>
              </a:pPr>
              <a:r>
                <a:rPr lang="en-US" altLang="zh-TW" sz="1800">
                  <a:latin typeface="Comic Sans MS" pitchFamily="66" charset="0"/>
                  <a:ea typeface="新細明體" charset="-120"/>
                </a:rPr>
                <a:t>physical</a:t>
              </a:r>
            </a:p>
          </p:txBody>
        </p:sp>
        <p:sp>
          <p:nvSpPr>
            <p:cNvPr id="45172" name="Line 116"/>
            <p:cNvSpPr>
              <a:spLocks noChangeShapeType="1"/>
            </p:cNvSpPr>
            <p:nvPr/>
          </p:nvSpPr>
          <p:spPr bwMode="auto">
            <a:xfrm>
              <a:off x="1641" y="863"/>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173" name="Line 117"/>
            <p:cNvSpPr>
              <a:spLocks noChangeShapeType="1"/>
            </p:cNvSpPr>
            <p:nvPr/>
          </p:nvSpPr>
          <p:spPr bwMode="auto">
            <a:xfrm>
              <a:off x="1644" y="1040"/>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174" name="Line 118"/>
            <p:cNvSpPr>
              <a:spLocks noChangeShapeType="1"/>
            </p:cNvSpPr>
            <p:nvPr/>
          </p:nvSpPr>
          <p:spPr bwMode="auto">
            <a:xfrm>
              <a:off x="1644" y="1214"/>
              <a:ext cx="796" cy="2"/>
            </a:xfrm>
            <a:prstGeom prst="line">
              <a:avLst/>
            </a:prstGeom>
            <a:noFill/>
            <a:ln w="28575">
              <a:solidFill>
                <a:schemeClr val="tx1"/>
              </a:solidFill>
              <a:round/>
              <a:headEnd/>
              <a:tailEnd/>
            </a:ln>
            <a:effectLst/>
          </p:spPr>
          <p:txBody>
            <a:bodyPr wrap="none" anchor="ctr"/>
            <a:lstStyle/>
            <a:p>
              <a:endParaRPr lang="zh-TW" altLang="en-US"/>
            </a:p>
          </p:txBody>
        </p:sp>
        <p:grpSp>
          <p:nvGrpSpPr>
            <p:cNvPr id="45175" name="Group 119"/>
            <p:cNvGrpSpPr>
              <a:grpSpLocks/>
            </p:cNvGrpSpPr>
            <p:nvPr/>
          </p:nvGrpSpPr>
          <p:grpSpPr bwMode="auto">
            <a:xfrm>
              <a:off x="656" y="1034"/>
              <a:ext cx="932" cy="191"/>
              <a:chOff x="332" y="2224"/>
              <a:chExt cx="932" cy="191"/>
            </a:xfrm>
          </p:grpSpPr>
          <p:sp>
            <p:nvSpPr>
              <p:cNvPr id="45176" name="Rectangle 120"/>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177" name="Rectangle 121"/>
              <p:cNvSpPr>
                <a:spLocks noChangeArrowheads="1"/>
              </p:cNvSpPr>
              <p:nvPr/>
            </p:nvSpPr>
            <p:spPr bwMode="auto">
              <a:xfrm>
                <a:off x="706"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178" name="Rectangle 122"/>
              <p:cNvSpPr>
                <a:spLocks noChangeArrowheads="1"/>
              </p:cNvSpPr>
              <p:nvPr/>
            </p:nvSpPr>
            <p:spPr bwMode="auto">
              <a:xfrm>
                <a:off x="520"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179" name="Rectangle 123"/>
              <p:cNvSpPr>
                <a:spLocks noChangeArrowheads="1"/>
              </p:cNvSpPr>
              <p:nvPr/>
            </p:nvSpPr>
            <p:spPr bwMode="auto">
              <a:xfrm>
                <a:off x="332"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l</a:t>
                </a:r>
              </a:p>
            </p:txBody>
          </p:sp>
          <p:sp>
            <p:nvSpPr>
              <p:cNvPr id="45180" name="Rectangle 124"/>
              <p:cNvSpPr>
                <a:spLocks noChangeArrowheads="1"/>
              </p:cNvSpPr>
              <p:nvPr/>
            </p:nvSpPr>
            <p:spPr bwMode="auto">
              <a:xfrm>
                <a:off x="836" y="222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181" name="Line 125"/>
              <p:cNvSpPr>
                <a:spLocks noChangeShapeType="1"/>
              </p:cNvSpPr>
              <p:nvPr/>
            </p:nvSpPr>
            <p:spPr bwMode="auto">
              <a:xfrm>
                <a:off x="510" y="2241"/>
                <a:ext cx="0" cy="162"/>
              </a:xfrm>
              <a:prstGeom prst="line">
                <a:avLst/>
              </a:prstGeom>
              <a:noFill/>
              <a:ln w="9525">
                <a:solidFill>
                  <a:schemeClr val="tx1"/>
                </a:solidFill>
                <a:round/>
                <a:headEnd/>
                <a:tailEnd/>
              </a:ln>
              <a:effectLst/>
            </p:spPr>
            <p:txBody>
              <a:bodyPr/>
              <a:lstStyle/>
              <a:p>
                <a:endParaRPr lang="zh-TW" altLang="en-US"/>
              </a:p>
            </p:txBody>
          </p:sp>
          <p:sp>
            <p:nvSpPr>
              <p:cNvPr id="45182" name="Line 126"/>
              <p:cNvSpPr>
                <a:spLocks noChangeShapeType="1"/>
              </p:cNvSpPr>
              <p:nvPr/>
            </p:nvSpPr>
            <p:spPr bwMode="auto">
              <a:xfrm>
                <a:off x="690" y="2247"/>
                <a:ext cx="0" cy="154"/>
              </a:xfrm>
              <a:prstGeom prst="line">
                <a:avLst/>
              </a:prstGeom>
              <a:noFill/>
              <a:ln w="9525">
                <a:solidFill>
                  <a:schemeClr val="tx1"/>
                </a:solidFill>
                <a:round/>
                <a:headEnd/>
                <a:tailEnd/>
              </a:ln>
              <a:effectLst/>
            </p:spPr>
            <p:txBody>
              <a:bodyPr/>
              <a:lstStyle/>
              <a:p>
                <a:endParaRPr lang="zh-TW" altLang="en-US"/>
              </a:p>
            </p:txBody>
          </p:sp>
          <p:sp>
            <p:nvSpPr>
              <p:cNvPr id="45183" name="Line 127"/>
              <p:cNvSpPr>
                <a:spLocks noChangeShapeType="1"/>
              </p:cNvSpPr>
              <p:nvPr/>
            </p:nvSpPr>
            <p:spPr bwMode="auto">
              <a:xfrm>
                <a:off x="882" y="2244"/>
                <a:ext cx="0" cy="156"/>
              </a:xfrm>
              <a:prstGeom prst="line">
                <a:avLst/>
              </a:prstGeom>
              <a:noFill/>
              <a:ln w="9525">
                <a:solidFill>
                  <a:schemeClr val="tx1"/>
                </a:solidFill>
                <a:round/>
                <a:headEnd/>
                <a:tailEnd/>
              </a:ln>
              <a:effectLst/>
            </p:spPr>
            <p:txBody>
              <a:bodyPr/>
              <a:lstStyle/>
              <a:p>
                <a:endParaRPr lang="zh-TW" altLang="en-US"/>
              </a:p>
            </p:txBody>
          </p:sp>
        </p:grpSp>
        <p:grpSp>
          <p:nvGrpSpPr>
            <p:cNvPr id="45184" name="Group 128"/>
            <p:cNvGrpSpPr>
              <a:grpSpLocks/>
            </p:cNvGrpSpPr>
            <p:nvPr/>
          </p:nvGrpSpPr>
          <p:grpSpPr bwMode="auto">
            <a:xfrm>
              <a:off x="825" y="846"/>
              <a:ext cx="761" cy="191"/>
              <a:chOff x="501" y="1990"/>
              <a:chExt cx="761" cy="191"/>
            </a:xfrm>
          </p:grpSpPr>
          <p:sp>
            <p:nvSpPr>
              <p:cNvPr id="45185" name="Rectangle 129"/>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186" name="Rectangle 130"/>
              <p:cNvSpPr>
                <a:spLocks noChangeArrowheads="1"/>
              </p:cNvSpPr>
              <p:nvPr/>
            </p:nvSpPr>
            <p:spPr bwMode="auto">
              <a:xfrm>
                <a:off x="704"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187" name="Rectangle 131"/>
              <p:cNvSpPr>
                <a:spLocks noChangeArrowheads="1"/>
              </p:cNvSpPr>
              <p:nvPr/>
            </p:nvSpPr>
            <p:spPr bwMode="auto">
              <a:xfrm>
                <a:off x="518"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188" name="Rectangle 132"/>
              <p:cNvSpPr>
                <a:spLocks noChangeArrowheads="1"/>
              </p:cNvSpPr>
              <p:nvPr/>
            </p:nvSpPr>
            <p:spPr bwMode="auto">
              <a:xfrm>
                <a:off x="834" y="1991"/>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189" name="Line 133"/>
              <p:cNvSpPr>
                <a:spLocks noChangeShapeType="1"/>
              </p:cNvSpPr>
              <p:nvPr/>
            </p:nvSpPr>
            <p:spPr bwMode="auto">
              <a:xfrm>
                <a:off x="688" y="2013"/>
                <a:ext cx="0" cy="154"/>
              </a:xfrm>
              <a:prstGeom prst="line">
                <a:avLst/>
              </a:prstGeom>
              <a:noFill/>
              <a:ln w="9525">
                <a:solidFill>
                  <a:schemeClr val="tx1"/>
                </a:solidFill>
                <a:round/>
                <a:headEnd/>
                <a:tailEnd/>
              </a:ln>
              <a:effectLst/>
            </p:spPr>
            <p:txBody>
              <a:bodyPr/>
              <a:lstStyle/>
              <a:p>
                <a:endParaRPr lang="zh-TW" altLang="en-US"/>
              </a:p>
            </p:txBody>
          </p:sp>
          <p:sp>
            <p:nvSpPr>
              <p:cNvPr id="45190" name="Line 134"/>
              <p:cNvSpPr>
                <a:spLocks noChangeShapeType="1"/>
              </p:cNvSpPr>
              <p:nvPr/>
            </p:nvSpPr>
            <p:spPr bwMode="auto">
              <a:xfrm>
                <a:off x="880" y="2010"/>
                <a:ext cx="0" cy="156"/>
              </a:xfrm>
              <a:prstGeom prst="line">
                <a:avLst/>
              </a:prstGeom>
              <a:noFill/>
              <a:ln w="9525">
                <a:solidFill>
                  <a:schemeClr val="tx1"/>
                </a:solidFill>
                <a:round/>
                <a:headEnd/>
                <a:tailEnd/>
              </a:ln>
              <a:effectLst/>
            </p:spPr>
            <p:txBody>
              <a:bodyPr/>
              <a:lstStyle/>
              <a:p>
                <a:endParaRPr lang="zh-TW" altLang="en-US"/>
              </a:p>
            </p:txBody>
          </p:sp>
        </p:grpSp>
        <p:grpSp>
          <p:nvGrpSpPr>
            <p:cNvPr id="45191" name="Group 135"/>
            <p:cNvGrpSpPr>
              <a:grpSpLocks/>
            </p:cNvGrpSpPr>
            <p:nvPr/>
          </p:nvGrpSpPr>
          <p:grpSpPr bwMode="auto">
            <a:xfrm>
              <a:off x="1016" y="652"/>
              <a:ext cx="561" cy="191"/>
              <a:chOff x="645" y="1734"/>
              <a:chExt cx="561" cy="191"/>
            </a:xfrm>
          </p:grpSpPr>
          <p:sp>
            <p:nvSpPr>
              <p:cNvPr id="45192" name="Rectangle 136"/>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193" name="Rectangle 137"/>
              <p:cNvSpPr>
                <a:spLocks noChangeArrowheads="1"/>
              </p:cNvSpPr>
              <p:nvPr/>
            </p:nvSpPr>
            <p:spPr bwMode="auto">
              <a:xfrm>
                <a:off x="648" y="173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194" name="Rectangle 138"/>
              <p:cNvSpPr>
                <a:spLocks noChangeArrowheads="1"/>
              </p:cNvSpPr>
              <p:nvPr/>
            </p:nvSpPr>
            <p:spPr bwMode="auto">
              <a:xfrm>
                <a:off x="778" y="173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195" name="Line 139"/>
              <p:cNvSpPr>
                <a:spLocks noChangeShapeType="1"/>
              </p:cNvSpPr>
              <p:nvPr/>
            </p:nvSpPr>
            <p:spPr bwMode="auto">
              <a:xfrm>
                <a:off x="824" y="1754"/>
                <a:ext cx="0" cy="156"/>
              </a:xfrm>
              <a:prstGeom prst="line">
                <a:avLst/>
              </a:prstGeom>
              <a:noFill/>
              <a:ln w="9525">
                <a:solidFill>
                  <a:schemeClr val="tx1"/>
                </a:solidFill>
                <a:round/>
                <a:headEnd/>
                <a:tailEnd/>
              </a:ln>
              <a:effectLst/>
            </p:spPr>
            <p:txBody>
              <a:bodyPr/>
              <a:lstStyle/>
              <a:p>
                <a:endParaRPr lang="zh-TW" altLang="en-US"/>
              </a:p>
            </p:txBody>
          </p:sp>
        </p:grpSp>
        <p:grpSp>
          <p:nvGrpSpPr>
            <p:cNvPr id="45196" name="Group 140"/>
            <p:cNvGrpSpPr>
              <a:grpSpLocks/>
            </p:cNvGrpSpPr>
            <p:nvPr/>
          </p:nvGrpSpPr>
          <p:grpSpPr bwMode="auto">
            <a:xfrm>
              <a:off x="1146" y="456"/>
              <a:ext cx="428" cy="190"/>
              <a:chOff x="780" y="1553"/>
              <a:chExt cx="428" cy="190"/>
            </a:xfrm>
          </p:grpSpPr>
          <p:sp>
            <p:nvSpPr>
              <p:cNvPr id="45197" name="Rectangle 141"/>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198" name="Rectangle 142"/>
              <p:cNvSpPr>
                <a:spLocks noChangeArrowheads="1"/>
              </p:cNvSpPr>
              <p:nvPr/>
            </p:nvSpPr>
            <p:spPr bwMode="auto">
              <a:xfrm>
                <a:off x="780" y="1553"/>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grpSp>
        <p:sp>
          <p:nvSpPr>
            <p:cNvPr id="45199" name="Text Box 143"/>
            <p:cNvSpPr txBox="1">
              <a:spLocks noChangeArrowheads="1"/>
            </p:cNvSpPr>
            <p:nvPr/>
          </p:nvSpPr>
          <p:spPr bwMode="auto">
            <a:xfrm>
              <a:off x="975" y="2619"/>
              <a:ext cx="950" cy="250"/>
            </a:xfrm>
            <a:prstGeom prst="rect">
              <a:avLst/>
            </a:prstGeom>
            <a:noFill/>
            <a:ln w="9525">
              <a:noFill/>
              <a:miter lim="800000"/>
              <a:headEnd/>
              <a:tailEnd/>
            </a:ln>
            <a:effectLst/>
          </p:spPr>
          <p:txBody>
            <a:bodyPr wrap="none">
              <a:spAutoFit/>
            </a:bodyPr>
            <a:lstStyle/>
            <a:p>
              <a:r>
                <a:rPr lang="en-US" altLang="zh-TW" sz="2000">
                  <a:solidFill>
                    <a:schemeClr val="accent2"/>
                  </a:solidFill>
                  <a:latin typeface="Comic Sans MS" pitchFamily="66" charset="0"/>
                  <a:ea typeface="新細明體" charset="-120"/>
                </a:rPr>
                <a:t>destination</a:t>
              </a:r>
            </a:p>
          </p:txBody>
        </p:sp>
        <p:graphicFrame>
          <p:nvGraphicFramePr>
            <p:cNvPr id="111617" name="Object 1"/>
            <p:cNvGraphicFramePr>
              <a:graphicFrameLocks noChangeAspect="1"/>
            </p:cNvGraphicFramePr>
            <p:nvPr/>
          </p:nvGraphicFramePr>
          <p:xfrm>
            <a:off x="2022" y="3205"/>
            <a:ext cx="407" cy="336"/>
          </p:xfrm>
          <a:graphic>
            <a:graphicData uri="http://schemas.openxmlformats.org/presentationml/2006/ole">
              <p:oleObj spid="_x0000_s111617" name="Clip" r:id="rId4" imgW="1305000" imgH="1085760" progId="MS_ClipArt_Gallery.2">
                <p:embed/>
              </p:oleObj>
            </a:graphicData>
          </a:graphic>
        </p:graphicFrame>
        <p:sp>
          <p:nvSpPr>
            <p:cNvPr id="45201" name="Freeform 145"/>
            <p:cNvSpPr>
              <a:spLocks/>
            </p:cNvSpPr>
            <p:nvPr/>
          </p:nvSpPr>
          <p:spPr bwMode="auto">
            <a:xfrm>
              <a:off x="1877" y="2860"/>
              <a:ext cx="227" cy="994"/>
            </a:xfrm>
            <a:custGeom>
              <a:avLst/>
              <a:gdLst/>
              <a:ahLst/>
              <a:cxnLst>
                <a:cxn ang="0">
                  <a:pos x="254" y="466"/>
                </a:cxn>
                <a:cxn ang="0">
                  <a:pos x="0" y="0"/>
                </a:cxn>
                <a:cxn ang="0">
                  <a:pos x="0" y="1186"/>
                </a:cxn>
                <a:cxn ang="0">
                  <a:pos x="267" y="652"/>
                </a:cxn>
                <a:cxn ang="0">
                  <a:pos x="254" y="466"/>
                </a:cxn>
              </a:cxnLst>
              <a:rect l="0" t="0" r="r" b="b"/>
              <a:pathLst>
                <a:path w="267" h="1186">
                  <a:moveTo>
                    <a:pt x="254" y="466"/>
                  </a:moveTo>
                  <a:lnTo>
                    <a:pt x="0" y="0"/>
                  </a:lnTo>
                  <a:lnTo>
                    <a:pt x="0" y="1186"/>
                  </a:lnTo>
                  <a:lnTo>
                    <a:pt x="267" y="652"/>
                  </a:lnTo>
                  <a:lnTo>
                    <a:pt x="254" y="466"/>
                  </a:lnTo>
                  <a:close/>
                </a:path>
              </a:pathLst>
            </a:custGeom>
            <a:gradFill rotWithShape="1">
              <a:gsLst>
                <a:gs pos="0">
                  <a:schemeClr val="accent2"/>
                </a:gs>
                <a:gs pos="100000">
                  <a:schemeClr val="bg1"/>
                </a:gs>
              </a:gsLst>
              <a:lin ang="0" scaled="1"/>
            </a:gradFill>
            <a:ln w="9525">
              <a:noFill/>
              <a:round/>
              <a:headEnd/>
              <a:tailEnd/>
            </a:ln>
            <a:effectLst/>
          </p:spPr>
          <p:txBody>
            <a:bodyPr/>
            <a:lstStyle/>
            <a:p>
              <a:endParaRPr lang="zh-TW" altLang="en-US"/>
            </a:p>
          </p:txBody>
        </p:sp>
        <p:sp>
          <p:nvSpPr>
            <p:cNvPr id="45202" name="Rectangle 146"/>
            <p:cNvSpPr>
              <a:spLocks noChangeArrowheads="1"/>
            </p:cNvSpPr>
            <p:nvPr/>
          </p:nvSpPr>
          <p:spPr bwMode="auto">
            <a:xfrm>
              <a:off x="1106" y="2864"/>
              <a:ext cx="817" cy="974"/>
            </a:xfrm>
            <a:prstGeom prst="rect">
              <a:avLst/>
            </a:prstGeom>
            <a:solidFill>
              <a:schemeClr val="accent2"/>
            </a:solidFill>
            <a:ln w="9525">
              <a:noFill/>
              <a:miter lim="800000"/>
              <a:headEnd/>
              <a:tailEnd/>
            </a:ln>
            <a:effectLst/>
          </p:spPr>
          <p:txBody>
            <a:bodyPr wrap="none" anchor="ctr"/>
            <a:lstStyle/>
            <a:p>
              <a:endParaRPr lang="zh-TW" altLang="en-US"/>
            </a:p>
          </p:txBody>
        </p:sp>
        <p:sp>
          <p:nvSpPr>
            <p:cNvPr id="45203" name="Rectangle 147"/>
            <p:cNvSpPr>
              <a:spLocks noChangeArrowheads="1"/>
            </p:cNvSpPr>
            <p:nvPr/>
          </p:nvSpPr>
          <p:spPr bwMode="auto">
            <a:xfrm>
              <a:off x="1076" y="2909"/>
              <a:ext cx="802" cy="968"/>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5204" name="Line 148"/>
            <p:cNvSpPr>
              <a:spLocks noChangeShapeType="1"/>
            </p:cNvSpPr>
            <p:nvPr/>
          </p:nvSpPr>
          <p:spPr bwMode="auto">
            <a:xfrm>
              <a:off x="1076" y="3109"/>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205" name="Text Box 149"/>
            <p:cNvSpPr txBox="1">
              <a:spLocks noChangeArrowheads="1"/>
            </p:cNvSpPr>
            <p:nvPr/>
          </p:nvSpPr>
          <p:spPr bwMode="auto">
            <a:xfrm>
              <a:off x="1049" y="2888"/>
              <a:ext cx="830" cy="1008"/>
            </a:xfrm>
            <a:prstGeom prst="rect">
              <a:avLst/>
            </a:prstGeom>
            <a:noFill/>
            <a:ln w="9525">
              <a:noFill/>
              <a:miter lim="800000"/>
              <a:headEnd/>
              <a:tailEnd/>
            </a:ln>
            <a:effectLst/>
          </p:spPr>
          <p:txBody>
            <a:bodyPr>
              <a:spAutoFit/>
            </a:bodyPr>
            <a:lstStyle/>
            <a:p>
              <a:pPr algn="ctr">
                <a:lnSpc>
                  <a:spcPct val="110000"/>
                </a:lnSpc>
              </a:pPr>
              <a:r>
                <a:rPr lang="en-US" altLang="zh-TW" sz="1800">
                  <a:latin typeface="Comic Sans MS" pitchFamily="66" charset="0"/>
                  <a:ea typeface="新細明體" charset="-120"/>
                </a:rPr>
                <a:t>application</a:t>
              </a:r>
            </a:p>
            <a:p>
              <a:pPr algn="ctr">
                <a:lnSpc>
                  <a:spcPct val="110000"/>
                </a:lnSpc>
              </a:pPr>
              <a:r>
                <a:rPr lang="en-US" altLang="zh-TW" sz="1800">
                  <a:latin typeface="Comic Sans MS" pitchFamily="66" charset="0"/>
                  <a:ea typeface="新細明體" charset="-120"/>
                </a:rPr>
                <a:t>transport</a:t>
              </a:r>
            </a:p>
            <a:p>
              <a:pPr algn="ctr">
                <a:lnSpc>
                  <a:spcPct val="110000"/>
                </a:lnSpc>
              </a:pPr>
              <a:r>
                <a:rPr lang="en-US" altLang="zh-TW" sz="1800">
                  <a:latin typeface="Comic Sans MS" pitchFamily="66" charset="0"/>
                  <a:ea typeface="新細明體" charset="-120"/>
                </a:rPr>
                <a:t>network</a:t>
              </a:r>
            </a:p>
            <a:p>
              <a:pPr algn="ctr">
                <a:lnSpc>
                  <a:spcPct val="110000"/>
                </a:lnSpc>
              </a:pPr>
              <a:r>
                <a:rPr lang="en-US" altLang="zh-TW" sz="1800">
                  <a:latin typeface="Comic Sans MS" pitchFamily="66" charset="0"/>
                  <a:ea typeface="新細明體" charset="-120"/>
                </a:rPr>
                <a:t>link</a:t>
              </a:r>
            </a:p>
            <a:p>
              <a:pPr algn="ctr">
                <a:lnSpc>
                  <a:spcPct val="110000"/>
                </a:lnSpc>
              </a:pPr>
              <a:r>
                <a:rPr lang="en-US" altLang="zh-TW" sz="1800">
                  <a:latin typeface="Comic Sans MS" pitchFamily="66" charset="0"/>
                  <a:ea typeface="新細明體" charset="-120"/>
                </a:rPr>
                <a:t>physical</a:t>
              </a:r>
            </a:p>
          </p:txBody>
        </p:sp>
        <p:sp>
          <p:nvSpPr>
            <p:cNvPr id="45206" name="Line 150"/>
            <p:cNvSpPr>
              <a:spLocks noChangeShapeType="1"/>
            </p:cNvSpPr>
            <p:nvPr/>
          </p:nvSpPr>
          <p:spPr bwMode="auto">
            <a:xfrm>
              <a:off x="1081" y="3311"/>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207" name="Line 151"/>
            <p:cNvSpPr>
              <a:spLocks noChangeShapeType="1"/>
            </p:cNvSpPr>
            <p:nvPr/>
          </p:nvSpPr>
          <p:spPr bwMode="auto">
            <a:xfrm>
              <a:off x="1084" y="3488"/>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208" name="Line 152"/>
            <p:cNvSpPr>
              <a:spLocks noChangeShapeType="1"/>
            </p:cNvSpPr>
            <p:nvPr/>
          </p:nvSpPr>
          <p:spPr bwMode="auto">
            <a:xfrm>
              <a:off x="1084" y="3662"/>
              <a:ext cx="796" cy="2"/>
            </a:xfrm>
            <a:prstGeom prst="line">
              <a:avLst/>
            </a:prstGeom>
            <a:noFill/>
            <a:ln w="28575">
              <a:solidFill>
                <a:schemeClr val="tx1"/>
              </a:solidFill>
              <a:round/>
              <a:headEnd/>
              <a:tailEnd/>
            </a:ln>
            <a:effectLst/>
          </p:spPr>
          <p:txBody>
            <a:bodyPr wrap="none" anchor="ctr"/>
            <a:lstStyle/>
            <a:p>
              <a:endParaRPr lang="zh-TW" altLang="en-US"/>
            </a:p>
          </p:txBody>
        </p:sp>
        <p:grpSp>
          <p:nvGrpSpPr>
            <p:cNvPr id="45209" name="Group 153"/>
            <p:cNvGrpSpPr>
              <a:grpSpLocks/>
            </p:cNvGrpSpPr>
            <p:nvPr/>
          </p:nvGrpSpPr>
          <p:grpSpPr bwMode="auto">
            <a:xfrm>
              <a:off x="96" y="3482"/>
              <a:ext cx="932" cy="191"/>
              <a:chOff x="332" y="2224"/>
              <a:chExt cx="932" cy="191"/>
            </a:xfrm>
          </p:grpSpPr>
          <p:sp>
            <p:nvSpPr>
              <p:cNvPr id="45210" name="Rectangle 154"/>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11" name="Rectangle 155"/>
              <p:cNvSpPr>
                <a:spLocks noChangeArrowheads="1"/>
              </p:cNvSpPr>
              <p:nvPr/>
            </p:nvSpPr>
            <p:spPr bwMode="auto">
              <a:xfrm>
                <a:off x="706"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12" name="Rectangle 156"/>
              <p:cNvSpPr>
                <a:spLocks noChangeArrowheads="1"/>
              </p:cNvSpPr>
              <p:nvPr/>
            </p:nvSpPr>
            <p:spPr bwMode="auto">
              <a:xfrm>
                <a:off x="520"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13" name="Rectangle 157"/>
              <p:cNvSpPr>
                <a:spLocks noChangeArrowheads="1"/>
              </p:cNvSpPr>
              <p:nvPr/>
            </p:nvSpPr>
            <p:spPr bwMode="auto">
              <a:xfrm>
                <a:off x="332"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l</a:t>
                </a:r>
              </a:p>
            </p:txBody>
          </p:sp>
          <p:sp>
            <p:nvSpPr>
              <p:cNvPr id="45214" name="Rectangle 158"/>
              <p:cNvSpPr>
                <a:spLocks noChangeArrowheads="1"/>
              </p:cNvSpPr>
              <p:nvPr/>
            </p:nvSpPr>
            <p:spPr bwMode="auto">
              <a:xfrm>
                <a:off x="836" y="222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15" name="Line 159"/>
              <p:cNvSpPr>
                <a:spLocks noChangeShapeType="1"/>
              </p:cNvSpPr>
              <p:nvPr/>
            </p:nvSpPr>
            <p:spPr bwMode="auto">
              <a:xfrm>
                <a:off x="510" y="2241"/>
                <a:ext cx="0" cy="162"/>
              </a:xfrm>
              <a:prstGeom prst="line">
                <a:avLst/>
              </a:prstGeom>
              <a:noFill/>
              <a:ln w="9525">
                <a:solidFill>
                  <a:schemeClr val="tx1"/>
                </a:solidFill>
                <a:round/>
                <a:headEnd/>
                <a:tailEnd/>
              </a:ln>
              <a:effectLst/>
            </p:spPr>
            <p:txBody>
              <a:bodyPr/>
              <a:lstStyle/>
              <a:p>
                <a:endParaRPr lang="zh-TW" altLang="en-US"/>
              </a:p>
            </p:txBody>
          </p:sp>
          <p:sp>
            <p:nvSpPr>
              <p:cNvPr id="45216" name="Line 160"/>
              <p:cNvSpPr>
                <a:spLocks noChangeShapeType="1"/>
              </p:cNvSpPr>
              <p:nvPr/>
            </p:nvSpPr>
            <p:spPr bwMode="auto">
              <a:xfrm>
                <a:off x="690" y="2247"/>
                <a:ext cx="0" cy="154"/>
              </a:xfrm>
              <a:prstGeom prst="line">
                <a:avLst/>
              </a:prstGeom>
              <a:noFill/>
              <a:ln w="9525">
                <a:solidFill>
                  <a:schemeClr val="tx1"/>
                </a:solidFill>
                <a:round/>
                <a:headEnd/>
                <a:tailEnd/>
              </a:ln>
              <a:effectLst/>
            </p:spPr>
            <p:txBody>
              <a:bodyPr/>
              <a:lstStyle/>
              <a:p>
                <a:endParaRPr lang="zh-TW" altLang="en-US"/>
              </a:p>
            </p:txBody>
          </p:sp>
          <p:sp>
            <p:nvSpPr>
              <p:cNvPr id="45217" name="Line 161"/>
              <p:cNvSpPr>
                <a:spLocks noChangeShapeType="1"/>
              </p:cNvSpPr>
              <p:nvPr/>
            </p:nvSpPr>
            <p:spPr bwMode="auto">
              <a:xfrm>
                <a:off x="882" y="2244"/>
                <a:ext cx="0" cy="156"/>
              </a:xfrm>
              <a:prstGeom prst="line">
                <a:avLst/>
              </a:prstGeom>
              <a:noFill/>
              <a:ln w="9525">
                <a:solidFill>
                  <a:schemeClr val="tx1"/>
                </a:solidFill>
                <a:round/>
                <a:headEnd/>
                <a:tailEnd/>
              </a:ln>
              <a:effectLst/>
            </p:spPr>
            <p:txBody>
              <a:bodyPr/>
              <a:lstStyle/>
              <a:p>
                <a:endParaRPr lang="zh-TW" altLang="en-US"/>
              </a:p>
            </p:txBody>
          </p:sp>
        </p:grpSp>
        <p:grpSp>
          <p:nvGrpSpPr>
            <p:cNvPr id="45218" name="Group 162"/>
            <p:cNvGrpSpPr>
              <a:grpSpLocks/>
            </p:cNvGrpSpPr>
            <p:nvPr/>
          </p:nvGrpSpPr>
          <p:grpSpPr bwMode="auto">
            <a:xfrm>
              <a:off x="265" y="3294"/>
              <a:ext cx="761" cy="191"/>
              <a:chOff x="501" y="1990"/>
              <a:chExt cx="761" cy="191"/>
            </a:xfrm>
          </p:grpSpPr>
          <p:sp>
            <p:nvSpPr>
              <p:cNvPr id="45219" name="Rectangle 163"/>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20" name="Rectangle 164"/>
              <p:cNvSpPr>
                <a:spLocks noChangeArrowheads="1"/>
              </p:cNvSpPr>
              <p:nvPr/>
            </p:nvSpPr>
            <p:spPr bwMode="auto">
              <a:xfrm>
                <a:off x="704"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21" name="Rectangle 165"/>
              <p:cNvSpPr>
                <a:spLocks noChangeArrowheads="1"/>
              </p:cNvSpPr>
              <p:nvPr/>
            </p:nvSpPr>
            <p:spPr bwMode="auto">
              <a:xfrm>
                <a:off x="518"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22" name="Rectangle 166"/>
              <p:cNvSpPr>
                <a:spLocks noChangeArrowheads="1"/>
              </p:cNvSpPr>
              <p:nvPr/>
            </p:nvSpPr>
            <p:spPr bwMode="auto">
              <a:xfrm>
                <a:off x="834" y="1991"/>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23" name="Line 167"/>
              <p:cNvSpPr>
                <a:spLocks noChangeShapeType="1"/>
              </p:cNvSpPr>
              <p:nvPr/>
            </p:nvSpPr>
            <p:spPr bwMode="auto">
              <a:xfrm>
                <a:off x="688" y="2013"/>
                <a:ext cx="0" cy="154"/>
              </a:xfrm>
              <a:prstGeom prst="line">
                <a:avLst/>
              </a:prstGeom>
              <a:noFill/>
              <a:ln w="9525">
                <a:solidFill>
                  <a:schemeClr val="tx1"/>
                </a:solidFill>
                <a:round/>
                <a:headEnd/>
                <a:tailEnd/>
              </a:ln>
              <a:effectLst/>
            </p:spPr>
            <p:txBody>
              <a:bodyPr/>
              <a:lstStyle/>
              <a:p>
                <a:endParaRPr lang="zh-TW" altLang="en-US"/>
              </a:p>
            </p:txBody>
          </p:sp>
          <p:sp>
            <p:nvSpPr>
              <p:cNvPr id="45224" name="Line 168"/>
              <p:cNvSpPr>
                <a:spLocks noChangeShapeType="1"/>
              </p:cNvSpPr>
              <p:nvPr/>
            </p:nvSpPr>
            <p:spPr bwMode="auto">
              <a:xfrm>
                <a:off x="880" y="2010"/>
                <a:ext cx="0" cy="156"/>
              </a:xfrm>
              <a:prstGeom prst="line">
                <a:avLst/>
              </a:prstGeom>
              <a:noFill/>
              <a:ln w="9525">
                <a:solidFill>
                  <a:schemeClr val="tx1"/>
                </a:solidFill>
                <a:round/>
                <a:headEnd/>
                <a:tailEnd/>
              </a:ln>
              <a:effectLst/>
            </p:spPr>
            <p:txBody>
              <a:bodyPr/>
              <a:lstStyle/>
              <a:p>
                <a:endParaRPr lang="zh-TW" altLang="en-US"/>
              </a:p>
            </p:txBody>
          </p:sp>
        </p:grpSp>
        <p:grpSp>
          <p:nvGrpSpPr>
            <p:cNvPr id="45225" name="Group 169"/>
            <p:cNvGrpSpPr>
              <a:grpSpLocks/>
            </p:cNvGrpSpPr>
            <p:nvPr/>
          </p:nvGrpSpPr>
          <p:grpSpPr bwMode="auto">
            <a:xfrm>
              <a:off x="456" y="3100"/>
              <a:ext cx="561" cy="191"/>
              <a:chOff x="645" y="1734"/>
              <a:chExt cx="561" cy="191"/>
            </a:xfrm>
          </p:grpSpPr>
          <p:sp>
            <p:nvSpPr>
              <p:cNvPr id="45226" name="Rectangle 170"/>
              <p:cNvSpPr>
                <a:spLocks noChangeArrowheads="1"/>
              </p:cNvSpPr>
              <p:nvPr/>
            </p:nvSpPr>
            <p:spPr bwMode="auto">
              <a:xfrm>
                <a:off x="645" y="1751"/>
                <a:ext cx="48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27" name="Rectangle 171"/>
              <p:cNvSpPr>
                <a:spLocks noChangeArrowheads="1"/>
              </p:cNvSpPr>
              <p:nvPr/>
            </p:nvSpPr>
            <p:spPr bwMode="auto">
              <a:xfrm>
                <a:off x="648" y="173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28" name="Rectangle 172"/>
              <p:cNvSpPr>
                <a:spLocks noChangeArrowheads="1"/>
              </p:cNvSpPr>
              <p:nvPr/>
            </p:nvSpPr>
            <p:spPr bwMode="auto">
              <a:xfrm>
                <a:off x="778" y="173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29" name="Line 173"/>
              <p:cNvSpPr>
                <a:spLocks noChangeShapeType="1"/>
              </p:cNvSpPr>
              <p:nvPr/>
            </p:nvSpPr>
            <p:spPr bwMode="auto">
              <a:xfrm>
                <a:off x="824" y="1754"/>
                <a:ext cx="0" cy="156"/>
              </a:xfrm>
              <a:prstGeom prst="line">
                <a:avLst/>
              </a:prstGeom>
              <a:noFill/>
              <a:ln w="9525">
                <a:solidFill>
                  <a:schemeClr val="tx1"/>
                </a:solidFill>
                <a:round/>
                <a:headEnd/>
                <a:tailEnd/>
              </a:ln>
              <a:effectLst/>
            </p:spPr>
            <p:txBody>
              <a:bodyPr/>
              <a:lstStyle/>
              <a:p>
                <a:endParaRPr lang="zh-TW" altLang="en-US"/>
              </a:p>
            </p:txBody>
          </p:sp>
        </p:grpSp>
        <p:grpSp>
          <p:nvGrpSpPr>
            <p:cNvPr id="45230" name="Group 174"/>
            <p:cNvGrpSpPr>
              <a:grpSpLocks/>
            </p:cNvGrpSpPr>
            <p:nvPr/>
          </p:nvGrpSpPr>
          <p:grpSpPr bwMode="auto">
            <a:xfrm>
              <a:off x="586" y="2904"/>
              <a:ext cx="428" cy="190"/>
              <a:chOff x="780" y="1553"/>
              <a:chExt cx="428" cy="190"/>
            </a:xfrm>
          </p:grpSpPr>
          <p:sp>
            <p:nvSpPr>
              <p:cNvPr id="45231" name="Rectangle 175"/>
              <p:cNvSpPr>
                <a:spLocks noChangeArrowheads="1"/>
              </p:cNvSpPr>
              <p:nvPr/>
            </p:nvSpPr>
            <p:spPr bwMode="auto">
              <a:xfrm>
                <a:off x="817" y="1569"/>
                <a:ext cx="31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32" name="Rectangle 176"/>
              <p:cNvSpPr>
                <a:spLocks noChangeArrowheads="1"/>
              </p:cNvSpPr>
              <p:nvPr/>
            </p:nvSpPr>
            <p:spPr bwMode="auto">
              <a:xfrm>
                <a:off x="780" y="1553"/>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grpSp>
        <p:grpSp>
          <p:nvGrpSpPr>
            <p:cNvPr id="45233" name="Group 177"/>
            <p:cNvGrpSpPr>
              <a:grpSpLocks/>
            </p:cNvGrpSpPr>
            <p:nvPr/>
          </p:nvGrpSpPr>
          <p:grpSpPr bwMode="auto">
            <a:xfrm>
              <a:off x="3562" y="2623"/>
              <a:ext cx="874" cy="652"/>
              <a:chOff x="3601" y="168"/>
              <a:chExt cx="874" cy="652"/>
            </a:xfrm>
          </p:grpSpPr>
          <p:sp>
            <p:nvSpPr>
              <p:cNvPr id="45234" name="Rectangle 178"/>
              <p:cNvSpPr>
                <a:spLocks noChangeArrowheads="1"/>
              </p:cNvSpPr>
              <p:nvPr/>
            </p:nvSpPr>
            <p:spPr bwMode="auto">
              <a:xfrm>
                <a:off x="3658" y="168"/>
                <a:ext cx="817" cy="596"/>
              </a:xfrm>
              <a:prstGeom prst="rect">
                <a:avLst/>
              </a:prstGeom>
              <a:solidFill>
                <a:schemeClr val="accent2"/>
              </a:solidFill>
              <a:ln w="9525">
                <a:noFill/>
                <a:miter lim="800000"/>
                <a:headEnd/>
                <a:tailEnd/>
              </a:ln>
              <a:effectLst/>
            </p:spPr>
            <p:txBody>
              <a:bodyPr wrap="none" anchor="ctr"/>
              <a:lstStyle/>
              <a:p>
                <a:endParaRPr lang="zh-TW" altLang="en-US"/>
              </a:p>
            </p:txBody>
          </p:sp>
          <p:sp>
            <p:nvSpPr>
              <p:cNvPr id="45235" name="Rectangle 179"/>
              <p:cNvSpPr>
                <a:spLocks noChangeArrowheads="1"/>
              </p:cNvSpPr>
              <p:nvPr/>
            </p:nvSpPr>
            <p:spPr bwMode="auto">
              <a:xfrm>
                <a:off x="3628" y="213"/>
                <a:ext cx="802" cy="596"/>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5236" name="Line 180"/>
              <p:cNvSpPr>
                <a:spLocks noChangeShapeType="1"/>
              </p:cNvSpPr>
              <p:nvPr/>
            </p:nvSpPr>
            <p:spPr bwMode="auto">
              <a:xfrm>
                <a:off x="3628" y="413"/>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237" name="Text Box 181"/>
              <p:cNvSpPr txBox="1">
                <a:spLocks noChangeArrowheads="1"/>
              </p:cNvSpPr>
              <p:nvPr/>
            </p:nvSpPr>
            <p:spPr bwMode="auto">
              <a:xfrm>
                <a:off x="3601" y="192"/>
                <a:ext cx="830" cy="628"/>
              </a:xfrm>
              <a:prstGeom prst="rect">
                <a:avLst/>
              </a:prstGeom>
              <a:noFill/>
              <a:ln w="9525">
                <a:noFill/>
                <a:miter lim="800000"/>
                <a:headEnd/>
                <a:tailEnd/>
              </a:ln>
              <a:effectLst/>
            </p:spPr>
            <p:txBody>
              <a:bodyPr>
                <a:spAutoFit/>
              </a:bodyPr>
              <a:lstStyle/>
              <a:p>
                <a:pPr algn="ctr">
                  <a:lnSpc>
                    <a:spcPct val="110000"/>
                  </a:lnSpc>
                </a:pPr>
                <a:r>
                  <a:rPr lang="en-US" altLang="zh-TW" sz="1800">
                    <a:latin typeface="Comic Sans MS" pitchFamily="66" charset="0"/>
                    <a:ea typeface="新細明體" charset="-120"/>
                  </a:rPr>
                  <a:t>network</a:t>
                </a:r>
              </a:p>
              <a:p>
                <a:pPr algn="ctr">
                  <a:lnSpc>
                    <a:spcPct val="110000"/>
                  </a:lnSpc>
                </a:pPr>
                <a:r>
                  <a:rPr lang="en-US" altLang="zh-TW" sz="1800">
                    <a:latin typeface="Comic Sans MS" pitchFamily="66" charset="0"/>
                    <a:ea typeface="新細明體" charset="-120"/>
                  </a:rPr>
                  <a:t>link</a:t>
                </a:r>
              </a:p>
              <a:p>
                <a:pPr algn="ctr">
                  <a:lnSpc>
                    <a:spcPct val="110000"/>
                  </a:lnSpc>
                </a:pPr>
                <a:r>
                  <a:rPr lang="en-US" altLang="zh-TW" sz="1800">
                    <a:latin typeface="Comic Sans MS" pitchFamily="66" charset="0"/>
                    <a:ea typeface="新細明體" charset="-120"/>
                  </a:rPr>
                  <a:t>physical</a:t>
                </a:r>
              </a:p>
            </p:txBody>
          </p:sp>
          <p:sp>
            <p:nvSpPr>
              <p:cNvPr id="45238" name="Line 182"/>
              <p:cNvSpPr>
                <a:spLocks noChangeShapeType="1"/>
              </p:cNvSpPr>
              <p:nvPr/>
            </p:nvSpPr>
            <p:spPr bwMode="auto">
              <a:xfrm>
                <a:off x="3633" y="615"/>
                <a:ext cx="796" cy="2"/>
              </a:xfrm>
              <a:prstGeom prst="line">
                <a:avLst/>
              </a:prstGeom>
              <a:noFill/>
              <a:ln w="28575">
                <a:solidFill>
                  <a:schemeClr val="tx1"/>
                </a:solidFill>
                <a:round/>
                <a:headEnd/>
                <a:tailEnd/>
              </a:ln>
              <a:effectLst/>
            </p:spPr>
            <p:txBody>
              <a:bodyPr wrap="none" anchor="ctr"/>
              <a:lstStyle/>
              <a:p>
                <a:endParaRPr lang="zh-TW" altLang="en-US"/>
              </a:p>
            </p:txBody>
          </p:sp>
        </p:grpSp>
        <p:grpSp>
          <p:nvGrpSpPr>
            <p:cNvPr id="45239" name="Group 183"/>
            <p:cNvGrpSpPr>
              <a:grpSpLocks/>
            </p:cNvGrpSpPr>
            <p:nvPr/>
          </p:nvGrpSpPr>
          <p:grpSpPr bwMode="auto">
            <a:xfrm>
              <a:off x="3667" y="1431"/>
              <a:ext cx="874" cy="462"/>
              <a:chOff x="4696" y="597"/>
              <a:chExt cx="874" cy="462"/>
            </a:xfrm>
          </p:grpSpPr>
          <p:sp>
            <p:nvSpPr>
              <p:cNvPr id="45240" name="Rectangle 184"/>
              <p:cNvSpPr>
                <a:spLocks noChangeArrowheads="1"/>
              </p:cNvSpPr>
              <p:nvPr/>
            </p:nvSpPr>
            <p:spPr bwMode="auto">
              <a:xfrm>
                <a:off x="4753" y="597"/>
                <a:ext cx="817" cy="416"/>
              </a:xfrm>
              <a:prstGeom prst="rect">
                <a:avLst/>
              </a:prstGeom>
              <a:solidFill>
                <a:schemeClr val="accent2"/>
              </a:solidFill>
              <a:ln w="9525">
                <a:noFill/>
                <a:miter lim="800000"/>
                <a:headEnd/>
                <a:tailEnd/>
              </a:ln>
              <a:effectLst/>
            </p:spPr>
            <p:txBody>
              <a:bodyPr wrap="none" anchor="ctr"/>
              <a:lstStyle/>
              <a:p>
                <a:endParaRPr lang="zh-TW" altLang="en-US"/>
              </a:p>
            </p:txBody>
          </p:sp>
          <p:sp>
            <p:nvSpPr>
              <p:cNvPr id="45241" name="Rectangle 185"/>
              <p:cNvSpPr>
                <a:spLocks noChangeArrowheads="1"/>
              </p:cNvSpPr>
              <p:nvPr/>
            </p:nvSpPr>
            <p:spPr bwMode="auto">
              <a:xfrm>
                <a:off x="4723" y="642"/>
                <a:ext cx="802" cy="413"/>
              </a:xfrm>
              <a:prstGeom prst="rect">
                <a:avLst/>
              </a:prstGeom>
              <a:solidFill>
                <a:schemeClr val="bg1"/>
              </a:solidFill>
              <a:ln w="28575">
                <a:solidFill>
                  <a:schemeClr val="tx1"/>
                </a:solidFill>
                <a:miter lim="800000"/>
                <a:headEnd/>
                <a:tailEnd/>
              </a:ln>
              <a:effectLst/>
            </p:spPr>
            <p:txBody>
              <a:bodyPr wrap="none" anchor="ctr"/>
              <a:lstStyle/>
              <a:p>
                <a:endParaRPr lang="zh-TW" altLang="en-US"/>
              </a:p>
            </p:txBody>
          </p:sp>
          <p:sp>
            <p:nvSpPr>
              <p:cNvPr id="45242" name="Line 186"/>
              <p:cNvSpPr>
                <a:spLocks noChangeShapeType="1"/>
              </p:cNvSpPr>
              <p:nvPr/>
            </p:nvSpPr>
            <p:spPr bwMode="auto">
              <a:xfrm>
                <a:off x="4723" y="842"/>
                <a:ext cx="796" cy="2"/>
              </a:xfrm>
              <a:prstGeom prst="line">
                <a:avLst/>
              </a:prstGeom>
              <a:noFill/>
              <a:ln w="28575">
                <a:solidFill>
                  <a:schemeClr val="tx1"/>
                </a:solidFill>
                <a:round/>
                <a:headEnd/>
                <a:tailEnd/>
              </a:ln>
              <a:effectLst/>
            </p:spPr>
            <p:txBody>
              <a:bodyPr wrap="none" anchor="ctr"/>
              <a:lstStyle/>
              <a:p>
                <a:endParaRPr lang="zh-TW" altLang="en-US"/>
              </a:p>
            </p:txBody>
          </p:sp>
          <p:sp>
            <p:nvSpPr>
              <p:cNvPr id="45243" name="Text Box 187"/>
              <p:cNvSpPr txBox="1">
                <a:spLocks noChangeArrowheads="1"/>
              </p:cNvSpPr>
              <p:nvPr/>
            </p:nvSpPr>
            <p:spPr bwMode="auto">
              <a:xfrm>
                <a:off x="4696" y="621"/>
                <a:ext cx="830" cy="438"/>
              </a:xfrm>
              <a:prstGeom prst="rect">
                <a:avLst/>
              </a:prstGeom>
              <a:noFill/>
              <a:ln w="9525">
                <a:noFill/>
                <a:miter lim="800000"/>
                <a:headEnd/>
                <a:tailEnd/>
              </a:ln>
              <a:effectLst/>
            </p:spPr>
            <p:txBody>
              <a:bodyPr>
                <a:spAutoFit/>
              </a:bodyPr>
              <a:lstStyle/>
              <a:p>
                <a:pPr algn="ctr">
                  <a:lnSpc>
                    <a:spcPct val="110000"/>
                  </a:lnSpc>
                </a:pPr>
                <a:r>
                  <a:rPr lang="en-US" altLang="zh-TW" sz="1800">
                    <a:latin typeface="Comic Sans MS" pitchFamily="66" charset="0"/>
                    <a:ea typeface="新細明體" charset="-120"/>
                  </a:rPr>
                  <a:t>link</a:t>
                </a:r>
              </a:p>
              <a:p>
                <a:pPr algn="ctr">
                  <a:lnSpc>
                    <a:spcPct val="110000"/>
                  </a:lnSpc>
                </a:pPr>
                <a:r>
                  <a:rPr lang="en-US" altLang="zh-TW" sz="1800">
                    <a:latin typeface="Comic Sans MS" pitchFamily="66" charset="0"/>
                    <a:ea typeface="新細明體" charset="-120"/>
                  </a:rPr>
                  <a:t>physical</a:t>
                </a:r>
              </a:p>
            </p:txBody>
          </p:sp>
        </p:grpSp>
        <p:sp>
          <p:nvSpPr>
            <p:cNvPr id="45244" name="Freeform 188"/>
            <p:cNvSpPr>
              <a:spLocks/>
            </p:cNvSpPr>
            <p:nvPr/>
          </p:nvSpPr>
          <p:spPr bwMode="auto">
            <a:xfrm>
              <a:off x="4396" y="2618"/>
              <a:ext cx="413" cy="715"/>
            </a:xfrm>
            <a:custGeom>
              <a:avLst/>
              <a:gdLst/>
              <a:ahLst/>
              <a:cxnLst>
                <a:cxn ang="0">
                  <a:pos x="413" y="570"/>
                </a:cxn>
                <a:cxn ang="0">
                  <a:pos x="9" y="0"/>
                </a:cxn>
                <a:cxn ang="0">
                  <a:pos x="0" y="604"/>
                </a:cxn>
                <a:cxn ang="0">
                  <a:pos x="397" y="715"/>
                </a:cxn>
                <a:cxn ang="0">
                  <a:pos x="413" y="570"/>
                </a:cxn>
              </a:cxnLst>
              <a:rect l="0" t="0" r="r" b="b"/>
              <a:pathLst>
                <a:path w="413" h="715">
                  <a:moveTo>
                    <a:pt x="413" y="570"/>
                  </a:moveTo>
                  <a:lnTo>
                    <a:pt x="9" y="0"/>
                  </a:lnTo>
                  <a:lnTo>
                    <a:pt x="0" y="604"/>
                  </a:lnTo>
                  <a:lnTo>
                    <a:pt x="397" y="715"/>
                  </a:lnTo>
                  <a:lnTo>
                    <a:pt x="413" y="570"/>
                  </a:lnTo>
                  <a:close/>
                </a:path>
              </a:pathLst>
            </a:custGeom>
            <a:gradFill rotWithShape="1">
              <a:gsLst>
                <a:gs pos="0">
                  <a:schemeClr val="accent2"/>
                </a:gs>
                <a:gs pos="100000">
                  <a:schemeClr val="bg1"/>
                </a:gs>
              </a:gsLst>
              <a:lin ang="0" scaled="1"/>
            </a:gradFill>
            <a:ln w="9525">
              <a:noFill/>
              <a:round/>
              <a:headEnd/>
              <a:tailEnd/>
            </a:ln>
            <a:effectLst/>
          </p:spPr>
          <p:txBody>
            <a:bodyPr/>
            <a:lstStyle/>
            <a:p>
              <a:endParaRPr lang="zh-TW" altLang="en-US"/>
            </a:p>
          </p:txBody>
        </p:sp>
        <p:grpSp>
          <p:nvGrpSpPr>
            <p:cNvPr id="45245" name="Group 189"/>
            <p:cNvGrpSpPr>
              <a:grpSpLocks/>
            </p:cNvGrpSpPr>
            <p:nvPr/>
          </p:nvGrpSpPr>
          <p:grpSpPr bwMode="auto">
            <a:xfrm>
              <a:off x="4776" y="3139"/>
              <a:ext cx="483" cy="273"/>
              <a:chOff x="3600" y="219"/>
              <a:chExt cx="360" cy="175"/>
            </a:xfrm>
          </p:grpSpPr>
          <p:sp>
            <p:nvSpPr>
              <p:cNvPr id="45246" name="Oval 19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45247" name="Line 19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5248" name="Line 19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45249" name="Rectangle 19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45250" name="Oval 19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45251" name="Group 195"/>
              <p:cNvGrpSpPr>
                <a:grpSpLocks/>
              </p:cNvGrpSpPr>
              <p:nvPr/>
            </p:nvGrpSpPr>
            <p:grpSpPr bwMode="auto">
              <a:xfrm>
                <a:off x="3686" y="244"/>
                <a:ext cx="177" cy="66"/>
                <a:chOff x="2848" y="848"/>
                <a:chExt cx="140" cy="98"/>
              </a:xfrm>
            </p:grpSpPr>
            <p:sp>
              <p:nvSpPr>
                <p:cNvPr id="45252"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5253"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5254"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45255" name="Group 199"/>
              <p:cNvGrpSpPr>
                <a:grpSpLocks/>
              </p:cNvGrpSpPr>
              <p:nvPr/>
            </p:nvGrpSpPr>
            <p:grpSpPr bwMode="auto">
              <a:xfrm flipV="1">
                <a:off x="3686" y="243"/>
                <a:ext cx="177" cy="66"/>
                <a:chOff x="2848" y="848"/>
                <a:chExt cx="140" cy="98"/>
              </a:xfrm>
            </p:grpSpPr>
            <p:sp>
              <p:nvSpPr>
                <p:cNvPr id="45256" name="Line 20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45257" name="Line 20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45258" name="Line 20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45259" name="Freeform 203"/>
            <p:cNvSpPr>
              <a:spLocks/>
            </p:cNvSpPr>
            <p:nvPr/>
          </p:nvSpPr>
          <p:spPr bwMode="auto">
            <a:xfrm>
              <a:off x="1152" y="336"/>
              <a:ext cx="3316" cy="3461"/>
            </a:xfrm>
            <a:custGeom>
              <a:avLst/>
              <a:gdLst/>
              <a:ahLst/>
              <a:cxnLst>
                <a:cxn ang="0">
                  <a:pos x="872" y="0"/>
                </a:cxn>
                <a:cxn ang="0">
                  <a:pos x="878" y="1481"/>
                </a:cxn>
                <a:cxn ang="0">
                  <a:pos x="2612" y="1481"/>
                </a:cxn>
                <a:cxn ang="0">
                  <a:pos x="2612" y="1179"/>
                </a:cxn>
                <a:cxn ang="0">
                  <a:pos x="3294" y="1179"/>
                </a:cxn>
                <a:cxn ang="0">
                  <a:pos x="3316" y="3131"/>
                </a:cxn>
                <a:cxn ang="0">
                  <a:pos x="3148" y="2986"/>
                </a:cxn>
                <a:cxn ang="0">
                  <a:pos x="3143" y="2387"/>
                </a:cxn>
                <a:cxn ang="0">
                  <a:pos x="2505" y="2387"/>
                </a:cxn>
                <a:cxn ang="0">
                  <a:pos x="2505" y="3070"/>
                </a:cxn>
                <a:cxn ang="0">
                  <a:pos x="1057" y="3461"/>
                </a:cxn>
                <a:cxn ang="0">
                  <a:pos x="0" y="3461"/>
                </a:cxn>
                <a:cxn ang="0">
                  <a:pos x="0" y="2505"/>
                </a:cxn>
              </a:cxnLst>
              <a:rect l="0" t="0" r="r" b="b"/>
              <a:pathLst>
                <a:path w="3316" h="3461">
                  <a:moveTo>
                    <a:pt x="872" y="0"/>
                  </a:moveTo>
                  <a:lnTo>
                    <a:pt x="878" y="1481"/>
                  </a:lnTo>
                  <a:lnTo>
                    <a:pt x="2612" y="1481"/>
                  </a:lnTo>
                  <a:lnTo>
                    <a:pt x="2612" y="1179"/>
                  </a:lnTo>
                  <a:lnTo>
                    <a:pt x="3294" y="1179"/>
                  </a:lnTo>
                  <a:lnTo>
                    <a:pt x="3316" y="3131"/>
                  </a:lnTo>
                  <a:lnTo>
                    <a:pt x="3148" y="2986"/>
                  </a:lnTo>
                  <a:lnTo>
                    <a:pt x="3143" y="2387"/>
                  </a:lnTo>
                  <a:lnTo>
                    <a:pt x="2505" y="2387"/>
                  </a:lnTo>
                  <a:lnTo>
                    <a:pt x="2505" y="3070"/>
                  </a:lnTo>
                  <a:lnTo>
                    <a:pt x="1057" y="3461"/>
                  </a:lnTo>
                  <a:lnTo>
                    <a:pt x="0" y="3461"/>
                  </a:lnTo>
                  <a:lnTo>
                    <a:pt x="0" y="2505"/>
                  </a:lnTo>
                </a:path>
              </a:pathLst>
            </a:custGeom>
            <a:noFill/>
            <a:ln w="28575" cmpd="sng">
              <a:solidFill>
                <a:srgbClr val="FF0000"/>
              </a:solidFill>
              <a:round/>
              <a:headEnd type="none" w="med" len="med"/>
              <a:tailEnd type="triangle" w="med" len="med"/>
            </a:ln>
            <a:effectLst/>
          </p:spPr>
          <p:txBody>
            <a:bodyPr wrap="none" anchor="ctr"/>
            <a:lstStyle/>
            <a:p>
              <a:endParaRPr lang="zh-TW" altLang="en-US"/>
            </a:p>
          </p:txBody>
        </p:sp>
        <p:grpSp>
          <p:nvGrpSpPr>
            <p:cNvPr id="45260" name="Group 204"/>
            <p:cNvGrpSpPr>
              <a:grpSpLocks/>
            </p:cNvGrpSpPr>
            <p:nvPr/>
          </p:nvGrpSpPr>
          <p:grpSpPr bwMode="auto">
            <a:xfrm>
              <a:off x="2670" y="2864"/>
              <a:ext cx="932" cy="191"/>
              <a:chOff x="332" y="2224"/>
              <a:chExt cx="932" cy="191"/>
            </a:xfrm>
          </p:grpSpPr>
          <p:sp>
            <p:nvSpPr>
              <p:cNvPr id="45261" name="Rectangle 205"/>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62" name="Rectangle 206"/>
              <p:cNvSpPr>
                <a:spLocks noChangeArrowheads="1"/>
              </p:cNvSpPr>
              <p:nvPr/>
            </p:nvSpPr>
            <p:spPr bwMode="auto">
              <a:xfrm>
                <a:off x="706"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63" name="Rectangle 207"/>
              <p:cNvSpPr>
                <a:spLocks noChangeArrowheads="1"/>
              </p:cNvSpPr>
              <p:nvPr/>
            </p:nvSpPr>
            <p:spPr bwMode="auto">
              <a:xfrm>
                <a:off x="520"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64" name="Rectangle 208"/>
              <p:cNvSpPr>
                <a:spLocks noChangeArrowheads="1"/>
              </p:cNvSpPr>
              <p:nvPr/>
            </p:nvSpPr>
            <p:spPr bwMode="auto">
              <a:xfrm>
                <a:off x="332"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l</a:t>
                </a:r>
              </a:p>
            </p:txBody>
          </p:sp>
          <p:sp>
            <p:nvSpPr>
              <p:cNvPr id="45265" name="Rectangle 209"/>
              <p:cNvSpPr>
                <a:spLocks noChangeArrowheads="1"/>
              </p:cNvSpPr>
              <p:nvPr/>
            </p:nvSpPr>
            <p:spPr bwMode="auto">
              <a:xfrm>
                <a:off x="836" y="222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66" name="Line 210"/>
              <p:cNvSpPr>
                <a:spLocks noChangeShapeType="1"/>
              </p:cNvSpPr>
              <p:nvPr/>
            </p:nvSpPr>
            <p:spPr bwMode="auto">
              <a:xfrm>
                <a:off x="510" y="2241"/>
                <a:ext cx="0" cy="162"/>
              </a:xfrm>
              <a:prstGeom prst="line">
                <a:avLst/>
              </a:prstGeom>
              <a:noFill/>
              <a:ln w="9525">
                <a:solidFill>
                  <a:schemeClr val="tx1"/>
                </a:solidFill>
                <a:round/>
                <a:headEnd/>
                <a:tailEnd/>
              </a:ln>
              <a:effectLst/>
            </p:spPr>
            <p:txBody>
              <a:bodyPr/>
              <a:lstStyle/>
              <a:p>
                <a:endParaRPr lang="zh-TW" altLang="en-US"/>
              </a:p>
            </p:txBody>
          </p:sp>
          <p:sp>
            <p:nvSpPr>
              <p:cNvPr id="45267" name="Line 211"/>
              <p:cNvSpPr>
                <a:spLocks noChangeShapeType="1"/>
              </p:cNvSpPr>
              <p:nvPr/>
            </p:nvSpPr>
            <p:spPr bwMode="auto">
              <a:xfrm>
                <a:off x="690" y="2247"/>
                <a:ext cx="0" cy="154"/>
              </a:xfrm>
              <a:prstGeom prst="line">
                <a:avLst/>
              </a:prstGeom>
              <a:noFill/>
              <a:ln w="9525">
                <a:solidFill>
                  <a:schemeClr val="tx1"/>
                </a:solidFill>
                <a:round/>
                <a:headEnd/>
                <a:tailEnd/>
              </a:ln>
              <a:effectLst/>
            </p:spPr>
            <p:txBody>
              <a:bodyPr/>
              <a:lstStyle/>
              <a:p>
                <a:endParaRPr lang="zh-TW" altLang="en-US"/>
              </a:p>
            </p:txBody>
          </p:sp>
          <p:sp>
            <p:nvSpPr>
              <p:cNvPr id="45268" name="Line 212"/>
              <p:cNvSpPr>
                <a:spLocks noChangeShapeType="1"/>
              </p:cNvSpPr>
              <p:nvPr/>
            </p:nvSpPr>
            <p:spPr bwMode="auto">
              <a:xfrm>
                <a:off x="882" y="2244"/>
                <a:ext cx="0" cy="156"/>
              </a:xfrm>
              <a:prstGeom prst="line">
                <a:avLst/>
              </a:prstGeom>
              <a:noFill/>
              <a:ln w="9525">
                <a:solidFill>
                  <a:schemeClr val="tx1"/>
                </a:solidFill>
                <a:round/>
                <a:headEnd/>
                <a:tailEnd/>
              </a:ln>
              <a:effectLst/>
            </p:spPr>
            <p:txBody>
              <a:bodyPr/>
              <a:lstStyle/>
              <a:p>
                <a:endParaRPr lang="zh-TW" altLang="en-US"/>
              </a:p>
            </p:txBody>
          </p:sp>
        </p:grpSp>
        <p:grpSp>
          <p:nvGrpSpPr>
            <p:cNvPr id="45269" name="Group 213"/>
            <p:cNvGrpSpPr>
              <a:grpSpLocks/>
            </p:cNvGrpSpPr>
            <p:nvPr/>
          </p:nvGrpSpPr>
          <p:grpSpPr bwMode="auto">
            <a:xfrm>
              <a:off x="2833" y="2671"/>
              <a:ext cx="761" cy="191"/>
              <a:chOff x="501" y="1990"/>
              <a:chExt cx="761" cy="191"/>
            </a:xfrm>
          </p:grpSpPr>
          <p:sp>
            <p:nvSpPr>
              <p:cNvPr id="45270" name="Rectangle 214"/>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71" name="Rectangle 215"/>
              <p:cNvSpPr>
                <a:spLocks noChangeArrowheads="1"/>
              </p:cNvSpPr>
              <p:nvPr/>
            </p:nvSpPr>
            <p:spPr bwMode="auto">
              <a:xfrm>
                <a:off x="704"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72" name="Rectangle 216"/>
              <p:cNvSpPr>
                <a:spLocks noChangeArrowheads="1"/>
              </p:cNvSpPr>
              <p:nvPr/>
            </p:nvSpPr>
            <p:spPr bwMode="auto">
              <a:xfrm>
                <a:off x="518"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73" name="Rectangle 217"/>
              <p:cNvSpPr>
                <a:spLocks noChangeArrowheads="1"/>
              </p:cNvSpPr>
              <p:nvPr/>
            </p:nvSpPr>
            <p:spPr bwMode="auto">
              <a:xfrm>
                <a:off x="834" y="1991"/>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74" name="Line 218"/>
              <p:cNvSpPr>
                <a:spLocks noChangeShapeType="1"/>
              </p:cNvSpPr>
              <p:nvPr/>
            </p:nvSpPr>
            <p:spPr bwMode="auto">
              <a:xfrm>
                <a:off x="688" y="2013"/>
                <a:ext cx="0" cy="154"/>
              </a:xfrm>
              <a:prstGeom prst="line">
                <a:avLst/>
              </a:prstGeom>
              <a:noFill/>
              <a:ln w="9525">
                <a:solidFill>
                  <a:schemeClr val="tx1"/>
                </a:solidFill>
                <a:round/>
                <a:headEnd/>
                <a:tailEnd/>
              </a:ln>
              <a:effectLst/>
            </p:spPr>
            <p:txBody>
              <a:bodyPr/>
              <a:lstStyle/>
              <a:p>
                <a:endParaRPr lang="zh-TW" altLang="en-US"/>
              </a:p>
            </p:txBody>
          </p:sp>
          <p:sp>
            <p:nvSpPr>
              <p:cNvPr id="45275" name="Line 219"/>
              <p:cNvSpPr>
                <a:spLocks noChangeShapeType="1"/>
              </p:cNvSpPr>
              <p:nvPr/>
            </p:nvSpPr>
            <p:spPr bwMode="auto">
              <a:xfrm>
                <a:off x="880" y="2010"/>
                <a:ext cx="0" cy="156"/>
              </a:xfrm>
              <a:prstGeom prst="line">
                <a:avLst/>
              </a:prstGeom>
              <a:noFill/>
              <a:ln w="9525">
                <a:solidFill>
                  <a:schemeClr val="tx1"/>
                </a:solidFill>
                <a:round/>
                <a:headEnd/>
                <a:tailEnd/>
              </a:ln>
              <a:effectLst/>
            </p:spPr>
            <p:txBody>
              <a:bodyPr/>
              <a:lstStyle/>
              <a:p>
                <a:endParaRPr lang="zh-TW" altLang="en-US"/>
              </a:p>
            </p:txBody>
          </p:sp>
        </p:grpSp>
        <p:grpSp>
          <p:nvGrpSpPr>
            <p:cNvPr id="45276" name="Group 220"/>
            <p:cNvGrpSpPr>
              <a:grpSpLocks/>
            </p:cNvGrpSpPr>
            <p:nvPr/>
          </p:nvGrpSpPr>
          <p:grpSpPr bwMode="auto">
            <a:xfrm>
              <a:off x="4432" y="2882"/>
              <a:ext cx="932" cy="191"/>
              <a:chOff x="332" y="2224"/>
              <a:chExt cx="932" cy="191"/>
            </a:xfrm>
          </p:grpSpPr>
          <p:sp>
            <p:nvSpPr>
              <p:cNvPr id="45277" name="Rectangle 221"/>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78" name="Rectangle 222"/>
              <p:cNvSpPr>
                <a:spLocks noChangeArrowheads="1"/>
              </p:cNvSpPr>
              <p:nvPr/>
            </p:nvSpPr>
            <p:spPr bwMode="auto">
              <a:xfrm>
                <a:off x="706"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79" name="Rectangle 223"/>
              <p:cNvSpPr>
                <a:spLocks noChangeArrowheads="1"/>
              </p:cNvSpPr>
              <p:nvPr/>
            </p:nvSpPr>
            <p:spPr bwMode="auto">
              <a:xfrm>
                <a:off x="520"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80" name="Rectangle 224"/>
              <p:cNvSpPr>
                <a:spLocks noChangeArrowheads="1"/>
              </p:cNvSpPr>
              <p:nvPr/>
            </p:nvSpPr>
            <p:spPr bwMode="auto">
              <a:xfrm>
                <a:off x="332"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l</a:t>
                </a:r>
              </a:p>
            </p:txBody>
          </p:sp>
          <p:sp>
            <p:nvSpPr>
              <p:cNvPr id="45281" name="Rectangle 225"/>
              <p:cNvSpPr>
                <a:spLocks noChangeArrowheads="1"/>
              </p:cNvSpPr>
              <p:nvPr/>
            </p:nvSpPr>
            <p:spPr bwMode="auto">
              <a:xfrm>
                <a:off x="836" y="222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82" name="Line 226"/>
              <p:cNvSpPr>
                <a:spLocks noChangeShapeType="1"/>
              </p:cNvSpPr>
              <p:nvPr/>
            </p:nvSpPr>
            <p:spPr bwMode="auto">
              <a:xfrm>
                <a:off x="510" y="2241"/>
                <a:ext cx="0" cy="162"/>
              </a:xfrm>
              <a:prstGeom prst="line">
                <a:avLst/>
              </a:prstGeom>
              <a:noFill/>
              <a:ln w="9525">
                <a:solidFill>
                  <a:schemeClr val="tx1"/>
                </a:solidFill>
                <a:round/>
                <a:headEnd/>
                <a:tailEnd/>
              </a:ln>
              <a:effectLst/>
            </p:spPr>
            <p:txBody>
              <a:bodyPr/>
              <a:lstStyle/>
              <a:p>
                <a:endParaRPr lang="zh-TW" altLang="en-US"/>
              </a:p>
            </p:txBody>
          </p:sp>
          <p:sp>
            <p:nvSpPr>
              <p:cNvPr id="45283" name="Line 227"/>
              <p:cNvSpPr>
                <a:spLocks noChangeShapeType="1"/>
              </p:cNvSpPr>
              <p:nvPr/>
            </p:nvSpPr>
            <p:spPr bwMode="auto">
              <a:xfrm>
                <a:off x="690" y="2247"/>
                <a:ext cx="0" cy="154"/>
              </a:xfrm>
              <a:prstGeom prst="line">
                <a:avLst/>
              </a:prstGeom>
              <a:noFill/>
              <a:ln w="9525">
                <a:solidFill>
                  <a:schemeClr val="tx1"/>
                </a:solidFill>
                <a:round/>
                <a:headEnd/>
                <a:tailEnd/>
              </a:ln>
              <a:effectLst/>
            </p:spPr>
            <p:txBody>
              <a:bodyPr/>
              <a:lstStyle/>
              <a:p>
                <a:endParaRPr lang="zh-TW" altLang="en-US"/>
              </a:p>
            </p:txBody>
          </p:sp>
          <p:sp>
            <p:nvSpPr>
              <p:cNvPr id="45284" name="Line 228"/>
              <p:cNvSpPr>
                <a:spLocks noChangeShapeType="1"/>
              </p:cNvSpPr>
              <p:nvPr/>
            </p:nvSpPr>
            <p:spPr bwMode="auto">
              <a:xfrm>
                <a:off x="882" y="2244"/>
                <a:ext cx="0" cy="156"/>
              </a:xfrm>
              <a:prstGeom prst="line">
                <a:avLst/>
              </a:prstGeom>
              <a:noFill/>
              <a:ln w="9525">
                <a:solidFill>
                  <a:schemeClr val="tx1"/>
                </a:solidFill>
                <a:round/>
                <a:headEnd/>
                <a:tailEnd/>
              </a:ln>
              <a:effectLst/>
            </p:spPr>
            <p:txBody>
              <a:bodyPr/>
              <a:lstStyle/>
              <a:p>
                <a:endParaRPr lang="zh-TW" altLang="en-US"/>
              </a:p>
            </p:txBody>
          </p:sp>
        </p:grpSp>
        <p:grpSp>
          <p:nvGrpSpPr>
            <p:cNvPr id="45285" name="Group 229"/>
            <p:cNvGrpSpPr>
              <a:grpSpLocks/>
            </p:cNvGrpSpPr>
            <p:nvPr/>
          </p:nvGrpSpPr>
          <p:grpSpPr bwMode="auto">
            <a:xfrm>
              <a:off x="4595" y="2689"/>
              <a:ext cx="761" cy="191"/>
              <a:chOff x="501" y="1990"/>
              <a:chExt cx="761" cy="191"/>
            </a:xfrm>
          </p:grpSpPr>
          <p:sp>
            <p:nvSpPr>
              <p:cNvPr id="45286" name="Rectangle 230"/>
              <p:cNvSpPr>
                <a:spLocks noChangeArrowheads="1"/>
              </p:cNvSpPr>
              <p:nvPr/>
            </p:nvSpPr>
            <p:spPr bwMode="auto">
              <a:xfrm>
                <a:off x="501" y="2007"/>
                <a:ext cx="682"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87" name="Rectangle 231"/>
              <p:cNvSpPr>
                <a:spLocks noChangeArrowheads="1"/>
              </p:cNvSpPr>
              <p:nvPr/>
            </p:nvSpPr>
            <p:spPr bwMode="auto">
              <a:xfrm>
                <a:off x="704"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88" name="Rectangle 232"/>
              <p:cNvSpPr>
                <a:spLocks noChangeArrowheads="1"/>
              </p:cNvSpPr>
              <p:nvPr/>
            </p:nvSpPr>
            <p:spPr bwMode="auto">
              <a:xfrm>
                <a:off x="518" y="1990"/>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89" name="Rectangle 233"/>
              <p:cNvSpPr>
                <a:spLocks noChangeArrowheads="1"/>
              </p:cNvSpPr>
              <p:nvPr/>
            </p:nvSpPr>
            <p:spPr bwMode="auto">
              <a:xfrm>
                <a:off x="834" y="1991"/>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90" name="Line 234"/>
              <p:cNvSpPr>
                <a:spLocks noChangeShapeType="1"/>
              </p:cNvSpPr>
              <p:nvPr/>
            </p:nvSpPr>
            <p:spPr bwMode="auto">
              <a:xfrm>
                <a:off x="688" y="2013"/>
                <a:ext cx="0" cy="154"/>
              </a:xfrm>
              <a:prstGeom prst="line">
                <a:avLst/>
              </a:prstGeom>
              <a:noFill/>
              <a:ln w="9525">
                <a:solidFill>
                  <a:schemeClr val="tx1"/>
                </a:solidFill>
                <a:round/>
                <a:headEnd/>
                <a:tailEnd/>
              </a:ln>
              <a:effectLst/>
            </p:spPr>
            <p:txBody>
              <a:bodyPr/>
              <a:lstStyle/>
              <a:p>
                <a:endParaRPr lang="zh-TW" altLang="en-US"/>
              </a:p>
            </p:txBody>
          </p:sp>
          <p:sp>
            <p:nvSpPr>
              <p:cNvPr id="45291" name="Line 235"/>
              <p:cNvSpPr>
                <a:spLocks noChangeShapeType="1"/>
              </p:cNvSpPr>
              <p:nvPr/>
            </p:nvSpPr>
            <p:spPr bwMode="auto">
              <a:xfrm>
                <a:off x="880" y="2010"/>
                <a:ext cx="0" cy="156"/>
              </a:xfrm>
              <a:prstGeom prst="line">
                <a:avLst/>
              </a:prstGeom>
              <a:noFill/>
              <a:ln w="9525">
                <a:solidFill>
                  <a:schemeClr val="tx1"/>
                </a:solidFill>
                <a:round/>
                <a:headEnd/>
                <a:tailEnd/>
              </a:ln>
              <a:effectLst/>
            </p:spPr>
            <p:txBody>
              <a:bodyPr/>
              <a:lstStyle/>
              <a:p>
                <a:endParaRPr lang="zh-TW" altLang="en-US"/>
              </a:p>
            </p:txBody>
          </p:sp>
        </p:grpSp>
        <p:grpSp>
          <p:nvGrpSpPr>
            <p:cNvPr id="45292" name="Group 236"/>
            <p:cNvGrpSpPr>
              <a:grpSpLocks/>
            </p:cNvGrpSpPr>
            <p:nvPr/>
          </p:nvGrpSpPr>
          <p:grpSpPr bwMode="auto">
            <a:xfrm>
              <a:off x="2777" y="1483"/>
              <a:ext cx="932" cy="191"/>
              <a:chOff x="332" y="2224"/>
              <a:chExt cx="932" cy="191"/>
            </a:xfrm>
          </p:grpSpPr>
          <p:sp>
            <p:nvSpPr>
              <p:cNvPr id="45293" name="Rectangle 237"/>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294" name="Rectangle 238"/>
              <p:cNvSpPr>
                <a:spLocks noChangeArrowheads="1"/>
              </p:cNvSpPr>
              <p:nvPr/>
            </p:nvSpPr>
            <p:spPr bwMode="auto">
              <a:xfrm>
                <a:off x="706"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295" name="Rectangle 239"/>
              <p:cNvSpPr>
                <a:spLocks noChangeArrowheads="1"/>
              </p:cNvSpPr>
              <p:nvPr/>
            </p:nvSpPr>
            <p:spPr bwMode="auto">
              <a:xfrm>
                <a:off x="520"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296" name="Rectangle 240"/>
              <p:cNvSpPr>
                <a:spLocks noChangeArrowheads="1"/>
              </p:cNvSpPr>
              <p:nvPr/>
            </p:nvSpPr>
            <p:spPr bwMode="auto">
              <a:xfrm>
                <a:off x="332"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l</a:t>
                </a:r>
              </a:p>
            </p:txBody>
          </p:sp>
          <p:sp>
            <p:nvSpPr>
              <p:cNvPr id="45297" name="Rectangle 241"/>
              <p:cNvSpPr>
                <a:spLocks noChangeArrowheads="1"/>
              </p:cNvSpPr>
              <p:nvPr/>
            </p:nvSpPr>
            <p:spPr bwMode="auto">
              <a:xfrm>
                <a:off x="836" y="222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298" name="Line 242"/>
              <p:cNvSpPr>
                <a:spLocks noChangeShapeType="1"/>
              </p:cNvSpPr>
              <p:nvPr/>
            </p:nvSpPr>
            <p:spPr bwMode="auto">
              <a:xfrm>
                <a:off x="510" y="2241"/>
                <a:ext cx="0" cy="162"/>
              </a:xfrm>
              <a:prstGeom prst="line">
                <a:avLst/>
              </a:prstGeom>
              <a:noFill/>
              <a:ln w="9525">
                <a:solidFill>
                  <a:schemeClr val="tx1"/>
                </a:solidFill>
                <a:round/>
                <a:headEnd/>
                <a:tailEnd/>
              </a:ln>
              <a:effectLst/>
            </p:spPr>
            <p:txBody>
              <a:bodyPr/>
              <a:lstStyle/>
              <a:p>
                <a:endParaRPr lang="zh-TW" altLang="en-US"/>
              </a:p>
            </p:txBody>
          </p:sp>
          <p:sp>
            <p:nvSpPr>
              <p:cNvPr id="45299" name="Line 243"/>
              <p:cNvSpPr>
                <a:spLocks noChangeShapeType="1"/>
              </p:cNvSpPr>
              <p:nvPr/>
            </p:nvSpPr>
            <p:spPr bwMode="auto">
              <a:xfrm>
                <a:off x="690" y="2247"/>
                <a:ext cx="0" cy="154"/>
              </a:xfrm>
              <a:prstGeom prst="line">
                <a:avLst/>
              </a:prstGeom>
              <a:noFill/>
              <a:ln w="9525">
                <a:solidFill>
                  <a:schemeClr val="tx1"/>
                </a:solidFill>
                <a:round/>
                <a:headEnd/>
                <a:tailEnd/>
              </a:ln>
              <a:effectLst/>
            </p:spPr>
            <p:txBody>
              <a:bodyPr/>
              <a:lstStyle/>
              <a:p>
                <a:endParaRPr lang="zh-TW" altLang="en-US"/>
              </a:p>
            </p:txBody>
          </p:sp>
          <p:sp>
            <p:nvSpPr>
              <p:cNvPr id="45300" name="Line 244"/>
              <p:cNvSpPr>
                <a:spLocks noChangeShapeType="1"/>
              </p:cNvSpPr>
              <p:nvPr/>
            </p:nvSpPr>
            <p:spPr bwMode="auto">
              <a:xfrm>
                <a:off x="882" y="2244"/>
                <a:ext cx="0" cy="156"/>
              </a:xfrm>
              <a:prstGeom prst="line">
                <a:avLst/>
              </a:prstGeom>
              <a:noFill/>
              <a:ln w="9525">
                <a:solidFill>
                  <a:schemeClr val="tx1"/>
                </a:solidFill>
                <a:round/>
                <a:headEnd/>
                <a:tailEnd/>
              </a:ln>
              <a:effectLst/>
            </p:spPr>
            <p:txBody>
              <a:bodyPr/>
              <a:lstStyle/>
              <a:p>
                <a:endParaRPr lang="zh-TW" altLang="en-US"/>
              </a:p>
            </p:txBody>
          </p:sp>
        </p:grpSp>
        <p:grpSp>
          <p:nvGrpSpPr>
            <p:cNvPr id="45301" name="Group 245"/>
            <p:cNvGrpSpPr>
              <a:grpSpLocks/>
            </p:cNvGrpSpPr>
            <p:nvPr/>
          </p:nvGrpSpPr>
          <p:grpSpPr bwMode="auto">
            <a:xfrm>
              <a:off x="4567" y="1501"/>
              <a:ext cx="932" cy="191"/>
              <a:chOff x="332" y="2224"/>
              <a:chExt cx="932" cy="191"/>
            </a:xfrm>
          </p:grpSpPr>
          <p:sp>
            <p:nvSpPr>
              <p:cNvPr id="45302" name="Rectangle 246"/>
              <p:cNvSpPr>
                <a:spLocks noChangeArrowheads="1"/>
              </p:cNvSpPr>
              <p:nvPr/>
            </p:nvSpPr>
            <p:spPr bwMode="auto">
              <a:xfrm>
                <a:off x="345" y="2241"/>
                <a:ext cx="840" cy="162"/>
              </a:xfrm>
              <a:prstGeom prst="rect">
                <a:avLst/>
              </a:prstGeom>
              <a:solidFill>
                <a:schemeClr val="bg1"/>
              </a:solidFill>
              <a:ln w="9525">
                <a:solidFill>
                  <a:schemeClr val="tx1"/>
                </a:solidFill>
                <a:miter lim="800000"/>
                <a:headEnd/>
                <a:tailEnd/>
              </a:ln>
              <a:effectLst/>
            </p:spPr>
            <p:txBody>
              <a:bodyPr wrap="none" anchor="ctr"/>
              <a:lstStyle/>
              <a:p>
                <a:endParaRPr lang="zh-TW" altLang="en-US"/>
              </a:p>
            </p:txBody>
          </p:sp>
          <p:sp>
            <p:nvSpPr>
              <p:cNvPr id="45303" name="Rectangle 247"/>
              <p:cNvSpPr>
                <a:spLocks noChangeArrowheads="1"/>
              </p:cNvSpPr>
              <p:nvPr/>
            </p:nvSpPr>
            <p:spPr bwMode="auto">
              <a:xfrm>
                <a:off x="706"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t</a:t>
                </a:r>
              </a:p>
            </p:txBody>
          </p:sp>
          <p:sp>
            <p:nvSpPr>
              <p:cNvPr id="45304" name="Rectangle 248"/>
              <p:cNvSpPr>
                <a:spLocks noChangeArrowheads="1"/>
              </p:cNvSpPr>
              <p:nvPr/>
            </p:nvSpPr>
            <p:spPr bwMode="auto">
              <a:xfrm>
                <a:off x="520"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n</a:t>
                </a:r>
              </a:p>
            </p:txBody>
          </p:sp>
          <p:sp>
            <p:nvSpPr>
              <p:cNvPr id="45305" name="Rectangle 249"/>
              <p:cNvSpPr>
                <a:spLocks noChangeArrowheads="1"/>
              </p:cNvSpPr>
              <p:nvPr/>
            </p:nvSpPr>
            <p:spPr bwMode="auto">
              <a:xfrm>
                <a:off x="332" y="2224"/>
                <a:ext cx="187" cy="184"/>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H</a:t>
                </a:r>
                <a:r>
                  <a:rPr lang="en-US" altLang="zh-TW" sz="1800" baseline="-25000">
                    <a:latin typeface="Comic Sans MS" pitchFamily="66" charset="0"/>
                    <a:ea typeface="新細明體" charset="-120"/>
                  </a:rPr>
                  <a:t>l</a:t>
                </a:r>
              </a:p>
            </p:txBody>
          </p:sp>
          <p:sp>
            <p:nvSpPr>
              <p:cNvPr id="45306" name="Rectangle 250"/>
              <p:cNvSpPr>
                <a:spLocks noChangeArrowheads="1"/>
              </p:cNvSpPr>
              <p:nvPr/>
            </p:nvSpPr>
            <p:spPr bwMode="auto">
              <a:xfrm>
                <a:off x="836" y="2225"/>
                <a:ext cx="428" cy="190"/>
              </a:xfrm>
              <a:prstGeom prst="rect">
                <a:avLst/>
              </a:prstGeom>
              <a:noFill/>
              <a:ln w="19050">
                <a:noFill/>
                <a:miter lim="800000"/>
                <a:headEnd/>
                <a:tailEnd/>
              </a:ln>
              <a:effectLst/>
            </p:spPr>
            <p:txBody>
              <a:bodyPr wrap="none" anchor="ctr"/>
              <a:lstStyle/>
              <a:p>
                <a:pPr algn="ctr"/>
                <a:r>
                  <a:rPr lang="en-US" altLang="zh-TW" sz="1400">
                    <a:latin typeface="Comic Sans MS" pitchFamily="66" charset="0"/>
                    <a:ea typeface="新細明體" charset="-120"/>
                  </a:rPr>
                  <a:t>M</a:t>
                </a:r>
                <a:endParaRPr lang="en-US" altLang="zh-TW" sz="1400">
                  <a:ea typeface="新細明體" charset="-120"/>
                </a:endParaRPr>
              </a:p>
            </p:txBody>
          </p:sp>
          <p:sp>
            <p:nvSpPr>
              <p:cNvPr id="45307" name="Line 251"/>
              <p:cNvSpPr>
                <a:spLocks noChangeShapeType="1"/>
              </p:cNvSpPr>
              <p:nvPr/>
            </p:nvSpPr>
            <p:spPr bwMode="auto">
              <a:xfrm>
                <a:off x="510" y="2241"/>
                <a:ext cx="0" cy="162"/>
              </a:xfrm>
              <a:prstGeom prst="line">
                <a:avLst/>
              </a:prstGeom>
              <a:noFill/>
              <a:ln w="9525">
                <a:solidFill>
                  <a:schemeClr val="tx1"/>
                </a:solidFill>
                <a:round/>
                <a:headEnd/>
                <a:tailEnd/>
              </a:ln>
              <a:effectLst/>
            </p:spPr>
            <p:txBody>
              <a:bodyPr/>
              <a:lstStyle/>
              <a:p>
                <a:endParaRPr lang="zh-TW" altLang="en-US"/>
              </a:p>
            </p:txBody>
          </p:sp>
          <p:sp>
            <p:nvSpPr>
              <p:cNvPr id="45308" name="Line 252"/>
              <p:cNvSpPr>
                <a:spLocks noChangeShapeType="1"/>
              </p:cNvSpPr>
              <p:nvPr/>
            </p:nvSpPr>
            <p:spPr bwMode="auto">
              <a:xfrm>
                <a:off x="690" y="2247"/>
                <a:ext cx="0" cy="154"/>
              </a:xfrm>
              <a:prstGeom prst="line">
                <a:avLst/>
              </a:prstGeom>
              <a:noFill/>
              <a:ln w="9525">
                <a:solidFill>
                  <a:schemeClr val="tx1"/>
                </a:solidFill>
                <a:round/>
                <a:headEnd/>
                <a:tailEnd/>
              </a:ln>
              <a:effectLst/>
            </p:spPr>
            <p:txBody>
              <a:bodyPr/>
              <a:lstStyle/>
              <a:p>
                <a:endParaRPr lang="zh-TW" altLang="en-US"/>
              </a:p>
            </p:txBody>
          </p:sp>
          <p:sp>
            <p:nvSpPr>
              <p:cNvPr id="45309" name="Line 253"/>
              <p:cNvSpPr>
                <a:spLocks noChangeShapeType="1"/>
              </p:cNvSpPr>
              <p:nvPr/>
            </p:nvSpPr>
            <p:spPr bwMode="auto">
              <a:xfrm>
                <a:off x="882" y="2244"/>
                <a:ext cx="0" cy="156"/>
              </a:xfrm>
              <a:prstGeom prst="line">
                <a:avLst/>
              </a:prstGeom>
              <a:noFill/>
              <a:ln w="9525">
                <a:solidFill>
                  <a:schemeClr val="tx1"/>
                </a:solidFill>
                <a:round/>
                <a:headEnd/>
                <a:tailEnd/>
              </a:ln>
              <a:effectLst/>
            </p:spPr>
            <p:txBody>
              <a:bodyPr/>
              <a:lstStyle/>
              <a:p>
                <a:endParaRPr lang="zh-TW" altLang="en-US"/>
              </a:p>
            </p:txBody>
          </p:sp>
        </p:grpSp>
        <p:sp>
          <p:nvSpPr>
            <p:cNvPr id="45310" name="Text Box 254"/>
            <p:cNvSpPr txBox="1">
              <a:spLocks noChangeArrowheads="1"/>
            </p:cNvSpPr>
            <p:nvPr/>
          </p:nvSpPr>
          <p:spPr bwMode="auto">
            <a:xfrm>
              <a:off x="4990" y="3409"/>
              <a:ext cx="554" cy="231"/>
            </a:xfrm>
            <a:prstGeom prst="rect">
              <a:avLst/>
            </a:prstGeom>
            <a:noFill/>
            <a:ln w="9525">
              <a:noFill/>
              <a:miter lim="800000"/>
              <a:headEnd/>
              <a:tailEnd/>
            </a:ln>
            <a:effectLst/>
          </p:spPr>
          <p:txBody>
            <a:bodyPr wrap="none">
              <a:spAutoFit/>
            </a:bodyPr>
            <a:lstStyle/>
            <a:p>
              <a:pPr eaLnBrk="1" hangingPunct="1"/>
              <a:r>
                <a:rPr lang="en-US" altLang="zh-TW" sz="1800" b="1">
                  <a:latin typeface="Comic Sans MS" pitchFamily="66" charset="0"/>
                  <a:ea typeface="新細明體" charset="-120"/>
                </a:rPr>
                <a:t>router</a:t>
              </a:r>
            </a:p>
          </p:txBody>
        </p:sp>
        <p:sp>
          <p:nvSpPr>
            <p:cNvPr id="45311" name="Text Box 255"/>
            <p:cNvSpPr txBox="1">
              <a:spLocks noChangeArrowheads="1"/>
            </p:cNvSpPr>
            <p:nvPr/>
          </p:nvSpPr>
          <p:spPr bwMode="auto">
            <a:xfrm>
              <a:off x="4999" y="1952"/>
              <a:ext cx="550" cy="231"/>
            </a:xfrm>
            <a:prstGeom prst="rect">
              <a:avLst/>
            </a:prstGeom>
            <a:noFill/>
            <a:ln w="9525">
              <a:noFill/>
              <a:miter lim="800000"/>
              <a:headEnd/>
              <a:tailEnd/>
            </a:ln>
            <a:effectLst/>
          </p:spPr>
          <p:txBody>
            <a:bodyPr wrap="none">
              <a:spAutoFit/>
            </a:bodyPr>
            <a:lstStyle/>
            <a:p>
              <a:pPr eaLnBrk="1" hangingPunct="1"/>
              <a:r>
                <a:rPr lang="en-US" altLang="zh-TW" sz="1800" b="1">
                  <a:latin typeface="Comic Sans MS" pitchFamily="66" charset="0"/>
                  <a:ea typeface="新細明體" charset="-120"/>
                </a:rPr>
                <a:t>switch</a:t>
              </a:r>
            </a:p>
          </p:txBody>
        </p:sp>
      </p:grpSp>
      <p:sp>
        <p:nvSpPr>
          <p:cNvPr id="45312" name="Rectangle 256"/>
          <p:cNvSpPr>
            <a:spLocks noGrp="1" noChangeArrowheads="1"/>
          </p:cNvSpPr>
          <p:nvPr>
            <p:ph type="title"/>
          </p:nvPr>
        </p:nvSpPr>
        <p:spPr>
          <a:xfrm>
            <a:off x="4995863" y="58738"/>
            <a:ext cx="3805237" cy="1143000"/>
          </a:xfrm>
          <a:noFill/>
          <a:ln/>
        </p:spPr>
        <p:txBody>
          <a:bodyPr/>
          <a:lstStyle/>
          <a:p>
            <a:r>
              <a:rPr lang="en-US" altLang="zh-TW">
                <a:ea typeface="新細明體" charset="-120"/>
              </a:rPr>
              <a:t>Encapsulation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頁尾版面配置區 4"/>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5" name="投影片編號版面配置區 5"/>
          <p:cNvSpPr>
            <a:spLocks noGrp="1"/>
          </p:cNvSpPr>
          <p:nvPr>
            <p:ph type="sldNum" sz="quarter" idx="12"/>
          </p:nvPr>
        </p:nvSpPr>
        <p:spPr/>
        <p:txBody>
          <a:bodyPr/>
          <a:lstStyle/>
          <a:p>
            <a:r>
              <a:rPr lang="en-US" altLang="zh-TW"/>
              <a:t>1-</a:t>
            </a:r>
            <a:fld id="{F25784B1-6651-4E8C-AA67-BD20622F6BB4}" type="slidenum">
              <a:rPr lang="en-US" altLang="zh-TW"/>
              <a:pPr/>
              <a:t>69</a:t>
            </a:fld>
            <a:endParaRPr lang="en-US" altLang="zh-TW"/>
          </a:p>
        </p:txBody>
      </p:sp>
      <p:sp>
        <p:nvSpPr>
          <p:cNvPr id="84994" name="Rectangle 2"/>
          <p:cNvSpPr>
            <a:spLocks noGrp="1" noChangeArrowheads="1"/>
          </p:cNvSpPr>
          <p:nvPr>
            <p:ph type="title"/>
          </p:nvPr>
        </p:nvSpPr>
        <p:spPr/>
        <p:txBody>
          <a:bodyPr/>
          <a:lstStyle/>
          <a:p>
            <a:r>
              <a:rPr lang="en-US" altLang="zh-TW">
                <a:ea typeface="新細明體" charset="-120"/>
              </a:rPr>
              <a:t>Chapter 1: roadmap</a:t>
            </a:r>
          </a:p>
        </p:txBody>
      </p:sp>
      <p:sp>
        <p:nvSpPr>
          <p:cNvPr id="84995" name="Rectangle 3"/>
          <p:cNvSpPr>
            <a:spLocks noGrp="1" noChangeArrowheads="1"/>
          </p:cNvSpPr>
          <p:nvPr>
            <p:ph type="body" idx="1"/>
          </p:nvPr>
        </p:nvSpPr>
        <p:spPr>
          <a:xfrm>
            <a:off x="533400" y="1600200"/>
            <a:ext cx="8207375" cy="4648200"/>
          </a:xfrm>
        </p:spPr>
        <p:txBody>
          <a:bodyPr/>
          <a:lstStyle/>
          <a:p>
            <a:pPr lvl="1">
              <a:buFont typeface="ZapfDingbats" pitchFamily="82" charset="2"/>
              <a:buNone/>
            </a:pPr>
            <a:r>
              <a:rPr lang="en-US" altLang="zh-TW" sz="2800">
                <a:solidFill>
                  <a:schemeClr val="accent2"/>
                </a:solidFill>
                <a:ea typeface="新細明體" charset="-120"/>
              </a:rPr>
              <a:t>1.1 </a:t>
            </a:r>
            <a:r>
              <a:rPr lang="en-US" altLang="zh-TW" sz="2800">
                <a:ea typeface="新細明體" charset="-120"/>
              </a:rPr>
              <a:t>What </a:t>
            </a:r>
            <a:r>
              <a:rPr lang="en-US" altLang="zh-TW" sz="2800" i="1">
                <a:ea typeface="新細明體" charset="-120"/>
              </a:rPr>
              <a:t>is</a:t>
            </a:r>
            <a:r>
              <a:rPr lang="en-US" altLang="zh-TW" sz="2800">
                <a:ea typeface="新細明體" charset="-120"/>
              </a:rPr>
              <a:t> the Internet?</a:t>
            </a:r>
          </a:p>
          <a:p>
            <a:pPr lvl="1">
              <a:buFont typeface="ZapfDingbats" pitchFamily="82" charset="2"/>
              <a:buNone/>
            </a:pPr>
            <a:r>
              <a:rPr lang="en-US" altLang="zh-TW" sz="2800">
                <a:solidFill>
                  <a:schemeClr val="accent2"/>
                </a:solidFill>
                <a:ea typeface="新細明體" charset="-120"/>
              </a:rPr>
              <a:t>1.2</a:t>
            </a:r>
            <a:r>
              <a:rPr lang="en-US" altLang="zh-TW" sz="2800">
                <a:ea typeface="新細明體" charset="-120"/>
              </a:rPr>
              <a:t> Network edge</a:t>
            </a:r>
          </a:p>
          <a:p>
            <a:pPr lvl="1">
              <a:buFont typeface="ZapfDingbats" pitchFamily="82" charset="2"/>
              <a:buNone/>
            </a:pPr>
            <a:r>
              <a:rPr lang="en-US" altLang="zh-TW" sz="2800">
                <a:solidFill>
                  <a:schemeClr val="accent2"/>
                </a:solidFill>
                <a:ea typeface="新細明體" charset="-120"/>
              </a:rPr>
              <a:t>1.3</a:t>
            </a:r>
            <a:r>
              <a:rPr lang="en-US" altLang="zh-TW" sz="2800">
                <a:ea typeface="新細明體" charset="-120"/>
              </a:rPr>
              <a:t> Network core</a:t>
            </a:r>
          </a:p>
          <a:p>
            <a:pPr lvl="1">
              <a:buFont typeface="ZapfDingbats" pitchFamily="82" charset="2"/>
              <a:buNone/>
            </a:pPr>
            <a:r>
              <a:rPr lang="en-US" altLang="zh-TW" sz="2800">
                <a:solidFill>
                  <a:schemeClr val="accent2"/>
                </a:solidFill>
                <a:ea typeface="新細明體" charset="-120"/>
              </a:rPr>
              <a:t>1.4 </a:t>
            </a:r>
            <a:r>
              <a:rPr lang="en-US" altLang="zh-TW" sz="2800">
                <a:ea typeface="新細明體" charset="-120"/>
              </a:rPr>
              <a:t>Network access and physical media</a:t>
            </a:r>
          </a:p>
          <a:p>
            <a:pPr lvl="1">
              <a:buFont typeface="ZapfDingbats" pitchFamily="82" charset="2"/>
              <a:buNone/>
            </a:pPr>
            <a:r>
              <a:rPr lang="en-US" altLang="zh-TW" sz="2800">
                <a:solidFill>
                  <a:schemeClr val="accent2"/>
                </a:solidFill>
                <a:ea typeface="新細明體" charset="-120"/>
              </a:rPr>
              <a:t>1.5</a:t>
            </a:r>
            <a:r>
              <a:rPr lang="en-US" altLang="zh-TW" sz="2800">
                <a:ea typeface="新細明體" charset="-120"/>
              </a:rPr>
              <a:t> ISPs and Internet backbones</a:t>
            </a:r>
          </a:p>
          <a:p>
            <a:pPr lvl="1">
              <a:buFont typeface="ZapfDingbats" pitchFamily="82" charset="2"/>
              <a:buNone/>
            </a:pPr>
            <a:r>
              <a:rPr lang="en-US" altLang="zh-TW" sz="2800">
                <a:solidFill>
                  <a:schemeClr val="accent2"/>
                </a:solidFill>
                <a:ea typeface="新細明體" charset="-120"/>
              </a:rPr>
              <a:t>1.6 </a:t>
            </a:r>
            <a:r>
              <a:rPr lang="en-US" altLang="zh-TW" sz="2800">
                <a:ea typeface="新細明體" charset="-120"/>
              </a:rPr>
              <a:t>Delay &amp; loss in packet-switched networks</a:t>
            </a:r>
          </a:p>
          <a:p>
            <a:pPr lvl="1">
              <a:buFont typeface="ZapfDingbats" pitchFamily="82" charset="2"/>
              <a:buNone/>
            </a:pPr>
            <a:r>
              <a:rPr lang="en-US" altLang="zh-TW" sz="2800">
                <a:solidFill>
                  <a:schemeClr val="accent2"/>
                </a:solidFill>
                <a:ea typeface="新細明體" charset="-120"/>
              </a:rPr>
              <a:t>1.7</a:t>
            </a:r>
            <a:r>
              <a:rPr lang="en-US" altLang="zh-TW" sz="2800">
                <a:ea typeface="新細明體" charset="-120"/>
              </a:rPr>
              <a:t> Internet structure and ISPs</a:t>
            </a:r>
          </a:p>
          <a:p>
            <a:pPr lvl="1">
              <a:buFont typeface="ZapfDingbats" pitchFamily="82" charset="2"/>
              <a:buNone/>
            </a:pPr>
            <a:r>
              <a:rPr lang="en-US" altLang="zh-TW" sz="2800">
                <a:solidFill>
                  <a:srgbClr val="FF0000"/>
                </a:solidFill>
                <a:ea typeface="新細明體" charset="-120"/>
              </a:rPr>
              <a:t>1.8 History</a:t>
            </a:r>
          </a:p>
          <a:p>
            <a:endParaRPr lang="zh-TW" altLang="en-US">
              <a:ea typeface="新細明體"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 name="投影片編號版面配置區 6"/>
          <p:cNvSpPr>
            <a:spLocks noGrp="1"/>
          </p:cNvSpPr>
          <p:nvPr>
            <p:ph type="sldNum" sz="quarter" idx="12"/>
          </p:nvPr>
        </p:nvSpPr>
        <p:spPr/>
        <p:txBody>
          <a:bodyPr/>
          <a:lstStyle/>
          <a:p>
            <a:r>
              <a:rPr lang="en-US" altLang="zh-TW"/>
              <a:t>1-</a:t>
            </a:r>
            <a:fld id="{449C3173-89B2-443E-ACB4-6CB4A26C2CF6}" type="slidenum">
              <a:rPr lang="en-US" altLang="zh-TW"/>
              <a:pPr/>
              <a:t>7</a:t>
            </a:fld>
            <a:endParaRPr lang="en-US" altLang="zh-TW"/>
          </a:p>
        </p:txBody>
      </p:sp>
      <p:sp>
        <p:nvSpPr>
          <p:cNvPr id="7170" name="Rectangle 2"/>
          <p:cNvSpPr>
            <a:spLocks noGrp="1" noChangeArrowheads="1"/>
          </p:cNvSpPr>
          <p:nvPr>
            <p:ph type="title"/>
          </p:nvPr>
        </p:nvSpPr>
        <p:spPr/>
        <p:txBody>
          <a:bodyPr/>
          <a:lstStyle/>
          <a:p>
            <a:r>
              <a:rPr lang="en-US" altLang="zh-TW">
                <a:ea typeface="新細明體" charset="-120"/>
              </a:rPr>
              <a:t>What’s a protocol?</a:t>
            </a:r>
          </a:p>
        </p:txBody>
      </p:sp>
      <p:sp>
        <p:nvSpPr>
          <p:cNvPr id="7171" name="Rectangle 3"/>
          <p:cNvSpPr>
            <a:spLocks noGrp="1" noChangeArrowheads="1"/>
          </p:cNvSpPr>
          <p:nvPr>
            <p:ph type="body" sz="half" idx="1"/>
          </p:nvPr>
        </p:nvSpPr>
        <p:spPr>
          <a:xfrm>
            <a:off x="322263" y="1371600"/>
            <a:ext cx="4021137" cy="4200525"/>
          </a:xfrm>
        </p:spPr>
        <p:txBody>
          <a:bodyPr/>
          <a:lstStyle/>
          <a:p>
            <a:pPr>
              <a:buFont typeface="Wingdings" pitchFamily="2" charset="2"/>
              <a:buNone/>
            </a:pPr>
            <a:r>
              <a:rPr lang="en-US" altLang="zh-TW" sz="2400" u="sng">
                <a:solidFill>
                  <a:srgbClr val="FF0000"/>
                </a:solidFill>
                <a:ea typeface="新細明體" charset="-120"/>
              </a:rPr>
              <a:t>human protocols:</a:t>
            </a:r>
            <a:endParaRPr lang="en-US" altLang="zh-TW" sz="2400">
              <a:ea typeface="新細明體" charset="-120"/>
            </a:endParaRPr>
          </a:p>
          <a:p>
            <a:r>
              <a:rPr lang="en-US" altLang="zh-TW" sz="2400">
                <a:ea typeface="新細明體" charset="-120"/>
              </a:rPr>
              <a:t>“what’s the time?”</a:t>
            </a:r>
          </a:p>
          <a:p>
            <a:r>
              <a:rPr lang="en-US" altLang="zh-TW" sz="2400">
                <a:ea typeface="新細明體" charset="-120"/>
              </a:rPr>
              <a:t>“I have a question”</a:t>
            </a:r>
          </a:p>
          <a:p>
            <a:r>
              <a:rPr lang="en-US" altLang="zh-TW" sz="2400">
                <a:ea typeface="新細明體" charset="-120"/>
              </a:rPr>
              <a:t>introductions</a:t>
            </a:r>
            <a:endParaRPr lang="en-US" altLang="zh-TW">
              <a:ea typeface="新細明體" charset="-120"/>
            </a:endParaRPr>
          </a:p>
          <a:p>
            <a:pPr lvl="1"/>
            <a:endParaRPr lang="en-US" altLang="zh-TW" sz="2000">
              <a:ea typeface="新細明體" charset="-120"/>
            </a:endParaRPr>
          </a:p>
          <a:p>
            <a:pPr>
              <a:buFont typeface="Wingdings" pitchFamily="2" charset="2"/>
              <a:buNone/>
            </a:pPr>
            <a:r>
              <a:rPr lang="en-US" altLang="zh-TW" sz="2400">
                <a:ea typeface="新細明體" charset="-120"/>
              </a:rPr>
              <a:t>… specific messages sent</a:t>
            </a:r>
          </a:p>
          <a:p>
            <a:pPr>
              <a:buFont typeface="Wingdings" pitchFamily="2" charset="2"/>
              <a:buNone/>
            </a:pPr>
            <a:r>
              <a:rPr lang="en-US" altLang="zh-TW" sz="2400">
                <a:ea typeface="新細明體" charset="-120"/>
              </a:rPr>
              <a:t>… specific actions taken when messages received, or other events</a:t>
            </a:r>
          </a:p>
        </p:txBody>
      </p:sp>
      <p:sp>
        <p:nvSpPr>
          <p:cNvPr id="7172" name="Rectangle 4"/>
          <p:cNvSpPr>
            <a:spLocks noGrp="1" noChangeArrowheads="1"/>
          </p:cNvSpPr>
          <p:nvPr>
            <p:ph type="body" sz="half" idx="2"/>
          </p:nvPr>
        </p:nvSpPr>
        <p:spPr>
          <a:xfrm>
            <a:off x="4495800" y="1371600"/>
            <a:ext cx="3810000" cy="2590800"/>
          </a:xfrm>
        </p:spPr>
        <p:txBody>
          <a:bodyPr/>
          <a:lstStyle/>
          <a:p>
            <a:pPr>
              <a:buFont typeface="Wingdings" pitchFamily="2" charset="2"/>
              <a:buNone/>
            </a:pPr>
            <a:r>
              <a:rPr lang="en-US" altLang="zh-TW" sz="2400" u="sng">
                <a:solidFill>
                  <a:srgbClr val="FF0000"/>
                </a:solidFill>
                <a:ea typeface="新細明體" charset="-120"/>
              </a:rPr>
              <a:t>network protocols:</a:t>
            </a:r>
            <a:endParaRPr lang="en-US" altLang="zh-TW" sz="2400">
              <a:ea typeface="新細明體" charset="-120"/>
            </a:endParaRPr>
          </a:p>
          <a:p>
            <a:r>
              <a:rPr lang="en-US" altLang="zh-TW" sz="2400">
                <a:ea typeface="新細明體" charset="-120"/>
              </a:rPr>
              <a:t>machines rather than humans</a:t>
            </a:r>
          </a:p>
          <a:p>
            <a:r>
              <a:rPr lang="en-US" altLang="zh-TW" sz="2400">
                <a:ea typeface="新細明體" charset="-120"/>
              </a:rPr>
              <a:t>all communication activity in Internet governed by protocols</a:t>
            </a:r>
          </a:p>
        </p:txBody>
      </p:sp>
      <p:sp>
        <p:nvSpPr>
          <p:cNvPr id="7173" name="Rectangle 5"/>
          <p:cNvSpPr>
            <a:spLocks noChangeArrowheads="1"/>
          </p:cNvSpPr>
          <p:nvPr/>
        </p:nvSpPr>
        <p:spPr bwMode="auto">
          <a:xfrm>
            <a:off x="4343400" y="3741738"/>
            <a:ext cx="4495800" cy="2678112"/>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i="1">
                <a:latin typeface="Comic Sans MS" pitchFamily="66" charset="0"/>
                <a:ea typeface="新細明體" charset="-120"/>
              </a:rPr>
              <a:t>protocols define </a:t>
            </a:r>
          </a:p>
          <a:p>
            <a:pPr marL="342900" indent="-342900">
              <a:spcBef>
                <a:spcPct val="20000"/>
              </a:spcBef>
              <a:buClr>
                <a:schemeClr val="accent2"/>
              </a:buClr>
              <a:buSzPct val="85000"/>
              <a:buFont typeface="Wingdings" pitchFamily="2" charset="2"/>
              <a:buChar char="q"/>
            </a:pPr>
            <a:r>
              <a:rPr lang="en-US" altLang="zh-TW" i="1">
                <a:latin typeface="Comic Sans MS" pitchFamily="66" charset="0"/>
                <a:ea typeface="新細明體" charset="-120"/>
              </a:rPr>
              <a:t>format, order of messages sent and received among network entities, and </a:t>
            </a:r>
          </a:p>
          <a:p>
            <a:pPr marL="342900" indent="-342900">
              <a:spcBef>
                <a:spcPct val="20000"/>
              </a:spcBef>
              <a:buClr>
                <a:schemeClr val="accent2"/>
              </a:buClr>
              <a:buSzPct val="85000"/>
              <a:buFont typeface="Wingdings" pitchFamily="2" charset="2"/>
              <a:buChar char="q"/>
            </a:pPr>
            <a:r>
              <a:rPr lang="en-US" altLang="zh-TW" i="1">
                <a:latin typeface="Comic Sans MS" pitchFamily="66" charset="0"/>
                <a:ea typeface="新細明體" charset="-120"/>
              </a:rPr>
              <a:t>actions taken on the transmission/receipt</a:t>
            </a:r>
            <a:r>
              <a:rPr lang="en-US" altLang="zh-TW" i="1">
                <a:solidFill>
                  <a:srgbClr val="FF0000"/>
                </a:solidFill>
                <a:latin typeface="Comic Sans MS" pitchFamily="66" charset="0"/>
                <a:ea typeface="新細明體" charset="-120"/>
              </a:rPr>
              <a:t> </a:t>
            </a:r>
            <a:r>
              <a:rPr lang="en-US" altLang="zh-TW" i="1">
                <a:latin typeface="Comic Sans MS" pitchFamily="66" charset="0"/>
                <a:ea typeface="新細明體" charset="-120"/>
              </a:rPr>
              <a:t>of a</a:t>
            </a:r>
            <a:r>
              <a:rPr lang="en-US" altLang="zh-TW" i="1">
                <a:solidFill>
                  <a:srgbClr val="FF0000"/>
                </a:solidFill>
                <a:latin typeface="Comic Sans MS" pitchFamily="66" charset="0"/>
                <a:ea typeface="新細明體" charset="-120"/>
              </a:rPr>
              <a:t> </a:t>
            </a:r>
            <a:r>
              <a:rPr lang="en-US" altLang="zh-TW" i="1">
                <a:latin typeface="Comic Sans MS" pitchFamily="66" charset="0"/>
                <a:ea typeface="新細明體" charset="-120"/>
              </a:rPr>
              <a:t>message </a:t>
            </a:r>
          </a:p>
        </p:txBody>
      </p:sp>
      <p:sp>
        <p:nvSpPr>
          <p:cNvPr id="7174" name="Rectangle 6"/>
          <p:cNvSpPr>
            <a:spLocks noChangeArrowheads="1"/>
          </p:cNvSpPr>
          <p:nvPr/>
        </p:nvSpPr>
        <p:spPr bwMode="auto">
          <a:xfrm>
            <a:off x="4343400" y="3808413"/>
            <a:ext cx="4495800" cy="2678112"/>
          </a:xfrm>
          <a:prstGeom prst="rect">
            <a:avLst/>
          </a:prstGeom>
          <a:noFill/>
          <a:ln w="19050">
            <a:solidFill>
              <a:schemeClr val="accent2"/>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p>
            <a:r>
              <a:rPr lang="en-US" altLang="zh-TW"/>
              <a:t>1-</a:t>
            </a:r>
            <a:fld id="{7CF867DB-3E8F-4DA6-939A-D0CB6DEE88FB}" type="slidenum">
              <a:rPr lang="en-US" altLang="zh-TW"/>
              <a:pPr/>
              <a:t>70</a:t>
            </a:fld>
            <a:endParaRPr lang="en-US" altLang="zh-TW"/>
          </a:p>
        </p:txBody>
      </p:sp>
      <p:sp>
        <p:nvSpPr>
          <p:cNvPr id="48130" name="Rectangle 2"/>
          <p:cNvSpPr>
            <a:spLocks noGrp="1" noChangeArrowheads="1"/>
          </p:cNvSpPr>
          <p:nvPr>
            <p:ph type="title"/>
          </p:nvPr>
        </p:nvSpPr>
        <p:spPr>
          <a:xfrm>
            <a:off x="476250" y="333375"/>
            <a:ext cx="7772400" cy="647700"/>
          </a:xfrm>
        </p:spPr>
        <p:txBody>
          <a:bodyPr/>
          <a:lstStyle/>
          <a:p>
            <a:r>
              <a:rPr lang="en-US" altLang="zh-TW" sz="3600">
                <a:ea typeface="新細明體" charset="-120"/>
              </a:rPr>
              <a:t>Internet History</a:t>
            </a:r>
            <a:endParaRPr lang="en-US" altLang="zh-TW">
              <a:ea typeface="新細明體" charset="-120"/>
            </a:endParaRPr>
          </a:p>
        </p:txBody>
      </p:sp>
      <p:sp>
        <p:nvSpPr>
          <p:cNvPr id="48131" name="Rectangle 3"/>
          <p:cNvSpPr>
            <a:spLocks noGrp="1" noChangeArrowheads="1"/>
          </p:cNvSpPr>
          <p:nvPr>
            <p:ph type="body" sz="half" idx="1"/>
          </p:nvPr>
        </p:nvSpPr>
        <p:spPr>
          <a:xfrm>
            <a:off x="533400" y="1790700"/>
            <a:ext cx="3695700" cy="4457700"/>
          </a:xfrm>
        </p:spPr>
        <p:txBody>
          <a:bodyPr/>
          <a:lstStyle/>
          <a:p>
            <a:r>
              <a:rPr lang="en-US" altLang="zh-TW" sz="2000">
                <a:solidFill>
                  <a:schemeClr val="accent2"/>
                </a:solidFill>
                <a:ea typeface="新細明體" charset="-120"/>
              </a:rPr>
              <a:t>1961:</a:t>
            </a:r>
            <a:r>
              <a:rPr lang="en-US" altLang="zh-TW" sz="2000">
                <a:ea typeface="新細明體" charset="-120"/>
              </a:rPr>
              <a:t> Kleinrock - queueing theory shows effectiveness of packet-switching</a:t>
            </a:r>
          </a:p>
          <a:p>
            <a:r>
              <a:rPr lang="en-US" altLang="zh-TW" sz="2000">
                <a:solidFill>
                  <a:schemeClr val="accent2"/>
                </a:solidFill>
                <a:ea typeface="新細明體" charset="-120"/>
              </a:rPr>
              <a:t>1964:</a:t>
            </a:r>
            <a:r>
              <a:rPr lang="en-US" altLang="zh-TW" sz="2000">
                <a:ea typeface="新細明體" charset="-120"/>
              </a:rPr>
              <a:t> Baran - packet-switching in military nets</a:t>
            </a:r>
          </a:p>
          <a:p>
            <a:r>
              <a:rPr lang="en-US" altLang="zh-TW" sz="2000">
                <a:solidFill>
                  <a:schemeClr val="accent2"/>
                </a:solidFill>
                <a:ea typeface="新細明體" charset="-120"/>
              </a:rPr>
              <a:t>1967:</a:t>
            </a:r>
            <a:r>
              <a:rPr lang="en-US" altLang="zh-TW" sz="2000">
                <a:ea typeface="新細明體" charset="-120"/>
              </a:rPr>
              <a:t> ARPAnet conceived by Advanced Research Projects Agency</a:t>
            </a:r>
          </a:p>
          <a:p>
            <a:r>
              <a:rPr lang="en-US" altLang="zh-TW" sz="2000">
                <a:solidFill>
                  <a:schemeClr val="accent2"/>
                </a:solidFill>
                <a:ea typeface="新細明體" charset="-120"/>
              </a:rPr>
              <a:t>1969:</a:t>
            </a:r>
            <a:r>
              <a:rPr lang="en-US" altLang="zh-TW" sz="2000">
                <a:ea typeface="新細明體" charset="-120"/>
              </a:rPr>
              <a:t> first ARPAnet node operational</a:t>
            </a:r>
          </a:p>
          <a:p>
            <a:endParaRPr lang="zh-TW" altLang="en-US" sz="2000">
              <a:ea typeface="新細明體" charset="-120"/>
            </a:endParaRPr>
          </a:p>
        </p:txBody>
      </p:sp>
      <p:sp>
        <p:nvSpPr>
          <p:cNvPr id="48132" name="Rectangle 4"/>
          <p:cNvSpPr>
            <a:spLocks noGrp="1" noChangeArrowheads="1"/>
          </p:cNvSpPr>
          <p:nvPr>
            <p:ph type="body" sz="half" idx="2"/>
          </p:nvPr>
        </p:nvSpPr>
        <p:spPr>
          <a:xfrm>
            <a:off x="4495800" y="1800225"/>
            <a:ext cx="3810000" cy="4448175"/>
          </a:xfrm>
        </p:spPr>
        <p:txBody>
          <a:bodyPr/>
          <a:lstStyle/>
          <a:p>
            <a:r>
              <a:rPr lang="en-US" altLang="zh-TW" sz="2000">
                <a:solidFill>
                  <a:schemeClr val="accent2"/>
                </a:solidFill>
                <a:ea typeface="新細明體" charset="-120"/>
              </a:rPr>
              <a:t>1972:</a:t>
            </a:r>
            <a:r>
              <a:rPr lang="en-US" altLang="zh-TW" sz="2000">
                <a:ea typeface="新細明體" charset="-120"/>
              </a:rPr>
              <a:t> </a:t>
            </a:r>
          </a:p>
          <a:p>
            <a:pPr lvl="1"/>
            <a:r>
              <a:rPr lang="en-US" altLang="zh-TW" sz="2000">
                <a:ea typeface="新細明體" charset="-120"/>
              </a:rPr>
              <a:t>ARPAnet demonstrated publicly</a:t>
            </a:r>
          </a:p>
          <a:p>
            <a:pPr lvl="1"/>
            <a:r>
              <a:rPr lang="en-US" altLang="zh-TW" sz="2000">
                <a:ea typeface="新細明體" charset="-120"/>
              </a:rPr>
              <a:t>NCP (Network Control Protocol) first host-host protocol </a:t>
            </a:r>
          </a:p>
          <a:p>
            <a:pPr lvl="1"/>
            <a:r>
              <a:rPr lang="en-US" altLang="zh-TW" sz="2000">
                <a:ea typeface="新細明體" charset="-120"/>
              </a:rPr>
              <a:t>first e-mail program</a:t>
            </a:r>
          </a:p>
          <a:p>
            <a:pPr lvl="1"/>
            <a:r>
              <a:rPr lang="en-US" altLang="zh-TW" sz="2000">
                <a:ea typeface="新細明體" charset="-120"/>
              </a:rPr>
              <a:t>ARPAnet has 15 nodes</a:t>
            </a:r>
          </a:p>
        </p:txBody>
      </p:sp>
      <p:sp>
        <p:nvSpPr>
          <p:cNvPr id="48133" name="Rectangle 5"/>
          <p:cNvSpPr>
            <a:spLocks noChangeArrowheads="1"/>
          </p:cNvSpPr>
          <p:nvPr/>
        </p:nvSpPr>
        <p:spPr bwMode="auto">
          <a:xfrm>
            <a:off x="523875" y="1028700"/>
            <a:ext cx="7772400" cy="647700"/>
          </a:xfrm>
          <a:prstGeom prst="rect">
            <a:avLst/>
          </a:prstGeom>
          <a:noFill/>
          <a:ln w="9525">
            <a:noFill/>
            <a:miter lim="800000"/>
            <a:headEnd/>
            <a:tailEnd/>
          </a:ln>
          <a:effectLst/>
        </p:spPr>
        <p:txBody>
          <a:bodyPr anchor="ctr"/>
          <a:lstStyle/>
          <a:p>
            <a:r>
              <a:rPr lang="en-US" altLang="zh-TW" i="1">
                <a:solidFill>
                  <a:srgbClr val="FF0000"/>
                </a:solidFill>
                <a:latin typeface="Comic Sans MS" pitchFamily="66" charset="0"/>
                <a:ea typeface="新細明體" charset="-120"/>
              </a:rPr>
              <a:t>1961-1972: Early packet-switching principles</a:t>
            </a:r>
            <a:endParaRPr lang="en-US" altLang="zh-TW" sz="4000" u="sng">
              <a:solidFill>
                <a:schemeClr val="accent2"/>
              </a:solidFill>
              <a:latin typeface="Comic Sans MS" pitchFamily="66" charset="0"/>
              <a:ea typeface="新細明體" charset="-12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8" name="投影片編號版面配置區 6"/>
          <p:cNvSpPr>
            <a:spLocks noGrp="1"/>
          </p:cNvSpPr>
          <p:nvPr>
            <p:ph type="sldNum" sz="quarter" idx="12"/>
          </p:nvPr>
        </p:nvSpPr>
        <p:spPr/>
        <p:txBody>
          <a:bodyPr/>
          <a:lstStyle/>
          <a:p>
            <a:r>
              <a:rPr lang="en-US" altLang="zh-TW"/>
              <a:t>1-</a:t>
            </a:r>
            <a:fld id="{3AB03C67-8B1E-4E9C-BB2D-0B535BF91134}" type="slidenum">
              <a:rPr lang="en-US" altLang="zh-TW"/>
              <a:pPr/>
              <a:t>71</a:t>
            </a:fld>
            <a:endParaRPr lang="en-US" altLang="zh-TW"/>
          </a:p>
        </p:txBody>
      </p:sp>
      <p:sp>
        <p:nvSpPr>
          <p:cNvPr id="49154" name="Rectangle 2"/>
          <p:cNvSpPr>
            <a:spLocks noGrp="1" noChangeArrowheads="1"/>
          </p:cNvSpPr>
          <p:nvPr>
            <p:ph type="title"/>
          </p:nvPr>
        </p:nvSpPr>
        <p:spPr>
          <a:xfrm>
            <a:off x="476250" y="333375"/>
            <a:ext cx="7772400" cy="647700"/>
          </a:xfrm>
        </p:spPr>
        <p:txBody>
          <a:bodyPr/>
          <a:lstStyle/>
          <a:p>
            <a:r>
              <a:rPr lang="en-US" altLang="zh-TW" sz="3600">
                <a:ea typeface="新細明體" charset="-120"/>
              </a:rPr>
              <a:t>Internet History</a:t>
            </a:r>
            <a:endParaRPr lang="en-US" altLang="zh-TW">
              <a:ea typeface="新細明體" charset="-120"/>
            </a:endParaRPr>
          </a:p>
        </p:txBody>
      </p:sp>
      <p:sp>
        <p:nvSpPr>
          <p:cNvPr id="49155" name="Rectangle 3"/>
          <p:cNvSpPr>
            <a:spLocks noGrp="1" noChangeArrowheads="1"/>
          </p:cNvSpPr>
          <p:nvPr>
            <p:ph type="body" sz="half" idx="1"/>
          </p:nvPr>
        </p:nvSpPr>
        <p:spPr>
          <a:xfrm>
            <a:off x="228600" y="1695450"/>
            <a:ext cx="4152900" cy="4457700"/>
          </a:xfrm>
        </p:spPr>
        <p:txBody>
          <a:bodyPr/>
          <a:lstStyle/>
          <a:p>
            <a:r>
              <a:rPr lang="en-US" altLang="zh-TW" sz="2000">
                <a:solidFill>
                  <a:schemeClr val="accent2"/>
                </a:solidFill>
                <a:ea typeface="新細明體" charset="-120"/>
              </a:rPr>
              <a:t>1970:</a:t>
            </a:r>
            <a:r>
              <a:rPr lang="en-US" altLang="zh-TW" sz="2000">
                <a:ea typeface="新細明體" charset="-120"/>
              </a:rPr>
              <a:t> ALOHAnet satellite network in Hawaii</a:t>
            </a:r>
          </a:p>
          <a:p>
            <a:r>
              <a:rPr lang="en-US" altLang="zh-TW" sz="2000">
                <a:solidFill>
                  <a:schemeClr val="accent2"/>
                </a:solidFill>
                <a:ea typeface="新細明體" charset="-120"/>
              </a:rPr>
              <a:t>1973:</a:t>
            </a:r>
            <a:r>
              <a:rPr lang="en-US" altLang="zh-TW" sz="2000">
                <a:ea typeface="新細明體" charset="-120"/>
              </a:rPr>
              <a:t> Metcalfe’s PhD thesis proposes Ethernet</a:t>
            </a:r>
          </a:p>
          <a:p>
            <a:r>
              <a:rPr lang="en-US" altLang="zh-TW" sz="2000">
                <a:solidFill>
                  <a:schemeClr val="accent2"/>
                </a:solidFill>
                <a:ea typeface="新細明體" charset="-120"/>
              </a:rPr>
              <a:t>1974:</a:t>
            </a:r>
            <a:r>
              <a:rPr lang="en-US" altLang="zh-TW" sz="2000">
                <a:ea typeface="新細明體" charset="-120"/>
              </a:rPr>
              <a:t> Cerf and Kahn - architecture for interconnecting networks</a:t>
            </a:r>
          </a:p>
          <a:p>
            <a:r>
              <a:rPr lang="en-US" altLang="zh-TW" sz="2000">
                <a:solidFill>
                  <a:schemeClr val="accent2"/>
                </a:solidFill>
                <a:ea typeface="新細明體" charset="-120"/>
              </a:rPr>
              <a:t>late70’s:</a:t>
            </a:r>
            <a:r>
              <a:rPr lang="en-US" altLang="zh-TW" sz="2000">
                <a:ea typeface="新細明體" charset="-120"/>
              </a:rPr>
              <a:t> proprietary architectures: DECnet, SNA, XNA</a:t>
            </a:r>
          </a:p>
          <a:p>
            <a:r>
              <a:rPr lang="en-US" altLang="zh-TW" sz="2000">
                <a:solidFill>
                  <a:schemeClr val="accent2"/>
                </a:solidFill>
                <a:ea typeface="新細明體" charset="-120"/>
              </a:rPr>
              <a:t>late 70’s:</a:t>
            </a:r>
            <a:r>
              <a:rPr lang="en-US" altLang="zh-TW" sz="2000">
                <a:ea typeface="新細明體" charset="-120"/>
              </a:rPr>
              <a:t> switching fixed length packets (ATM precursor)</a:t>
            </a:r>
          </a:p>
          <a:p>
            <a:r>
              <a:rPr lang="en-US" altLang="zh-TW" sz="2000">
                <a:solidFill>
                  <a:schemeClr val="accent2"/>
                </a:solidFill>
                <a:ea typeface="新細明體" charset="-120"/>
              </a:rPr>
              <a:t>1979:</a:t>
            </a:r>
            <a:r>
              <a:rPr lang="en-US" altLang="zh-TW" sz="2000">
                <a:ea typeface="新細明體" charset="-120"/>
              </a:rPr>
              <a:t> ARPAnet has 200 nodes</a:t>
            </a:r>
          </a:p>
        </p:txBody>
      </p:sp>
      <p:sp>
        <p:nvSpPr>
          <p:cNvPr id="49156" name="Rectangle 4"/>
          <p:cNvSpPr>
            <a:spLocks noGrp="1" noChangeArrowheads="1"/>
          </p:cNvSpPr>
          <p:nvPr>
            <p:ph type="body" sz="half" idx="2"/>
          </p:nvPr>
        </p:nvSpPr>
        <p:spPr>
          <a:xfrm>
            <a:off x="4495800" y="1800225"/>
            <a:ext cx="3810000" cy="4448175"/>
          </a:xfrm>
        </p:spPr>
        <p:txBody>
          <a:bodyPr/>
          <a:lstStyle/>
          <a:p>
            <a:pPr>
              <a:buFont typeface="Wingdings" pitchFamily="2" charset="2"/>
              <a:buNone/>
            </a:pPr>
            <a:r>
              <a:rPr lang="en-US" altLang="zh-TW" sz="2000">
                <a:solidFill>
                  <a:srgbClr val="FF0000"/>
                </a:solidFill>
                <a:ea typeface="新細明體" charset="-120"/>
              </a:rPr>
              <a:t>Cerf and Kahn’s internetworking principles:</a:t>
            </a:r>
          </a:p>
          <a:p>
            <a:pPr lvl="1"/>
            <a:r>
              <a:rPr lang="en-US" altLang="zh-TW" sz="2000">
                <a:ea typeface="新細明體" charset="-120"/>
              </a:rPr>
              <a:t>minimalism, autonomy - no internal changes required to interconnect networks</a:t>
            </a:r>
          </a:p>
          <a:p>
            <a:pPr lvl="1"/>
            <a:r>
              <a:rPr lang="en-US" altLang="zh-TW" sz="2000">
                <a:ea typeface="新細明體" charset="-120"/>
              </a:rPr>
              <a:t>best effort service model</a:t>
            </a:r>
          </a:p>
          <a:p>
            <a:pPr lvl="1"/>
            <a:r>
              <a:rPr lang="en-US" altLang="zh-TW" sz="2000">
                <a:ea typeface="新細明體" charset="-120"/>
              </a:rPr>
              <a:t>stateless routers</a:t>
            </a:r>
          </a:p>
          <a:p>
            <a:pPr lvl="1"/>
            <a:r>
              <a:rPr lang="en-US" altLang="zh-TW" sz="2000">
                <a:ea typeface="新細明體" charset="-120"/>
              </a:rPr>
              <a:t>decentralized control</a:t>
            </a:r>
          </a:p>
          <a:p>
            <a:pPr>
              <a:buFont typeface="Wingdings" pitchFamily="2" charset="2"/>
              <a:buNone/>
            </a:pPr>
            <a:r>
              <a:rPr lang="en-US" altLang="zh-TW" sz="2000">
                <a:solidFill>
                  <a:srgbClr val="FF0000"/>
                </a:solidFill>
                <a:ea typeface="新細明體" charset="-120"/>
              </a:rPr>
              <a:t>define today’s Internet architecture</a:t>
            </a:r>
            <a:endParaRPr lang="en-US" altLang="zh-TW" sz="2400">
              <a:ea typeface="新細明體" charset="-120"/>
            </a:endParaRPr>
          </a:p>
        </p:txBody>
      </p:sp>
      <p:sp>
        <p:nvSpPr>
          <p:cNvPr id="49157" name="Rectangle 5"/>
          <p:cNvSpPr>
            <a:spLocks noChangeArrowheads="1"/>
          </p:cNvSpPr>
          <p:nvPr/>
        </p:nvSpPr>
        <p:spPr bwMode="auto">
          <a:xfrm>
            <a:off x="523875" y="1028700"/>
            <a:ext cx="7972425" cy="647700"/>
          </a:xfrm>
          <a:prstGeom prst="rect">
            <a:avLst/>
          </a:prstGeom>
          <a:noFill/>
          <a:ln w="9525">
            <a:noFill/>
            <a:miter lim="800000"/>
            <a:headEnd/>
            <a:tailEnd/>
          </a:ln>
          <a:effectLst/>
        </p:spPr>
        <p:txBody>
          <a:bodyPr anchor="ctr"/>
          <a:lstStyle/>
          <a:p>
            <a:r>
              <a:rPr lang="en-US" altLang="zh-TW" i="1">
                <a:solidFill>
                  <a:srgbClr val="FF0000"/>
                </a:solidFill>
                <a:latin typeface="Comic Sans MS" pitchFamily="66" charset="0"/>
                <a:ea typeface="新細明體" charset="-120"/>
              </a:rPr>
              <a:t>1972-1980: Internetworking, new and proprietary nets</a:t>
            </a:r>
            <a:endParaRPr lang="en-US" altLang="zh-TW" sz="4000" u="sng">
              <a:solidFill>
                <a:schemeClr val="accent2"/>
              </a:solidFill>
              <a:latin typeface="Comic Sans MS" pitchFamily="66" charset="0"/>
              <a:ea typeface="新細明體" charset="-120"/>
            </a:endParaRPr>
          </a:p>
        </p:txBody>
      </p:sp>
      <p:sp>
        <p:nvSpPr>
          <p:cNvPr id="49158" name="Rectangle 6"/>
          <p:cNvSpPr>
            <a:spLocks noChangeArrowheads="1"/>
          </p:cNvSpPr>
          <p:nvPr/>
        </p:nvSpPr>
        <p:spPr bwMode="auto">
          <a:xfrm>
            <a:off x="4457700" y="1771650"/>
            <a:ext cx="3810000" cy="4143375"/>
          </a:xfrm>
          <a:prstGeom prst="rect">
            <a:avLst/>
          </a:prstGeom>
          <a:noFill/>
          <a:ln w="28575">
            <a:solidFill>
              <a:schemeClr val="accent2"/>
            </a:solidFill>
            <a:miter lim="800000"/>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p>
            <a:r>
              <a:rPr lang="en-US" altLang="zh-TW"/>
              <a:t>1-</a:t>
            </a:r>
            <a:fld id="{4BFE8D2A-6FA1-4666-A1C9-54F6944CFD23}" type="slidenum">
              <a:rPr lang="en-US" altLang="zh-TW"/>
              <a:pPr/>
              <a:t>72</a:t>
            </a:fld>
            <a:endParaRPr lang="en-US" altLang="zh-TW"/>
          </a:p>
        </p:txBody>
      </p:sp>
      <p:sp>
        <p:nvSpPr>
          <p:cNvPr id="50178" name="Rectangle 2"/>
          <p:cNvSpPr>
            <a:spLocks noGrp="1" noChangeArrowheads="1"/>
          </p:cNvSpPr>
          <p:nvPr>
            <p:ph type="title"/>
          </p:nvPr>
        </p:nvSpPr>
        <p:spPr>
          <a:xfrm>
            <a:off x="476250" y="333375"/>
            <a:ext cx="7772400" cy="647700"/>
          </a:xfrm>
        </p:spPr>
        <p:txBody>
          <a:bodyPr/>
          <a:lstStyle/>
          <a:p>
            <a:r>
              <a:rPr lang="en-US" altLang="zh-TW" sz="3600">
                <a:ea typeface="新細明體" charset="-120"/>
              </a:rPr>
              <a:t>Internet History</a:t>
            </a:r>
            <a:endParaRPr lang="en-US" altLang="zh-TW">
              <a:ea typeface="新細明體" charset="-120"/>
            </a:endParaRPr>
          </a:p>
        </p:txBody>
      </p:sp>
      <p:sp>
        <p:nvSpPr>
          <p:cNvPr id="50179" name="Rectangle 3"/>
          <p:cNvSpPr>
            <a:spLocks noGrp="1" noChangeArrowheads="1"/>
          </p:cNvSpPr>
          <p:nvPr>
            <p:ph type="body" sz="half" idx="1"/>
          </p:nvPr>
        </p:nvSpPr>
        <p:spPr>
          <a:xfrm>
            <a:off x="533400" y="1790700"/>
            <a:ext cx="3810000" cy="4457700"/>
          </a:xfrm>
        </p:spPr>
        <p:txBody>
          <a:bodyPr/>
          <a:lstStyle/>
          <a:p>
            <a:r>
              <a:rPr lang="en-US" altLang="zh-TW" sz="2400">
                <a:solidFill>
                  <a:schemeClr val="accent2"/>
                </a:solidFill>
                <a:ea typeface="新細明體" charset="-120"/>
              </a:rPr>
              <a:t>1983:</a:t>
            </a:r>
            <a:r>
              <a:rPr lang="en-US" altLang="zh-TW" sz="2400">
                <a:ea typeface="新細明體" charset="-120"/>
              </a:rPr>
              <a:t> deployment of TCP/IP</a:t>
            </a:r>
          </a:p>
          <a:p>
            <a:r>
              <a:rPr lang="en-US" altLang="zh-TW" sz="2400">
                <a:solidFill>
                  <a:schemeClr val="accent2"/>
                </a:solidFill>
                <a:ea typeface="新細明體" charset="-120"/>
              </a:rPr>
              <a:t>1982:</a:t>
            </a:r>
            <a:r>
              <a:rPr lang="en-US" altLang="zh-TW" sz="2400">
                <a:ea typeface="新細明體" charset="-120"/>
              </a:rPr>
              <a:t> SMTP e-mail protocol defined </a:t>
            </a:r>
          </a:p>
          <a:p>
            <a:r>
              <a:rPr lang="en-US" altLang="zh-TW" sz="2400">
                <a:solidFill>
                  <a:schemeClr val="accent2"/>
                </a:solidFill>
                <a:ea typeface="新細明體" charset="-120"/>
              </a:rPr>
              <a:t>1983:</a:t>
            </a:r>
            <a:r>
              <a:rPr lang="en-US" altLang="zh-TW" sz="2400">
                <a:ea typeface="新細明體" charset="-120"/>
              </a:rPr>
              <a:t> DNS defined for name-to-IP-address translation</a:t>
            </a:r>
          </a:p>
          <a:p>
            <a:r>
              <a:rPr lang="en-US" altLang="zh-TW" sz="2400">
                <a:solidFill>
                  <a:schemeClr val="accent2"/>
                </a:solidFill>
                <a:ea typeface="新細明體" charset="-120"/>
              </a:rPr>
              <a:t>1985:</a:t>
            </a:r>
            <a:r>
              <a:rPr lang="en-US" altLang="zh-TW" sz="2400">
                <a:ea typeface="新細明體" charset="-120"/>
              </a:rPr>
              <a:t> FTP protocol defined</a:t>
            </a:r>
          </a:p>
          <a:p>
            <a:r>
              <a:rPr lang="en-US" altLang="zh-TW" sz="2400">
                <a:solidFill>
                  <a:schemeClr val="accent2"/>
                </a:solidFill>
                <a:ea typeface="新細明體" charset="-120"/>
              </a:rPr>
              <a:t>1988:</a:t>
            </a:r>
            <a:r>
              <a:rPr lang="en-US" altLang="zh-TW" sz="2400">
                <a:ea typeface="新細明體" charset="-120"/>
              </a:rPr>
              <a:t> TCP congestion control</a:t>
            </a:r>
          </a:p>
        </p:txBody>
      </p:sp>
      <p:sp>
        <p:nvSpPr>
          <p:cNvPr id="50180" name="Rectangle 4"/>
          <p:cNvSpPr>
            <a:spLocks noGrp="1" noChangeArrowheads="1"/>
          </p:cNvSpPr>
          <p:nvPr>
            <p:ph type="body" sz="half" idx="2"/>
          </p:nvPr>
        </p:nvSpPr>
        <p:spPr>
          <a:xfrm>
            <a:off x="4495800" y="1800225"/>
            <a:ext cx="3810000" cy="4448175"/>
          </a:xfrm>
        </p:spPr>
        <p:txBody>
          <a:bodyPr/>
          <a:lstStyle/>
          <a:p>
            <a:r>
              <a:rPr lang="en-US" altLang="zh-TW" sz="2400">
                <a:ea typeface="新細明體" charset="-120"/>
              </a:rPr>
              <a:t>new national networks: Csnet, BITnet, NSFnet, Minitel</a:t>
            </a:r>
          </a:p>
          <a:p>
            <a:r>
              <a:rPr lang="en-US" altLang="zh-TW" sz="2400">
                <a:ea typeface="新細明體" charset="-120"/>
              </a:rPr>
              <a:t>100,000 hosts connected to confederation of networks</a:t>
            </a:r>
          </a:p>
          <a:p>
            <a:endParaRPr lang="zh-TW" altLang="en-US" sz="2400">
              <a:ea typeface="新細明體" charset="-120"/>
            </a:endParaRPr>
          </a:p>
        </p:txBody>
      </p:sp>
      <p:sp>
        <p:nvSpPr>
          <p:cNvPr id="50181" name="Rectangle 5"/>
          <p:cNvSpPr>
            <a:spLocks noChangeArrowheads="1"/>
          </p:cNvSpPr>
          <p:nvPr/>
        </p:nvSpPr>
        <p:spPr bwMode="auto">
          <a:xfrm>
            <a:off x="523875" y="1028700"/>
            <a:ext cx="7962900" cy="647700"/>
          </a:xfrm>
          <a:prstGeom prst="rect">
            <a:avLst/>
          </a:prstGeom>
          <a:noFill/>
          <a:ln w="9525">
            <a:noFill/>
            <a:miter lim="800000"/>
            <a:headEnd/>
            <a:tailEnd/>
          </a:ln>
          <a:effectLst/>
        </p:spPr>
        <p:txBody>
          <a:bodyPr anchor="ctr"/>
          <a:lstStyle/>
          <a:p>
            <a:r>
              <a:rPr lang="en-US" altLang="zh-TW" i="1">
                <a:solidFill>
                  <a:srgbClr val="FF0000"/>
                </a:solidFill>
                <a:latin typeface="Comic Sans MS" pitchFamily="66" charset="0"/>
                <a:ea typeface="新細明體" charset="-120"/>
              </a:rPr>
              <a:t>1980-1990: new protocols, a proliferation of networks</a:t>
            </a:r>
            <a:endParaRPr lang="en-US" altLang="zh-TW" sz="4000" u="sng">
              <a:solidFill>
                <a:schemeClr val="accent2"/>
              </a:solidFill>
              <a:latin typeface="Comic Sans MS" pitchFamily="66" charset="0"/>
              <a:ea typeface="新細明體" charset="-12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7" name="投影片編號版面配置區 6"/>
          <p:cNvSpPr>
            <a:spLocks noGrp="1"/>
          </p:cNvSpPr>
          <p:nvPr>
            <p:ph type="sldNum" sz="quarter" idx="12"/>
          </p:nvPr>
        </p:nvSpPr>
        <p:spPr/>
        <p:txBody>
          <a:bodyPr/>
          <a:lstStyle/>
          <a:p>
            <a:r>
              <a:rPr lang="en-US" altLang="zh-TW"/>
              <a:t>1-</a:t>
            </a:r>
            <a:fld id="{E495E54E-4B03-49B6-A8A6-79EB618CC613}" type="slidenum">
              <a:rPr lang="en-US" altLang="zh-TW"/>
              <a:pPr/>
              <a:t>73</a:t>
            </a:fld>
            <a:endParaRPr lang="en-US" altLang="zh-TW"/>
          </a:p>
        </p:txBody>
      </p:sp>
      <p:sp>
        <p:nvSpPr>
          <p:cNvPr id="51202" name="Rectangle 2"/>
          <p:cNvSpPr>
            <a:spLocks noGrp="1" noChangeArrowheads="1"/>
          </p:cNvSpPr>
          <p:nvPr>
            <p:ph type="title"/>
          </p:nvPr>
        </p:nvSpPr>
        <p:spPr>
          <a:xfrm>
            <a:off x="476250" y="333375"/>
            <a:ext cx="7772400" cy="647700"/>
          </a:xfrm>
        </p:spPr>
        <p:txBody>
          <a:bodyPr/>
          <a:lstStyle/>
          <a:p>
            <a:r>
              <a:rPr lang="en-US" altLang="zh-TW" sz="3600">
                <a:ea typeface="新細明體" charset="-120"/>
              </a:rPr>
              <a:t>Internet History</a:t>
            </a:r>
            <a:endParaRPr lang="en-US" altLang="zh-TW">
              <a:ea typeface="新細明體" charset="-120"/>
            </a:endParaRPr>
          </a:p>
        </p:txBody>
      </p:sp>
      <p:sp>
        <p:nvSpPr>
          <p:cNvPr id="51203" name="Rectangle 3"/>
          <p:cNvSpPr>
            <a:spLocks noGrp="1" noChangeArrowheads="1"/>
          </p:cNvSpPr>
          <p:nvPr>
            <p:ph type="body" sz="half" idx="1"/>
          </p:nvPr>
        </p:nvSpPr>
        <p:spPr>
          <a:xfrm>
            <a:off x="419100" y="1790700"/>
            <a:ext cx="4470400" cy="4457700"/>
          </a:xfrm>
        </p:spPr>
        <p:txBody>
          <a:bodyPr/>
          <a:lstStyle/>
          <a:p>
            <a:r>
              <a:rPr lang="en-US" altLang="zh-TW" sz="2000">
                <a:solidFill>
                  <a:schemeClr val="accent2"/>
                </a:solidFill>
                <a:ea typeface="新細明體" charset="-120"/>
              </a:rPr>
              <a:t>Early 1990’s: </a:t>
            </a:r>
            <a:r>
              <a:rPr lang="en-US" altLang="zh-TW" sz="2000">
                <a:ea typeface="新細明體" charset="-120"/>
              </a:rPr>
              <a:t>ARPAnet decommissioned</a:t>
            </a:r>
          </a:p>
          <a:p>
            <a:r>
              <a:rPr lang="en-US" altLang="zh-TW" sz="2000">
                <a:solidFill>
                  <a:schemeClr val="accent2"/>
                </a:solidFill>
                <a:ea typeface="新細明體" charset="-120"/>
              </a:rPr>
              <a:t>1991: </a:t>
            </a:r>
            <a:r>
              <a:rPr lang="en-US" altLang="zh-TW" sz="2000">
                <a:ea typeface="新細明體" charset="-120"/>
              </a:rPr>
              <a:t>NSF lifts restrictions on commercial use of NSFnet (decommissioned, 1995)</a:t>
            </a:r>
          </a:p>
          <a:p>
            <a:r>
              <a:rPr lang="en-US" altLang="zh-TW" sz="2000">
                <a:solidFill>
                  <a:schemeClr val="accent2"/>
                </a:solidFill>
                <a:ea typeface="新細明體" charset="-120"/>
              </a:rPr>
              <a:t>early 1990s:</a:t>
            </a:r>
            <a:r>
              <a:rPr lang="en-US" altLang="zh-TW" sz="2000">
                <a:ea typeface="新細明體" charset="-120"/>
              </a:rPr>
              <a:t> Web</a:t>
            </a:r>
          </a:p>
          <a:p>
            <a:pPr lvl="1"/>
            <a:r>
              <a:rPr lang="en-US" altLang="zh-TW" sz="2000">
                <a:ea typeface="新細明體" charset="-120"/>
              </a:rPr>
              <a:t>hypertext [Bush 1945, Nelson 1960’s]</a:t>
            </a:r>
          </a:p>
          <a:p>
            <a:pPr lvl="1"/>
            <a:r>
              <a:rPr lang="en-US" altLang="zh-TW" sz="2000">
                <a:ea typeface="新細明體" charset="-120"/>
              </a:rPr>
              <a:t>HTML, HTTP: Berners-Lee</a:t>
            </a:r>
          </a:p>
          <a:p>
            <a:pPr lvl="1"/>
            <a:r>
              <a:rPr lang="en-US" altLang="zh-TW" sz="2000">
                <a:ea typeface="新細明體" charset="-120"/>
              </a:rPr>
              <a:t>1994: Mosaic, later Netscape</a:t>
            </a:r>
          </a:p>
          <a:p>
            <a:pPr lvl="1"/>
            <a:r>
              <a:rPr lang="en-US" altLang="zh-TW" sz="2000">
                <a:ea typeface="新細明體" charset="-120"/>
              </a:rPr>
              <a:t>late 1990’s: commercialization</a:t>
            </a:r>
            <a:r>
              <a:rPr lang="en-US" altLang="zh-TW" sz="1800">
                <a:ea typeface="新細明體" charset="-120"/>
              </a:rPr>
              <a:t> of the Web</a:t>
            </a:r>
          </a:p>
          <a:p>
            <a:endParaRPr lang="en-US" altLang="zh-TW" sz="2000">
              <a:ea typeface="新細明體" charset="-120"/>
            </a:endParaRPr>
          </a:p>
          <a:p>
            <a:endParaRPr lang="zh-TW" altLang="en-US" sz="2000">
              <a:ea typeface="新細明體" charset="-120"/>
            </a:endParaRPr>
          </a:p>
        </p:txBody>
      </p:sp>
      <p:sp>
        <p:nvSpPr>
          <p:cNvPr id="51204" name="Rectangle 4"/>
          <p:cNvSpPr>
            <a:spLocks noGrp="1" noChangeArrowheads="1"/>
          </p:cNvSpPr>
          <p:nvPr>
            <p:ph type="body" sz="half" idx="2"/>
          </p:nvPr>
        </p:nvSpPr>
        <p:spPr>
          <a:xfrm>
            <a:off x="4876800" y="1800225"/>
            <a:ext cx="3965575" cy="4448175"/>
          </a:xfrm>
        </p:spPr>
        <p:txBody>
          <a:bodyPr/>
          <a:lstStyle/>
          <a:p>
            <a:pPr>
              <a:lnSpc>
                <a:spcPct val="90000"/>
              </a:lnSpc>
              <a:buFont typeface="Wingdings" pitchFamily="2" charset="2"/>
              <a:buNone/>
            </a:pPr>
            <a:r>
              <a:rPr lang="en-US" altLang="zh-TW">
                <a:solidFill>
                  <a:schemeClr val="accent2"/>
                </a:solidFill>
                <a:ea typeface="新細明體" charset="-120"/>
              </a:rPr>
              <a:t>Late 1990’s – 2000’s:</a:t>
            </a:r>
            <a:endParaRPr lang="en-US" altLang="zh-TW">
              <a:solidFill>
                <a:srgbClr val="FF0000"/>
              </a:solidFill>
              <a:ea typeface="新細明體" charset="-120"/>
            </a:endParaRPr>
          </a:p>
          <a:p>
            <a:pPr>
              <a:lnSpc>
                <a:spcPct val="90000"/>
              </a:lnSpc>
            </a:pPr>
            <a:r>
              <a:rPr lang="en-US" altLang="zh-TW" sz="2400">
                <a:ea typeface="新細明體" charset="-120"/>
              </a:rPr>
              <a:t>more killer apps: instant messaging, peer2peer file sharing (e.g., Naptser)</a:t>
            </a:r>
          </a:p>
          <a:p>
            <a:pPr>
              <a:lnSpc>
                <a:spcPct val="90000"/>
              </a:lnSpc>
            </a:pPr>
            <a:r>
              <a:rPr lang="en-US" altLang="zh-TW" sz="2400">
                <a:ea typeface="新細明體" charset="-120"/>
              </a:rPr>
              <a:t>network security to forefront</a:t>
            </a:r>
          </a:p>
          <a:p>
            <a:pPr>
              <a:lnSpc>
                <a:spcPct val="90000"/>
              </a:lnSpc>
            </a:pPr>
            <a:r>
              <a:rPr lang="en-US" altLang="zh-TW" sz="2400">
                <a:ea typeface="新細明體" charset="-120"/>
              </a:rPr>
              <a:t>est. 50 million host, 100 million+ users</a:t>
            </a:r>
          </a:p>
          <a:p>
            <a:pPr>
              <a:lnSpc>
                <a:spcPct val="90000"/>
              </a:lnSpc>
            </a:pPr>
            <a:r>
              <a:rPr lang="en-US" altLang="zh-TW" sz="2400">
                <a:ea typeface="新細明體" charset="-120"/>
              </a:rPr>
              <a:t>backbone links running at Gbps</a:t>
            </a:r>
          </a:p>
          <a:p>
            <a:pPr>
              <a:lnSpc>
                <a:spcPct val="90000"/>
              </a:lnSpc>
            </a:pPr>
            <a:endParaRPr lang="zh-TW" altLang="en-US" sz="2400">
              <a:ea typeface="新細明體" charset="-120"/>
            </a:endParaRPr>
          </a:p>
        </p:txBody>
      </p:sp>
      <p:sp>
        <p:nvSpPr>
          <p:cNvPr id="51205" name="Rectangle 5"/>
          <p:cNvSpPr>
            <a:spLocks noChangeArrowheads="1"/>
          </p:cNvSpPr>
          <p:nvPr/>
        </p:nvSpPr>
        <p:spPr bwMode="auto">
          <a:xfrm>
            <a:off x="523875" y="1028700"/>
            <a:ext cx="7962900" cy="647700"/>
          </a:xfrm>
          <a:prstGeom prst="rect">
            <a:avLst/>
          </a:prstGeom>
          <a:noFill/>
          <a:ln w="9525">
            <a:noFill/>
            <a:miter lim="800000"/>
            <a:headEnd/>
            <a:tailEnd/>
          </a:ln>
          <a:effectLst/>
        </p:spPr>
        <p:txBody>
          <a:bodyPr anchor="ctr"/>
          <a:lstStyle/>
          <a:p>
            <a:r>
              <a:rPr lang="en-US" altLang="zh-TW" i="1">
                <a:solidFill>
                  <a:srgbClr val="FF0000"/>
                </a:solidFill>
                <a:latin typeface="Comic Sans MS" pitchFamily="66" charset="0"/>
                <a:ea typeface="新細明體" charset="-120"/>
              </a:rPr>
              <a:t>1990, 2000’s: commercialization, the Web, new apps</a:t>
            </a:r>
            <a:endParaRPr lang="en-US" altLang="zh-TW" sz="4000" u="sng">
              <a:solidFill>
                <a:schemeClr val="accent2"/>
              </a:solidFill>
              <a:latin typeface="Comic Sans MS" pitchFamily="66" charset="0"/>
              <a:ea typeface="新細明體"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6" name="投影片編號版面配置區 6"/>
          <p:cNvSpPr>
            <a:spLocks noGrp="1"/>
          </p:cNvSpPr>
          <p:nvPr>
            <p:ph type="sldNum" sz="quarter" idx="12"/>
          </p:nvPr>
        </p:nvSpPr>
        <p:spPr/>
        <p:txBody>
          <a:bodyPr/>
          <a:lstStyle/>
          <a:p>
            <a:r>
              <a:rPr lang="en-US" altLang="zh-TW"/>
              <a:t>1-</a:t>
            </a:r>
            <a:fld id="{521DFB7C-5EFE-45F5-9072-3A46E0492328}" type="slidenum">
              <a:rPr lang="en-US" altLang="zh-TW"/>
              <a:pPr/>
              <a:t>74</a:t>
            </a:fld>
            <a:endParaRPr lang="en-US" altLang="zh-TW"/>
          </a:p>
        </p:txBody>
      </p:sp>
      <p:sp>
        <p:nvSpPr>
          <p:cNvPr id="54274" name="Rectangle 2"/>
          <p:cNvSpPr>
            <a:spLocks noGrp="1" noChangeArrowheads="1"/>
          </p:cNvSpPr>
          <p:nvPr>
            <p:ph type="title"/>
          </p:nvPr>
        </p:nvSpPr>
        <p:spPr/>
        <p:txBody>
          <a:bodyPr/>
          <a:lstStyle/>
          <a:p>
            <a:r>
              <a:rPr lang="en-US" altLang="zh-TW">
                <a:ea typeface="新細明體" charset="-120"/>
              </a:rPr>
              <a:t>Introduction: Summary</a:t>
            </a:r>
          </a:p>
        </p:txBody>
      </p:sp>
      <p:sp>
        <p:nvSpPr>
          <p:cNvPr id="54275" name="Rectangle 3"/>
          <p:cNvSpPr>
            <a:spLocks noGrp="1" noChangeArrowheads="1"/>
          </p:cNvSpPr>
          <p:nvPr>
            <p:ph type="body" sz="half" idx="1"/>
          </p:nvPr>
        </p:nvSpPr>
        <p:spPr>
          <a:xfrm>
            <a:off x="574675" y="1565275"/>
            <a:ext cx="4384675" cy="4843463"/>
          </a:xfrm>
        </p:spPr>
        <p:txBody>
          <a:bodyPr/>
          <a:lstStyle/>
          <a:p>
            <a:pPr>
              <a:lnSpc>
                <a:spcPct val="90000"/>
              </a:lnSpc>
              <a:buFont typeface="Wingdings" pitchFamily="2" charset="2"/>
              <a:buNone/>
            </a:pPr>
            <a:r>
              <a:rPr lang="en-US" altLang="zh-TW" sz="2400" u="sng">
                <a:solidFill>
                  <a:srgbClr val="FF0000"/>
                </a:solidFill>
                <a:ea typeface="新細明體" charset="-120"/>
              </a:rPr>
              <a:t>Covered a “ton” of material!</a:t>
            </a:r>
          </a:p>
          <a:p>
            <a:pPr>
              <a:lnSpc>
                <a:spcPct val="90000"/>
              </a:lnSpc>
            </a:pPr>
            <a:r>
              <a:rPr lang="en-US" altLang="zh-TW" sz="2400">
                <a:ea typeface="新細明體" charset="-120"/>
              </a:rPr>
              <a:t>Internet overview</a:t>
            </a:r>
          </a:p>
          <a:p>
            <a:pPr>
              <a:lnSpc>
                <a:spcPct val="90000"/>
              </a:lnSpc>
            </a:pPr>
            <a:r>
              <a:rPr lang="en-US" altLang="zh-TW" sz="2400">
                <a:ea typeface="新細明體" charset="-120"/>
              </a:rPr>
              <a:t>what’s a protocol?</a:t>
            </a:r>
          </a:p>
          <a:p>
            <a:pPr>
              <a:lnSpc>
                <a:spcPct val="90000"/>
              </a:lnSpc>
            </a:pPr>
            <a:r>
              <a:rPr lang="en-US" altLang="zh-TW" sz="2400">
                <a:ea typeface="新細明體" charset="-120"/>
              </a:rPr>
              <a:t>network edge, core, access network</a:t>
            </a:r>
          </a:p>
          <a:p>
            <a:pPr lvl="1">
              <a:lnSpc>
                <a:spcPct val="90000"/>
              </a:lnSpc>
            </a:pPr>
            <a:r>
              <a:rPr lang="en-US" altLang="zh-TW">
                <a:ea typeface="新細明體" charset="-120"/>
              </a:rPr>
              <a:t>packet-switching versus circuit-switching</a:t>
            </a:r>
          </a:p>
          <a:p>
            <a:pPr>
              <a:lnSpc>
                <a:spcPct val="90000"/>
              </a:lnSpc>
            </a:pPr>
            <a:r>
              <a:rPr lang="en-US" altLang="zh-TW" sz="2400">
                <a:ea typeface="新細明體" charset="-120"/>
              </a:rPr>
              <a:t>Internet/ISP structure</a:t>
            </a:r>
          </a:p>
          <a:p>
            <a:pPr>
              <a:lnSpc>
                <a:spcPct val="90000"/>
              </a:lnSpc>
            </a:pPr>
            <a:r>
              <a:rPr lang="en-US" altLang="zh-TW" sz="2400">
                <a:ea typeface="新細明體" charset="-120"/>
              </a:rPr>
              <a:t>performance: loss, delay</a:t>
            </a:r>
          </a:p>
          <a:p>
            <a:pPr>
              <a:lnSpc>
                <a:spcPct val="90000"/>
              </a:lnSpc>
            </a:pPr>
            <a:r>
              <a:rPr lang="en-US" altLang="zh-TW" sz="2400">
                <a:ea typeface="新細明體" charset="-120"/>
              </a:rPr>
              <a:t>layering and service models</a:t>
            </a:r>
          </a:p>
          <a:p>
            <a:pPr>
              <a:lnSpc>
                <a:spcPct val="90000"/>
              </a:lnSpc>
            </a:pPr>
            <a:r>
              <a:rPr lang="en-US" altLang="zh-TW" sz="2400">
                <a:ea typeface="新細明體" charset="-120"/>
              </a:rPr>
              <a:t>history</a:t>
            </a:r>
          </a:p>
        </p:txBody>
      </p:sp>
      <p:sp>
        <p:nvSpPr>
          <p:cNvPr id="54276" name="Rectangle 4"/>
          <p:cNvSpPr>
            <a:spLocks noGrp="1" noChangeArrowheads="1"/>
          </p:cNvSpPr>
          <p:nvPr>
            <p:ph type="body" sz="half" idx="2"/>
          </p:nvPr>
        </p:nvSpPr>
        <p:spPr>
          <a:xfrm>
            <a:off x="5114925" y="1579563"/>
            <a:ext cx="3724275" cy="4648200"/>
          </a:xfrm>
        </p:spPr>
        <p:txBody>
          <a:bodyPr/>
          <a:lstStyle/>
          <a:p>
            <a:pPr>
              <a:lnSpc>
                <a:spcPct val="90000"/>
              </a:lnSpc>
              <a:buFont typeface="Wingdings" pitchFamily="2" charset="2"/>
              <a:buNone/>
            </a:pPr>
            <a:r>
              <a:rPr lang="en-US" altLang="zh-TW" sz="2400" u="sng">
                <a:solidFill>
                  <a:srgbClr val="FF0000"/>
                </a:solidFill>
                <a:ea typeface="新細明體" charset="-120"/>
              </a:rPr>
              <a:t>You now have:</a:t>
            </a:r>
            <a:r>
              <a:rPr lang="en-US" altLang="zh-TW" sz="2400">
                <a:ea typeface="新細明體" charset="-120"/>
              </a:rPr>
              <a:t> </a:t>
            </a:r>
          </a:p>
          <a:p>
            <a:pPr>
              <a:lnSpc>
                <a:spcPct val="90000"/>
              </a:lnSpc>
            </a:pPr>
            <a:r>
              <a:rPr lang="en-US" altLang="zh-TW" sz="2400">
                <a:ea typeface="新細明體" charset="-120"/>
              </a:rPr>
              <a:t>context, overview, “feel” of networking</a:t>
            </a:r>
          </a:p>
          <a:p>
            <a:pPr>
              <a:lnSpc>
                <a:spcPct val="90000"/>
              </a:lnSpc>
            </a:pPr>
            <a:r>
              <a:rPr lang="en-US" altLang="zh-TW" sz="2400">
                <a:ea typeface="新細明體" charset="-120"/>
              </a:rPr>
              <a:t>more depth, detail </a:t>
            </a:r>
            <a:r>
              <a:rPr lang="en-US" altLang="zh-TW" sz="2400" i="1">
                <a:ea typeface="新細明體" charset="-120"/>
              </a:rPr>
              <a:t>to follow!</a:t>
            </a:r>
            <a:endParaRPr lang="en-US" altLang="zh-TW" sz="2400">
              <a:ea typeface="新細明體"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48" name="投影片編號版面配置區 6"/>
          <p:cNvSpPr>
            <a:spLocks noGrp="1"/>
          </p:cNvSpPr>
          <p:nvPr>
            <p:ph type="sldNum" sz="quarter" idx="12"/>
          </p:nvPr>
        </p:nvSpPr>
        <p:spPr/>
        <p:txBody>
          <a:bodyPr/>
          <a:lstStyle/>
          <a:p>
            <a:r>
              <a:rPr lang="en-US" altLang="zh-TW"/>
              <a:t>1-</a:t>
            </a:r>
            <a:fld id="{831C3F3C-A725-459B-8A82-6BF8B712763B}" type="slidenum">
              <a:rPr lang="en-US" altLang="zh-TW"/>
              <a:pPr/>
              <a:t>8</a:t>
            </a:fld>
            <a:endParaRPr lang="en-US" altLang="zh-TW"/>
          </a:p>
        </p:txBody>
      </p:sp>
      <p:sp>
        <p:nvSpPr>
          <p:cNvPr id="8194" name="Rectangle 2"/>
          <p:cNvSpPr>
            <a:spLocks noGrp="1" noChangeArrowheads="1"/>
          </p:cNvSpPr>
          <p:nvPr>
            <p:ph type="title"/>
          </p:nvPr>
        </p:nvSpPr>
        <p:spPr/>
        <p:txBody>
          <a:bodyPr/>
          <a:lstStyle/>
          <a:p>
            <a:r>
              <a:rPr lang="en-US" altLang="zh-TW">
                <a:ea typeface="新細明體" charset="-120"/>
              </a:rPr>
              <a:t>What’s a protocol?</a:t>
            </a:r>
          </a:p>
        </p:txBody>
      </p:sp>
      <p:sp>
        <p:nvSpPr>
          <p:cNvPr id="8195" name="Rectangle 3"/>
          <p:cNvSpPr>
            <a:spLocks noGrp="1" noChangeArrowheads="1"/>
          </p:cNvSpPr>
          <p:nvPr>
            <p:ph type="body" sz="half" idx="1"/>
          </p:nvPr>
        </p:nvSpPr>
        <p:spPr>
          <a:xfrm>
            <a:off x="533400" y="1371600"/>
            <a:ext cx="8153400" cy="685800"/>
          </a:xfrm>
        </p:spPr>
        <p:txBody>
          <a:bodyPr/>
          <a:lstStyle/>
          <a:p>
            <a:pPr>
              <a:buFont typeface="Wingdings" pitchFamily="2" charset="2"/>
              <a:buNone/>
            </a:pPr>
            <a:r>
              <a:rPr lang="en-US" altLang="zh-TW" sz="2400">
                <a:ea typeface="新細明體" charset="-120"/>
              </a:rPr>
              <a:t>a human protocol and a computer network protocol:</a:t>
            </a:r>
          </a:p>
          <a:p>
            <a:pPr>
              <a:buFont typeface="Wingdings" pitchFamily="2" charset="2"/>
              <a:buNone/>
            </a:pPr>
            <a:endParaRPr lang="zh-TW" altLang="en-US" sz="2400">
              <a:ea typeface="新細明體" charset="-120"/>
            </a:endParaRPr>
          </a:p>
        </p:txBody>
      </p:sp>
      <p:sp>
        <p:nvSpPr>
          <p:cNvPr id="8200" name="Rectangle 8"/>
          <p:cNvSpPr>
            <a:spLocks noChangeArrowheads="1"/>
          </p:cNvSpPr>
          <p:nvPr/>
        </p:nvSpPr>
        <p:spPr bwMode="auto">
          <a:xfrm>
            <a:off x="685800" y="5943600"/>
            <a:ext cx="4419600" cy="533400"/>
          </a:xfrm>
          <a:prstGeom prst="rect">
            <a:avLst/>
          </a:prstGeom>
          <a:noFill/>
          <a:ln w="9525">
            <a:noFill/>
            <a:miter lim="800000"/>
            <a:headEnd/>
            <a:tailEnd/>
          </a:ln>
          <a:effectLst/>
        </p:spPr>
        <p:txBody>
          <a:bodyPr/>
          <a:lstStyle/>
          <a:p>
            <a:pPr marL="342900" indent="-342900">
              <a:spcBef>
                <a:spcPct val="20000"/>
              </a:spcBef>
              <a:buClr>
                <a:schemeClr val="accent2"/>
              </a:buClr>
              <a:buSzPct val="85000"/>
              <a:buFont typeface="Wingdings" pitchFamily="2" charset="2"/>
              <a:buNone/>
            </a:pPr>
            <a:r>
              <a:rPr lang="en-US" altLang="zh-TW" u="sng">
                <a:solidFill>
                  <a:srgbClr val="FF0000"/>
                </a:solidFill>
                <a:latin typeface="Comic Sans MS" pitchFamily="66" charset="0"/>
                <a:ea typeface="新細明體" charset="-120"/>
              </a:rPr>
              <a:t>Q:</a:t>
            </a:r>
            <a:r>
              <a:rPr lang="en-US" altLang="zh-TW">
                <a:latin typeface="Comic Sans MS" pitchFamily="66" charset="0"/>
                <a:ea typeface="新細明體" charset="-120"/>
              </a:rPr>
              <a:t> Other human protocols? </a:t>
            </a:r>
          </a:p>
        </p:txBody>
      </p:sp>
      <p:sp>
        <p:nvSpPr>
          <p:cNvPr id="8202" name="Line 10"/>
          <p:cNvSpPr>
            <a:spLocks noChangeShapeType="1"/>
          </p:cNvSpPr>
          <p:nvPr/>
        </p:nvSpPr>
        <p:spPr bwMode="auto">
          <a:xfrm>
            <a:off x="1257300" y="2771775"/>
            <a:ext cx="1762125" cy="276225"/>
          </a:xfrm>
          <a:prstGeom prst="line">
            <a:avLst/>
          </a:prstGeom>
          <a:noFill/>
          <a:ln w="28575">
            <a:solidFill>
              <a:srgbClr val="FF0000"/>
            </a:solidFill>
            <a:round/>
            <a:headEnd/>
            <a:tailEnd type="triangle" w="med" len="med"/>
          </a:ln>
          <a:effectLst/>
        </p:spPr>
        <p:txBody>
          <a:bodyPr wrap="none" anchor="ctr"/>
          <a:lstStyle/>
          <a:p>
            <a:endParaRPr lang="zh-TW" altLang="en-US"/>
          </a:p>
        </p:txBody>
      </p:sp>
      <p:grpSp>
        <p:nvGrpSpPr>
          <p:cNvPr id="8208" name="Group 16"/>
          <p:cNvGrpSpPr>
            <a:grpSpLocks/>
          </p:cNvGrpSpPr>
          <p:nvPr/>
        </p:nvGrpSpPr>
        <p:grpSpPr bwMode="auto">
          <a:xfrm>
            <a:off x="7173913" y="2917825"/>
            <a:ext cx="355600" cy="933450"/>
            <a:chOff x="4180" y="783"/>
            <a:chExt cx="150" cy="307"/>
          </a:xfrm>
        </p:grpSpPr>
        <p:sp>
          <p:nvSpPr>
            <p:cNvPr id="8209" name="AutoShape 17"/>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8210" name="Rectangle 18"/>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8211" name="Rectangle 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8212" name="AutoShape 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8213" name="Line 21"/>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8214" name="Line 22"/>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8215" name="Rectangle 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8216" name="Rectangle 24"/>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aphicFrame>
        <p:nvGraphicFramePr>
          <p:cNvPr id="8218" name="Object 26"/>
          <p:cNvGraphicFramePr>
            <a:graphicFrameLocks noChangeAspect="1"/>
          </p:cNvGraphicFramePr>
          <p:nvPr/>
        </p:nvGraphicFramePr>
        <p:xfrm>
          <a:off x="4543425" y="2632075"/>
          <a:ext cx="622300" cy="500063"/>
        </p:xfrm>
        <a:graphic>
          <a:graphicData uri="http://schemas.openxmlformats.org/presentationml/2006/ole">
            <p:oleObj spid="_x0000_s8218" name="Clip" r:id="rId3" imgW="1305000" imgH="1085760" progId="MS_ClipArt_Gallery.2">
              <p:embed/>
            </p:oleObj>
          </a:graphicData>
        </a:graphic>
      </p:graphicFrame>
      <p:pic>
        <p:nvPicPr>
          <p:cNvPr id="8254" name="Picture 62" descr="Alice"/>
          <p:cNvPicPr>
            <a:picLocks noChangeAspect="1" noChangeArrowheads="1"/>
          </p:cNvPicPr>
          <p:nvPr/>
        </p:nvPicPr>
        <p:blipFill>
          <a:blip r:embed="rId4" cstate="print"/>
          <a:srcRect/>
          <a:stretch>
            <a:fillRect/>
          </a:stretch>
        </p:blipFill>
        <p:spPr bwMode="auto">
          <a:xfrm>
            <a:off x="709613" y="2376488"/>
            <a:ext cx="561975" cy="693737"/>
          </a:xfrm>
          <a:prstGeom prst="rect">
            <a:avLst/>
          </a:prstGeom>
          <a:noFill/>
        </p:spPr>
      </p:pic>
      <p:pic>
        <p:nvPicPr>
          <p:cNvPr id="8255" name="Picture 63" descr="Bob"/>
          <p:cNvPicPr>
            <a:picLocks noChangeAspect="1" noChangeArrowheads="1"/>
          </p:cNvPicPr>
          <p:nvPr/>
        </p:nvPicPr>
        <p:blipFill>
          <a:blip r:embed="rId5" cstate="print"/>
          <a:srcRect/>
          <a:stretch>
            <a:fillRect/>
          </a:stretch>
        </p:blipFill>
        <p:spPr bwMode="auto">
          <a:xfrm>
            <a:off x="3128963" y="2771775"/>
            <a:ext cx="676275" cy="690563"/>
          </a:xfrm>
          <a:prstGeom prst="rect">
            <a:avLst/>
          </a:prstGeom>
          <a:noFill/>
        </p:spPr>
      </p:pic>
      <p:sp>
        <p:nvSpPr>
          <p:cNvPr id="8256" name="Text Box 64"/>
          <p:cNvSpPr txBox="1">
            <a:spLocks noChangeArrowheads="1"/>
          </p:cNvSpPr>
          <p:nvPr/>
        </p:nvSpPr>
        <p:spPr bwMode="auto">
          <a:xfrm>
            <a:off x="1698625" y="2484438"/>
            <a:ext cx="503238" cy="457200"/>
          </a:xfrm>
          <a:prstGeom prst="rect">
            <a:avLst/>
          </a:prstGeom>
          <a:noFill/>
          <a:ln w="9525">
            <a:noFill/>
            <a:miter lim="800000"/>
            <a:headEnd/>
            <a:tailEnd/>
          </a:ln>
          <a:effectLst/>
        </p:spPr>
        <p:txBody>
          <a:bodyPr wrap="none">
            <a:spAutoFit/>
          </a:bodyPr>
          <a:lstStyle/>
          <a:p>
            <a:r>
              <a:rPr lang="en-US" altLang="zh-TW">
                <a:solidFill>
                  <a:srgbClr val="FF0000"/>
                </a:solidFill>
                <a:latin typeface="Comic Sans MS" pitchFamily="66" charset="0"/>
                <a:ea typeface="新細明體" charset="-120"/>
              </a:rPr>
              <a:t>Hi</a:t>
            </a:r>
            <a:endParaRPr lang="en-US" altLang="zh-TW">
              <a:ea typeface="新細明體" charset="-120"/>
            </a:endParaRPr>
          </a:p>
        </p:txBody>
      </p:sp>
      <p:sp>
        <p:nvSpPr>
          <p:cNvPr id="8258" name="Line 66"/>
          <p:cNvSpPr>
            <a:spLocks noChangeShapeType="1"/>
          </p:cNvSpPr>
          <p:nvPr/>
        </p:nvSpPr>
        <p:spPr bwMode="auto">
          <a:xfrm flipV="1">
            <a:off x="971550" y="3352800"/>
            <a:ext cx="2085975" cy="361950"/>
          </a:xfrm>
          <a:prstGeom prst="line">
            <a:avLst/>
          </a:prstGeom>
          <a:noFill/>
          <a:ln w="28575">
            <a:solidFill>
              <a:srgbClr val="FF0000"/>
            </a:solidFill>
            <a:round/>
            <a:headEnd type="triangle" w="med" len="med"/>
            <a:tailEnd/>
          </a:ln>
          <a:effectLst/>
        </p:spPr>
        <p:txBody>
          <a:bodyPr wrap="none" anchor="ctr"/>
          <a:lstStyle/>
          <a:p>
            <a:endParaRPr lang="zh-TW" altLang="en-US"/>
          </a:p>
        </p:txBody>
      </p:sp>
      <p:sp>
        <p:nvSpPr>
          <p:cNvPr id="8259" name="Text Box 67"/>
          <p:cNvSpPr txBox="1">
            <a:spLocks noChangeArrowheads="1"/>
          </p:cNvSpPr>
          <p:nvPr/>
        </p:nvSpPr>
        <p:spPr bwMode="auto">
          <a:xfrm>
            <a:off x="1689100" y="3141663"/>
            <a:ext cx="503238" cy="457200"/>
          </a:xfrm>
          <a:prstGeom prst="rect">
            <a:avLst/>
          </a:prstGeom>
          <a:noFill/>
          <a:ln w="9525">
            <a:noFill/>
            <a:miter lim="800000"/>
            <a:headEnd/>
            <a:tailEnd/>
          </a:ln>
          <a:effectLst/>
        </p:spPr>
        <p:txBody>
          <a:bodyPr wrap="none">
            <a:spAutoFit/>
          </a:bodyPr>
          <a:lstStyle/>
          <a:p>
            <a:r>
              <a:rPr lang="en-US" altLang="zh-TW">
                <a:solidFill>
                  <a:srgbClr val="FF0000"/>
                </a:solidFill>
                <a:latin typeface="Comic Sans MS" pitchFamily="66" charset="0"/>
                <a:ea typeface="新細明體" charset="-120"/>
              </a:rPr>
              <a:t>Hi</a:t>
            </a:r>
            <a:endParaRPr lang="en-US" altLang="zh-TW">
              <a:ea typeface="新細明體" charset="-120"/>
            </a:endParaRPr>
          </a:p>
        </p:txBody>
      </p:sp>
      <p:sp>
        <p:nvSpPr>
          <p:cNvPr id="8262" name="Line 70"/>
          <p:cNvSpPr>
            <a:spLocks noChangeShapeType="1"/>
          </p:cNvSpPr>
          <p:nvPr/>
        </p:nvSpPr>
        <p:spPr bwMode="auto">
          <a:xfrm>
            <a:off x="933450" y="3762375"/>
            <a:ext cx="2162175" cy="438150"/>
          </a:xfrm>
          <a:prstGeom prst="line">
            <a:avLst/>
          </a:prstGeom>
          <a:noFill/>
          <a:ln w="28575">
            <a:solidFill>
              <a:srgbClr val="FF0000"/>
            </a:solidFill>
            <a:round/>
            <a:headEnd/>
            <a:tailEnd type="triangle" w="med" len="med"/>
          </a:ln>
          <a:effectLst/>
        </p:spPr>
        <p:txBody>
          <a:bodyPr wrap="none" anchor="ctr"/>
          <a:lstStyle/>
          <a:p>
            <a:endParaRPr lang="zh-TW" altLang="en-US"/>
          </a:p>
        </p:txBody>
      </p:sp>
      <p:grpSp>
        <p:nvGrpSpPr>
          <p:cNvPr id="8264" name="Group 72"/>
          <p:cNvGrpSpPr>
            <a:grpSpLocks/>
          </p:cNvGrpSpPr>
          <p:nvPr/>
        </p:nvGrpSpPr>
        <p:grpSpPr bwMode="auto">
          <a:xfrm>
            <a:off x="1322388" y="3694113"/>
            <a:ext cx="1090612" cy="701675"/>
            <a:chOff x="737" y="2747"/>
            <a:chExt cx="687" cy="442"/>
          </a:xfrm>
        </p:grpSpPr>
        <p:sp>
          <p:nvSpPr>
            <p:cNvPr id="8263" name="Rectangle 71"/>
            <p:cNvSpPr>
              <a:spLocks noChangeArrowheads="1"/>
            </p:cNvSpPr>
            <p:nvPr/>
          </p:nvSpPr>
          <p:spPr bwMode="auto">
            <a:xfrm>
              <a:off x="786" y="2790"/>
              <a:ext cx="588" cy="348"/>
            </a:xfrm>
            <a:prstGeom prst="rect">
              <a:avLst/>
            </a:prstGeom>
            <a:noFill/>
            <a:ln w="9525">
              <a:noFill/>
              <a:miter lim="800000"/>
              <a:headEnd/>
              <a:tailEnd/>
            </a:ln>
            <a:effectLst/>
          </p:spPr>
          <p:txBody>
            <a:bodyPr wrap="none" anchor="ctr"/>
            <a:lstStyle/>
            <a:p>
              <a:endParaRPr lang="zh-TW" altLang="en-US"/>
            </a:p>
          </p:txBody>
        </p:sp>
        <p:sp>
          <p:nvSpPr>
            <p:cNvPr id="8261" name="Text Box 69"/>
            <p:cNvSpPr txBox="1">
              <a:spLocks noChangeArrowheads="1"/>
            </p:cNvSpPr>
            <p:nvPr/>
          </p:nvSpPr>
          <p:spPr bwMode="auto">
            <a:xfrm>
              <a:off x="737" y="2747"/>
              <a:ext cx="687" cy="442"/>
            </a:xfrm>
            <a:prstGeom prst="rect">
              <a:avLst/>
            </a:prstGeom>
            <a:solidFill>
              <a:schemeClr val="bg1"/>
            </a:solidFill>
            <a:ln w="9525">
              <a:noFill/>
              <a:miter lim="800000"/>
              <a:headEnd/>
              <a:tailEnd/>
            </a:ln>
            <a:effectLst/>
          </p:spPr>
          <p:txBody>
            <a:bodyPr wrap="none">
              <a:spAutoFit/>
            </a:bodyPr>
            <a:lstStyle/>
            <a:p>
              <a:pPr algn="ctr"/>
              <a:r>
                <a:rPr lang="en-US" altLang="zh-TW" sz="2000">
                  <a:solidFill>
                    <a:srgbClr val="FF0000"/>
                  </a:solidFill>
                  <a:latin typeface="Comic Sans MS" pitchFamily="66" charset="0"/>
                  <a:ea typeface="新細明體" charset="-120"/>
                </a:rPr>
                <a:t>Got the</a:t>
              </a:r>
            </a:p>
            <a:p>
              <a:pPr algn="ctr"/>
              <a:r>
                <a:rPr lang="en-US" altLang="zh-TW" sz="2000">
                  <a:solidFill>
                    <a:srgbClr val="FF0000"/>
                  </a:solidFill>
                  <a:latin typeface="Comic Sans MS" pitchFamily="66" charset="0"/>
                  <a:ea typeface="新細明體" charset="-120"/>
                </a:rPr>
                <a:t>time?</a:t>
              </a:r>
              <a:endParaRPr lang="en-US" altLang="zh-TW" sz="2000">
                <a:ea typeface="新細明體" charset="-120"/>
              </a:endParaRPr>
            </a:p>
          </p:txBody>
        </p:sp>
      </p:grpSp>
      <p:sp>
        <p:nvSpPr>
          <p:cNvPr id="8265" name="Line 73"/>
          <p:cNvSpPr>
            <a:spLocks noChangeShapeType="1"/>
          </p:cNvSpPr>
          <p:nvPr/>
        </p:nvSpPr>
        <p:spPr bwMode="auto">
          <a:xfrm flipV="1">
            <a:off x="1095375" y="4333875"/>
            <a:ext cx="1952625" cy="333375"/>
          </a:xfrm>
          <a:prstGeom prst="line">
            <a:avLst/>
          </a:prstGeom>
          <a:noFill/>
          <a:ln w="28575">
            <a:solidFill>
              <a:srgbClr val="FF0000"/>
            </a:solidFill>
            <a:round/>
            <a:headEnd type="triangle" w="med" len="med"/>
            <a:tailEnd/>
          </a:ln>
          <a:effectLst/>
        </p:spPr>
        <p:txBody>
          <a:bodyPr wrap="none" anchor="ctr"/>
          <a:lstStyle/>
          <a:p>
            <a:endParaRPr lang="zh-TW" altLang="en-US"/>
          </a:p>
        </p:txBody>
      </p:sp>
      <p:grpSp>
        <p:nvGrpSpPr>
          <p:cNvPr id="8268" name="Group 76"/>
          <p:cNvGrpSpPr>
            <a:grpSpLocks/>
          </p:cNvGrpSpPr>
          <p:nvPr/>
        </p:nvGrpSpPr>
        <p:grpSpPr bwMode="auto">
          <a:xfrm>
            <a:off x="1431925" y="4360863"/>
            <a:ext cx="831850" cy="457200"/>
            <a:chOff x="1046" y="2771"/>
            <a:chExt cx="524" cy="288"/>
          </a:xfrm>
        </p:grpSpPr>
        <p:sp>
          <p:nvSpPr>
            <p:cNvPr id="8267" name="Rectangle 75"/>
            <p:cNvSpPr>
              <a:spLocks noChangeArrowheads="1"/>
            </p:cNvSpPr>
            <p:nvPr/>
          </p:nvSpPr>
          <p:spPr bwMode="auto">
            <a:xfrm>
              <a:off x="1104" y="2820"/>
              <a:ext cx="444" cy="186"/>
            </a:xfrm>
            <a:prstGeom prst="rect">
              <a:avLst/>
            </a:prstGeom>
            <a:solidFill>
              <a:schemeClr val="bg1"/>
            </a:solidFill>
            <a:ln w="9525">
              <a:noFill/>
              <a:miter lim="800000"/>
              <a:headEnd/>
              <a:tailEnd/>
            </a:ln>
            <a:effectLst/>
          </p:spPr>
          <p:txBody>
            <a:bodyPr wrap="none" anchor="ctr"/>
            <a:lstStyle/>
            <a:p>
              <a:endParaRPr lang="zh-TW" altLang="en-US"/>
            </a:p>
          </p:txBody>
        </p:sp>
        <p:sp>
          <p:nvSpPr>
            <p:cNvPr id="8266" name="Text Box 74"/>
            <p:cNvSpPr txBox="1">
              <a:spLocks noChangeArrowheads="1"/>
            </p:cNvSpPr>
            <p:nvPr/>
          </p:nvSpPr>
          <p:spPr bwMode="auto">
            <a:xfrm>
              <a:off x="1046" y="2771"/>
              <a:ext cx="524" cy="288"/>
            </a:xfrm>
            <a:prstGeom prst="rect">
              <a:avLst/>
            </a:prstGeom>
            <a:noFill/>
            <a:ln w="9525">
              <a:noFill/>
              <a:miter lim="800000"/>
              <a:headEnd/>
              <a:tailEnd/>
            </a:ln>
            <a:effectLst/>
          </p:spPr>
          <p:txBody>
            <a:bodyPr wrap="none">
              <a:spAutoFit/>
            </a:bodyPr>
            <a:lstStyle/>
            <a:p>
              <a:r>
                <a:rPr lang="en-US" altLang="zh-TW">
                  <a:solidFill>
                    <a:srgbClr val="FF0000"/>
                  </a:solidFill>
                  <a:latin typeface="Comic Sans MS" pitchFamily="66" charset="0"/>
                  <a:ea typeface="新細明體" charset="-120"/>
                </a:rPr>
                <a:t>2:00</a:t>
              </a:r>
              <a:endParaRPr lang="en-US" altLang="zh-TW">
                <a:ea typeface="新細明體" charset="-120"/>
              </a:endParaRPr>
            </a:p>
          </p:txBody>
        </p:sp>
      </p:grpSp>
      <p:sp>
        <p:nvSpPr>
          <p:cNvPr id="8270" name="Text Box 78"/>
          <p:cNvSpPr txBox="1">
            <a:spLocks noChangeArrowheads="1"/>
          </p:cNvSpPr>
          <p:nvPr/>
        </p:nvSpPr>
        <p:spPr bwMode="auto">
          <a:xfrm>
            <a:off x="5175250" y="2655888"/>
            <a:ext cx="1974850" cy="701675"/>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TCP connection</a:t>
            </a:r>
          </a:p>
          <a:p>
            <a:r>
              <a:rPr lang="en-US" altLang="zh-TW" sz="2000">
                <a:solidFill>
                  <a:srgbClr val="FF0000"/>
                </a:solidFill>
                <a:latin typeface="Comic Sans MS" pitchFamily="66" charset="0"/>
                <a:ea typeface="新細明體" charset="-120"/>
              </a:rPr>
              <a:t> req</a:t>
            </a:r>
            <a:endParaRPr lang="en-US" altLang="zh-TW">
              <a:ea typeface="新細明體" charset="-120"/>
            </a:endParaRPr>
          </a:p>
        </p:txBody>
      </p:sp>
      <p:sp>
        <p:nvSpPr>
          <p:cNvPr id="8277" name="Line 85"/>
          <p:cNvSpPr>
            <a:spLocks noChangeShapeType="1"/>
          </p:cNvSpPr>
          <p:nvPr/>
        </p:nvSpPr>
        <p:spPr bwMode="auto">
          <a:xfrm flipV="1">
            <a:off x="4943475" y="4648200"/>
            <a:ext cx="2343150" cy="428625"/>
          </a:xfrm>
          <a:prstGeom prst="line">
            <a:avLst/>
          </a:prstGeom>
          <a:noFill/>
          <a:ln w="28575">
            <a:solidFill>
              <a:srgbClr val="FF0000"/>
            </a:solidFill>
            <a:round/>
            <a:headEnd type="triangle" w="med" len="med"/>
            <a:tailEnd/>
          </a:ln>
          <a:effectLst/>
        </p:spPr>
        <p:txBody>
          <a:bodyPr wrap="none" anchor="ctr"/>
          <a:lstStyle/>
          <a:p>
            <a:endParaRPr lang="zh-TW" altLang="en-US"/>
          </a:p>
        </p:txBody>
      </p:sp>
      <p:sp>
        <p:nvSpPr>
          <p:cNvPr id="8281" name="Line 89"/>
          <p:cNvSpPr>
            <a:spLocks noChangeShapeType="1"/>
          </p:cNvSpPr>
          <p:nvPr/>
        </p:nvSpPr>
        <p:spPr bwMode="auto">
          <a:xfrm>
            <a:off x="5219700" y="2981325"/>
            <a:ext cx="1762125" cy="276225"/>
          </a:xfrm>
          <a:prstGeom prst="line">
            <a:avLst/>
          </a:prstGeom>
          <a:noFill/>
          <a:ln w="28575">
            <a:solidFill>
              <a:srgbClr val="FF0000"/>
            </a:solidFill>
            <a:round/>
            <a:headEnd/>
            <a:tailEnd type="triangle" w="med" len="med"/>
          </a:ln>
          <a:effectLst/>
        </p:spPr>
        <p:txBody>
          <a:bodyPr wrap="none" anchor="ctr"/>
          <a:lstStyle/>
          <a:p>
            <a:endParaRPr lang="zh-TW" altLang="en-US"/>
          </a:p>
        </p:txBody>
      </p:sp>
      <p:sp>
        <p:nvSpPr>
          <p:cNvPr id="8282" name="Line 90"/>
          <p:cNvSpPr>
            <a:spLocks noChangeShapeType="1"/>
          </p:cNvSpPr>
          <p:nvPr/>
        </p:nvSpPr>
        <p:spPr bwMode="auto">
          <a:xfrm flipV="1">
            <a:off x="4895850" y="3476625"/>
            <a:ext cx="2085975" cy="361950"/>
          </a:xfrm>
          <a:prstGeom prst="line">
            <a:avLst/>
          </a:prstGeom>
          <a:noFill/>
          <a:ln w="28575">
            <a:solidFill>
              <a:srgbClr val="FF0000"/>
            </a:solidFill>
            <a:round/>
            <a:headEnd type="triangle" w="med" len="med"/>
            <a:tailEnd/>
          </a:ln>
          <a:effectLst/>
        </p:spPr>
        <p:txBody>
          <a:bodyPr wrap="none" anchor="ctr"/>
          <a:lstStyle/>
          <a:p>
            <a:endParaRPr lang="zh-TW" altLang="en-US"/>
          </a:p>
        </p:txBody>
      </p:sp>
      <p:grpSp>
        <p:nvGrpSpPr>
          <p:cNvPr id="8285" name="Group 93"/>
          <p:cNvGrpSpPr>
            <a:grpSpLocks/>
          </p:cNvGrpSpPr>
          <p:nvPr/>
        </p:nvGrpSpPr>
        <p:grpSpPr bwMode="auto">
          <a:xfrm>
            <a:off x="5156200" y="3408363"/>
            <a:ext cx="1974850" cy="701675"/>
            <a:chOff x="3248" y="2147"/>
            <a:chExt cx="1244" cy="442"/>
          </a:xfrm>
        </p:grpSpPr>
        <p:sp>
          <p:nvSpPr>
            <p:cNvPr id="8284" name="Rectangle 92"/>
            <p:cNvSpPr>
              <a:spLocks noChangeArrowheads="1"/>
            </p:cNvSpPr>
            <p:nvPr/>
          </p:nvSpPr>
          <p:spPr bwMode="auto">
            <a:xfrm>
              <a:off x="3306" y="2190"/>
              <a:ext cx="906" cy="180"/>
            </a:xfrm>
            <a:prstGeom prst="rect">
              <a:avLst/>
            </a:prstGeom>
            <a:solidFill>
              <a:schemeClr val="bg1"/>
            </a:solidFill>
            <a:ln w="9525">
              <a:noFill/>
              <a:miter lim="800000"/>
              <a:headEnd/>
              <a:tailEnd/>
            </a:ln>
            <a:effectLst/>
          </p:spPr>
          <p:txBody>
            <a:bodyPr wrap="none" anchor="ctr"/>
            <a:lstStyle/>
            <a:p>
              <a:endParaRPr lang="zh-TW" altLang="en-US"/>
            </a:p>
          </p:txBody>
        </p:sp>
        <p:sp>
          <p:nvSpPr>
            <p:cNvPr id="8283" name="Text Box 91"/>
            <p:cNvSpPr txBox="1">
              <a:spLocks noChangeArrowheads="1"/>
            </p:cNvSpPr>
            <p:nvPr/>
          </p:nvSpPr>
          <p:spPr bwMode="auto">
            <a:xfrm>
              <a:off x="3248" y="2147"/>
              <a:ext cx="1244" cy="442"/>
            </a:xfrm>
            <a:prstGeom prst="rect">
              <a:avLst/>
            </a:prstGeom>
            <a:noFill/>
            <a:ln w="9525">
              <a:noFill/>
              <a:miter lim="800000"/>
              <a:headEnd/>
              <a:tailEnd/>
            </a:ln>
            <a:effectLst/>
          </p:spPr>
          <p:txBody>
            <a:bodyPr wrap="none">
              <a:spAutoFit/>
            </a:bodyPr>
            <a:lstStyle/>
            <a:p>
              <a:r>
                <a:rPr lang="en-US" altLang="zh-TW" sz="2000">
                  <a:solidFill>
                    <a:srgbClr val="FF0000"/>
                  </a:solidFill>
                  <a:latin typeface="Comic Sans MS" pitchFamily="66" charset="0"/>
                  <a:ea typeface="新細明體" charset="-120"/>
                </a:rPr>
                <a:t>TCP connection</a:t>
              </a:r>
            </a:p>
            <a:p>
              <a:r>
                <a:rPr lang="en-US" altLang="zh-TW" sz="2000">
                  <a:solidFill>
                    <a:srgbClr val="FF0000"/>
                  </a:solidFill>
                  <a:latin typeface="Comic Sans MS" pitchFamily="66" charset="0"/>
                  <a:ea typeface="新細明體" charset="-120"/>
                </a:rPr>
                <a:t>response</a:t>
              </a:r>
              <a:endParaRPr lang="en-US" altLang="zh-TW">
                <a:ea typeface="新細明體" charset="-120"/>
              </a:endParaRPr>
            </a:p>
          </p:txBody>
        </p:sp>
      </p:grpSp>
      <p:sp>
        <p:nvSpPr>
          <p:cNvPr id="8286" name="Line 94"/>
          <p:cNvSpPr>
            <a:spLocks noChangeShapeType="1"/>
          </p:cNvSpPr>
          <p:nvPr/>
        </p:nvSpPr>
        <p:spPr bwMode="auto">
          <a:xfrm>
            <a:off x="4943475" y="4086225"/>
            <a:ext cx="2400300" cy="419100"/>
          </a:xfrm>
          <a:prstGeom prst="line">
            <a:avLst/>
          </a:prstGeom>
          <a:noFill/>
          <a:ln w="28575">
            <a:solidFill>
              <a:srgbClr val="FF0000"/>
            </a:solidFill>
            <a:round/>
            <a:headEnd/>
            <a:tailEnd type="triangle" w="med" len="med"/>
          </a:ln>
          <a:effectLst/>
        </p:spPr>
        <p:txBody>
          <a:bodyPr wrap="none" anchor="ctr"/>
          <a:lstStyle/>
          <a:p>
            <a:endParaRPr lang="zh-TW" altLang="en-US"/>
          </a:p>
        </p:txBody>
      </p:sp>
      <p:grpSp>
        <p:nvGrpSpPr>
          <p:cNvPr id="8289" name="Group 97"/>
          <p:cNvGrpSpPr>
            <a:grpSpLocks/>
          </p:cNvGrpSpPr>
          <p:nvPr/>
        </p:nvGrpSpPr>
        <p:grpSpPr bwMode="auto">
          <a:xfrm>
            <a:off x="5156200" y="4151313"/>
            <a:ext cx="3794125" cy="304800"/>
            <a:chOff x="3212" y="2597"/>
            <a:chExt cx="2390" cy="192"/>
          </a:xfrm>
        </p:grpSpPr>
        <p:sp>
          <p:nvSpPr>
            <p:cNvPr id="8288" name="Rectangle 96"/>
            <p:cNvSpPr>
              <a:spLocks noChangeArrowheads="1"/>
            </p:cNvSpPr>
            <p:nvPr/>
          </p:nvSpPr>
          <p:spPr bwMode="auto">
            <a:xfrm>
              <a:off x="3252" y="2628"/>
              <a:ext cx="2100" cy="114"/>
            </a:xfrm>
            <a:prstGeom prst="rect">
              <a:avLst/>
            </a:prstGeom>
            <a:solidFill>
              <a:schemeClr val="bg1"/>
            </a:solidFill>
            <a:ln w="9525">
              <a:noFill/>
              <a:miter lim="800000"/>
              <a:headEnd/>
              <a:tailEnd/>
            </a:ln>
            <a:effectLst/>
          </p:spPr>
          <p:txBody>
            <a:bodyPr wrap="none" anchor="ctr"/>
            <a:lstStyle/>
            <a:p>
              <a:endParaRPr lang="zh-TW" altLang="en-US"/>
            </a:p>
          </p:txBody>
        </p:sp>
        <p:sp>
          <p:nvSpPr>
            <p:cNvPr id="8287" name="Text Box 95"/>
            <p:cNvSpPr txBox="1">
              <a:spLocks noChangeArrowheads="1"/>
            </p:cNvSpPr>
            <p:nvPr/>
          </p:nvSpPr>
          <p:spPr bwMode="auto">
            <a:xfrm>
              <a:off x="3212" y="2597"/>
              <a:ext cx="2390" cy="192"/>
            </a:xfrm>
            <a:prstGeom prst="rect">
              <a:avLst/>
            </a:prstGeom>
            <a:noFill/>
            <a:ln w="9525">
              <a:noFill/>
              <a:miter lim="800000"/>
              <a:headEnd/>
              <a:tailEnd/>
            </a:ln>
            <a:effectLst/>
          </p:spPr>
          <p:txBody>
            <a:bodyPr>
              <a:spAutoFit/>
            </a:bodyPr>
            <a:lstStyle/>
            <a:p>
              <a:r>
                <a:rPr lang="en-US" altLang="zh-TW" sz="1400">
                  <a:solidFill>
                    <a:srgbClr val="FF0000"/>
                  </a:solidFill>
                  <a:latin typeface="Comic Sans MS" pitchFamily="66" charset="0"/>
                  <a:ea typeface="新細明體" charset="-120"/>
                </a:rPr>
                <a:t>Get http://www.awl.com/kurose-ross</a:t>
              </a:r>
              <a:endParaRPr lang="en-US" altLang="zh-TW">
                <a:ea typeface="新細明體" charset="-120"/>
              </a:endParaRPr>
            </a:p>
          </p:txBody>
        </p:sp>
      </p:grpSp>
      <p:grpSp>
        <p:nvGrpSpPr>
          <p:cNvPr id="8290" name="Group 98"/>
          <p:cNvGrpSpPr>
            <a:grpSpLocks/>
          </p:cNvGrpSpPr>
          <p:nvPr/>
        </p:nvGrpSpPr>
        <p:grpSpPr bwMode="auto">
          <a:xfrm>
            <a:off x="5784850" y="4656138"/>
            <a:ext cx="908050" cy="457200"/>
            <a:chOff x="1046" y="2771"/>
            <a:chExt cx="572" cy="288"/>
          </a:xfrm>
        </p:grpSpPr>
        <p:sp>
          <p:nvSpPr>
            <p:cNvPr id="8291" name="Rectangle 99"/>
            <p:cNvSpPr>
              <a:spLocks noChangeArrowheads="1"/>
            </p:cNvSpPr>
            <p:nvPr/>
          </p:nvSpPr>
          <p:spPr bwMode="auto">
            <a:xfrm>
              <a:off x="1104" y="2820"/>
              <a:ext cx="444" cy="186"/>
            </a:xfrm>
            <a:prstGeom prst="rect">
              <a:avLst/>
            </a:prstGeom>
            <a:solidFill>
              <a:schemeClr val="bg1"/>
            </a:solidFill>
            <a:ln w="9525">
              <a:noFill/>
              <a:miter lim="800000"/>
              <a:headEnd/>
              <a:tailEnd/>
            </a:ln>
            <a:effectLst/>
          </p:spPr>
          <p:txBody>
            <a:bodyPr wrap="none" anchor="ctr"/>
            <a:lstStyle/>
            <a:p>
              <a:endParaRPr lang="zh-TW" altLang="en-US"/>
            </a:p>
          </p:txBody>
        </p:sp>
        <p:sp>
          <p:nvSpPr>
            <p:cNvPr id="8292" name="Text Box 100"/>
            <p:cNvSpPr txBox="1">
              <a:spLocks noChangeArrowheads="1"/>
            </p:cNvSpPr>
            <p:nvPr/>
          </p:nvSpPr>
          <p:spPr bwMode="auto">
            <a:xfrm>
              <a:off x="1046" y="2771"/>
              <a:ext cx="572" cy="288"/>
            </a:xfrm>
            <a:prstGeom prst="rect">
              <a:avLst/>
            </a:prstGeom>
            <a:noFill/>
            <a:ln w="9525">
              <a:noFill/>
              <a:miter lim="800000"/>
              <a:headEnd/>
              <a:tailEnd/>
            </a:ln>
            <a:effectLst/>
          </p:spPr>
          <p:txBody>
            <a:bodyPr wrap="none">
              <a:spAutoFit/>
            </a:bodyPr>
            <a:lstStyle/>
            <a:p>
              <a:r>
                <a:rPr lang="en-US" altLang="zh-TW">
                  <a:solidFill>
                    <a:srgbClr val="FF0000"/>
                  </a:solidFill>
                  <a:latin typeface="Comic Sans MS" pitchFamily="66" charset="0"/>
                  <a:ea typeface="新細明體" charset="-120"/>
                </a:rPr>
                <a:t>&lt;file&gt;</a:t>
              </a:r>
              <a:endParaRPr lang="en-US" altLang="zh-TW">
                <a:ea typeface="新細明體" charset="-120"/>
              </a:endParaRPr>
            </a:p>
          </p:txBody>
        </p:sp>
      </p:grpSp>
      <p:sp>
        <p:nvSpPr>
          <p:cNvPr id="8293" name="Line 101"/>
          <p:cNvSpPr>
            <a:spLocks noChangeShapeType="1"/>
          </p:cNvSpPr>
          <p:nvPr/>
        </p:nvSpPr>
        <p:spPr bwMode="auto">
          <a:xfrm>
            <a:off x="4057650" y="1962150"/>
            <a:ext cx="0" cy="3857625"/>
          </a:xfrm>
          <a:prstGeom prst="line">
            <a:avLst/>
          </a:prstGeom>
          <a:noFill/>
          <a:ln w="38100">
            <a:solidFill>
              <a:schemeClr val="accent2"/>
            </a:solidFill>
            <a:round/>
            <a:headEnd/>
            <a:tailEnd type="triangle" w="med" len="med"/>
          </a:ln>
          <a:effectLst/>
        </p:spPr>
        <p:txBody>
          <a:bodyPr wrap="none" anchor="ctr"/>
          <a:lstStyle/>
          <a:p>
            <a:endParaRPr lang="zh-TW" altLang="en-US"/>
          </a:p>
        </p:txBody>
      </p:sp>
      <p:grpSp>
        <p:nvGrpSpPr>
          <p:cNvPr id="8297" name="Group 105"/>
          <p:cNvGrpSpPr>
            <a:grpSpLocks/>
          </p:cNvGrpSpPr>
          <p:nvPr/>
        </p:nvGrpSpPr>
        <p:grpSpPr bwMode="auto">
          <a:xfrm>
            <a:off x="3679825" y="5094288"/>
            <a:ext cx="815975" cy="457200"/>
            <a:chOff x="2198" y="3221"/>
            <a:chExt cx="514" cy="288"/>
          </a:xfrm>
        </p:grpSpPr>
        <p:sp>
          <p:nvSpPr>
            <p:cNvPr id="8296" name="Rectangle 104"/>
            <p:cNvSpPr>
              <a:spLocks noChangeArrowheads="1"/>
            </p:cNvSpPr>
            <p:nvPr/>
          </p:nvSpPr>
          <p:spPr bwMode="auto">
            <a:xfrm>
              <a:off x="2244" y="3282"/>
              <a:ext cx="408" cy="162"/>
            </a:xfrm>
            <a:prstGeom prst="rect">
              <a:avLst/>
            </a:prstGeom>
            <a:solidFill>
              <a:schemeClr val="bg1"/>
            </a:solidFill>
            <a:ln w="9525">
              <a:noFill/>
              <a:miter lim="800000"/>
              <a:headEnd/>
              <a:tailEnd/>
            </a:ln>
            <a:effectLst/>
          </p:spPr>
          <p:txBody>
            <a:bodyPr wrap="none" anchor="ctr"/>
            <a:lstStyle/>
            <a:p>
              <a:endParaRPr lang="zh-TW" altLang="en-US"/>
            </a:p>
          </p:txBody>
        </p:sp>
        <p:sp>
          <p:nvSpPr>
            <p:cNvPr id="8294" name="Text Box 102"/>
            <p:cNvSpPr txBox="1">
              <a:spLocks noChangeArrowheads="1"/>
            </p:cNvSpPr>
            <p:nvPr/>
          </p:nvSpPr>
          <p:spPr bwMode="auto">
            <a:xfrm>
              <a:off x="2198" y="3221"/>
              <a:ext cx="514" cy="288"/>
            </a:xfrm>
            <a:prstGeom prst="rect">
              <a:avLst/>
            </a:prstGeom>
            <a:noFill/>
            <a:ln w="9525">
              <a:noFill/>
              <a:miter lim="800000"/>
              <a:headEnd/>
              <a:tailEnd/>
            </a:ln>
            <a:effectLst/>
          </p:spPr>
          <p:txBody>
            <a:bodyPr wrap="none">
              <a:spAutoFit/>
            </a:bodyPr>
            <a:lstStyle/>
            <a:p>
              <a:r>
                <a:rPr lang="en-US" altLang="zh-TW">
                  <a:solidFill>
                    <a:schemeClr val="accent2"/>
                  </a:solidFill>
                  <a:latin typeface="Comic Sans MS" pitchFamily="66" charset="0"/>
                  <a:ea typeface="新細明體" charset="-120"/>
                </a:rPr>
                <a:t>time</a:t>
              </a:r>
              <a:endParaRPr lang="en-US" altLang="zh-TW">
                <a:ea typeface="新細明體" charset="-12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頁尾版面配置區 5"/>
          <p:cNvSpPr>
            <a:spLocks noGrp="1"/>
          </p:cNvSpPr>
          <p:nvPr>
            <p:ph type="ftr" sz="quarter" idx="11"/>
          </p:nvPr>
        </p:nvSpPr>
        <p:spPr/>
        <p:txBody>
          <a:bodyPr/>
          <a:lstStyle/>
          <a:p>
            <a:r>
              <a:rPr lang="en-US" altLang="zh-TW"/>
              <a:t> Introduction</a:t>
            </a:r>
            <a:endParaRPr lang="en-US" altLang="zh-TW">
              <a:latin typeface="Times New Roman" pitchFamily="18" charset="0"/>
            </a:endParaRPr>
          </a:p>
        </p:txBody>
      </p:sp>
      <p:sp>
        <p:nvSpPr>
          <p:cNvPr id="225" name="投影片編號版面配置區 6"/>
          <p:cNvSpPr>
            <a:spLocks noGrp="1"/>
          </p:cNvSpPr>
          <p:nvPr>
            <p:ph type="sldNum" sz="quarter" idx="12"/>
          </p:nvPr>
        </p:nvSpPr>
        <p:spPr/>
        <p:txBody>
          <a:bodyPr/>
          <a:lstStyle/>
          <a:p>
            <a:r>
              <a:rPr lang="en-US" altLang="zh-TW"/>
              <a:t>1-</a:t>
            </a:r>
            <a:fld id="{F95FBD80-55BF-4280-B415-9B7C1EF42EAC}" type="slidenum">
              <a:rPr lang="en-US" altLang="zh-TW"/>
              <a:pPr/>
              <a:t>9</a:t>
            </a:fld>
            <a:endParaRPr lang="en-US" altLang="zh-TW"/>
          </a:p>
        </p:txBody>
      </p:sp>
      <p:sp>
        <p:nvSpPr>
          <p:cNvPr id="9218" name="Rectangle 2"/>
          <p:cNvSpPr>
            <a:spLocks noGrp="1" noChangeArrowheads="1"/>
          </p:cNvSpPr>
          <p:nvPr>
            <p:ph type="title"/>
          </p:nvPr>
        </p:nvSpPr>
        <p:spPr/>
        <p:txBody>
          <a:bodyPr/>
          <a:lstStyle/>
          <a:p>
            <a:r>
              <a:rPr lang="en-US" altLang="zh-TW" sz="3600">
                <a:ea typeface="新細明體" charset="-120"/>
              </a:rPr>
              <a:t>A closer look at network structure:</a:t>
            </a:r>
            <a:endParaRPr lang="en-US" altLang="zh-TW">
              <a:ea typeface="新細明體" charset="-120"/>
            </a:endParaRPr>
          </a:p>
        </p:txBody>
      </p:sp>
      <p:sp>
        <p:nvSpPr>
          <p:cNvPr id="9219" name="Rectangle 3"/>
          <p:cNvSpPr>
            <a:spLocks noGrp="1" noChangeArrowheads="1"/>
          </p:cNvSpPr>
          <p:nvPr>
            <p:ph type="body" sz="half" idx="1"/>
          </p:nvPr>
        </p:nvSpPr>
        <p:spPr>
          <a:xfrm>
            <a:off x="533400" y="1600200"/>
            <a:ext cx="3810000" cy="2819400"/>
          </a:xfrm>
        </p:spPr>
        <p:txBody>
          <a:bodyPr/>
          <a:lstStyle/>
          <a:p>
            <a:r>
              <a:rPr lang="en-US" altLang="zh-TW">
                <a:solidFill>
                  <a:srgbClr val="FF0000"/>
                </a:solidFill>
                <a:ea typeface="新細明體" charset="-120"/>
              </a:rPr>
              <a:t>network edge:</a:t>
            </a:r>
            <a:r>
              <a:rPr lang="en-US" altLang="zh-TW">
                <a:ea typeface="新細明體" charset="-120"/>
              </a:rPr>
              <a:t> applications and hosts</a:t>
            </a:r>
          </a:p>
          <a:p>
            <a:r>
              <a:rPr lang="en-US" altLang="zh-TW">
                <a:solidFill>
                  <a:srgbClr val="FF0000"/>
                </a:solidFill>
                <a:ea typeface="新細明體" charset="-120"/>
              </a:rPr>
              <a:t>network core:</a:t>
            </a:r>
            <a:r>
              <a:rPr lang="en-US" altLang="zh-TW">
                <a:ea typeface="新細明體" charset="-120"/>
              </a:rPr>
              <a:t> </a:t>
            </a:r>
          </a:p>
          <a:p>
            <a:pPr lvl="1"/>
            <a:r>
              <a:rPr lang="en-US" altLang="zh-TW">
                <a:ea typeface="新細明體" charset="-120"/>
              </a:rPr>
              <a:t>routers</a:t>
            </a:r>
          </a:p>
          <a:p>
            <a:pPr lvl="1"/>
            <a:r>
              <a:rPr lang="en-US" altLang="zh-TW">
                <a:ea typeface="新細明體" charset="-120"/>
              </a:rPr>
              <a:t>network of networks</a:t>
            </a:r>
          </a:p>
          <a:p>
            <a:r>
              <a:rPr lang="en-US" altLang="zh-TW">
                <a:solidFill>
                  <a:srgbClr val="FF0000"/>
                </a:solidFill>
                <a:ea typeface="新細明體" charset="-120"/>
              </a:rPr>
              <a:t>access networks, physical media:</a:t>
            </a:r>
            <a:r>
              <a:rPr lang="en-US" altLang="zh-TW">
                <a:ea typeface="新細明體" charset="-120"/>
              </a:rPr>
              <a:t> communication links</a:t>
            </a:r>
            <a:endParaRPr lang="en-US" altLang="zh-TW" sz="2400">
              <a:ea typeface="新細明體" charset="-120"/>
            </a:endParaRPr>
          </a:p>
        </p:txBody>
      </p:sp>
      <p:sp>
        <p:nvSpPr>
          <p:cNvPr id="9224" name="Freeform 8"/>
          <p:cNvSpPr>
            <a:spLocks/>
          </p:cNvSpPr>
          <p:nvPr/>
        </p:nvSpPr>
        <p:spPr bwMode="auto">
          <a:xfrm>
            <a:off x="6769100" y="2200275"/>
            <a:ext cx="1798638" cy="167481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w="9525">
            <a:noFill/>
            <a:round/>
            <a:headEnd/>
            <a:tailEnd/>
          </a:ln>
          <a:effectLst/>
        </p:spPr>
        <p:txBody>
          <a:bodyPr wrap="none" anchor="ctr"/>
          <a:lstStyle/>
          <a:p>
            <a:endParaRPr lang="zh-TW" altLang="en-US"/>
          </a:p>
        </p:txBody>
      </p:sp>
      <p:sp>
        <p:nvSpPr>
          <p:cNvPr id="9225" name="Freeform 9"/>
          <p:cNvSpPr>
            <a:spLocks/>
          </p:cNvSpPr>
          <p:nvPr/>
        </p:nvSpPr>
        <p:spPr bwMode="auto">
          <a:xfrm>
            <a:off x="4889500" y="2057400"/>
            <a:ext cx="1866900" cy="15890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00FFFF"/>
          </a:solidFill>
          <a:ln w="9525">
            <a:noFill/>
            <a:round/>
            <a:headEnd/>
            <a:tailEnd/>
          </a:ln>
          <a:effectLst/>
        </p:spPr>
        <p:txBody>
          <a:bodyPr wrap="none" anchor="ctr"/>
          <a:lstStyle/>
          <a:p>
            <a:endParaRPr lang="zh-TW" altLang="en-US"/>
          </a:p>
        </p:txBody>
      </p:sp>
      <p:sp>
        <p:nvSpPr>
          <p:cNvPr id="9226" name="Freeform 10"/>
          <p:cNvSpPr>
            <a:spLocks/>
          </p:cNvSpPr>
          <p:nvPr/>
        </p:nvSpPr>
        <p:spPr bwMode="auto">
          <a:xfrm>
            <a:off x="5257800" y="3508375"/>
            <a:ext cx="2974975" cy="221932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zh-TW" altLang="en-US"/>
          </a:p>
        </p:txBody>
      </p:sp>
      <p:grpSp>
        <p:nvGrpSpPr>
          <p:cNvPr id="9227" name="Group 11"/>
          <p:cNvGrpSpPr>
            <a:grpSpLocks/>
          </p:cNvGrpSpPr>
          <p:nvPr/>
        </p:nvGrpSpPr>
        <p:grpSpPr bwMode="auto">
          <a:xfrm>
            <a:off x="5006975" y="2192338"/>
            <a:ext cx="733425" cy="319087"/>
            <a:chOff x="3552" y="246"/>
            <a:chExt cx="527" cy="248"/>
          </a:xfrm>
        </p:grpSpPr>
        <p:graphicFrame>
          <p:nvGraphicFramePr>
            <p:cNvPr id="101389" name="Object 2061"/>
            <p:cNvGraphicFramePr>
              <a:graphicFrameLocks noChangeAspect="1"/>
            </p:cNvGraphicFramePr>
            <p:nvPr/>
          </p:nvGraphicFramePr>
          <p:xfrm>
            <a:off x="3552" y="246"/>
            <a:ext cx="299" cy="248"/>
          </p:xfrm>
          <a:graphic>
            <a:graphicData uri="http://schemas.openxmlformats.org/presentationml/2006/ole">
              <p:oleObj spid="_x0000_s101389" name="Clip" r:id="rId3" imgW="1305000" imgH="1085760" progId="MS_ClipArt_Gallery.2">
                <p:embed/>
              </p:oleObj>
            </a:graphicData>
          </a:graphic>
        </p:graphicFrame>
        <p:graphicFrame>
          <p:nvGraphicFramePr>
            <p:cNvPr id="101390" name="Object 2062"/>
            <p:cNvGraphicFramePr>
              <a:graphicFrameLocks noChangeAspect="1"/>
            </p:cNvGraphicFramePr>
            <p:nvPr/>
          </p:nvGraphicFramePr>
          <p:xfrm>
            <a:off x="3878" y="338"/>
            <a:ext cx="201" cy="144"/>
          </p:xfrm>
          <a:graphic>
            <a:graphicData uri="http://schemas.openxmlformats.org/presentationml/2006/ole">
              <p:oleObj spid="_x0000_s101390" name="Clip" r:id="rId4" imgW="676440" imgH="485640" progId="MS_ClipArt_Gallery.2">
                <p:embed/>
              </p:oleObj>
            </a:graphicData>
          </a:graphic>
        </p:graphicFrame>
        <p:sp>
          <p:nvSpPr>
            <p:cNvPr id="9230" name="Line 14"/>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9231" name="Group 15"/>
          <p:cNvGrpSpPr>
            <a:grpSpLocks/>
          </p:cNvGrpSpPr>
          <p:nvPr/>
        </p:nvGrpSpPr>
        <p:grpSpPr bwMode="auto">
          <a:xfrm>
            <a:off x="5006975" y="2787650"/>
            <a:ext cx="733425" cy="319088"/>
            <a:chOff x="3552" y="246"/>
            <a:chExt cx="527" cy="248"/>
          </a:xfrm>
        </p:grpSpPr>
        <p:graphicFrame>
          <p:nvGraphicFramePr>
            <p:cNvPr id="101387" name="Object 2059"/>
            <p:cNvGraphicFramePr>
              <a:graphicFrameLocks noChangeAspect="1"/>
            </p:cNvGraphicFramePr>
            <p:nvPr/>
          </p:nvGraphicFramePr>
          <p:xfrm>
            <a:off x="3552" y="246"/>
            <a:ext cx="299" cy="248"/>
          </p:xfrm>
          <a:graphic>
            <a:graphicData uri="http://schemas.openxmlformats.org/presentationml/2006/ole">
              <p:oleObj spid="_x0000_s101387" name="Clip" r:id="rId5" imgW="1305000" imgH="1085760" progId="MS_ClipArt_Gallery.2">
                <p:embed/>
              </p:oleObj>
            </a:graphicData>
          </a:graphic>
        </p:graphicFrame>
        <p:graphicFrame>
          <p:nvGraphicFramePr>
            <p:cNvPr id="101388" name="Object 2060"/>
            <p:cNvGraphicFramePr>
              <a:graphicFrameLocks noChangeAspect="1"/>
            </p:cNvGraphicFramePr>
            <p:nvPr/>
          </p:nvGraphicFramePr>
          <p:xfrm>
            <a:off x="3878" y="338"/>
            <a:ext cx="201" cy="144"/>
          </p:xfrm>
          <a:graphic>
            <a:graphicData uri="http://schemas.openxmlformats.org/presentationml/2006/ole">
              <p:oleObj spid="_x0000_s101388" name="Clip" r:id="rId6" imgW="676440" imgH="485640" progId="MS_ClipArt_Gallery.2">
                <p:embed/>
              </p:oleObj>
            </a:graphicData>
          </a:graphic>
        </p:graphicFrame>
        <p:sp>
          <p:nvSpPr>
            <p:cNvPr id="9234" name="Line 18"/>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TW" altLang="en-US"/>
            </a:p>
          </p:txBody>
        </p:sp>
      </p:grpSp>
      <p:grpSp>
        <p:nvGrpSpPr>
          <p:cNvPr id="9235" name="Group 19"/>
          <p:cNvGrpSpPr>
            <a:grpSpLocks/>
          </p:cNvGrpSpPr>
          <p:nvPr/>
        </p:nvGrpSpPr>
        <p:grpSpPr bwMode="auto">
          <a:xfrm>
            <a:off x="5383213" y="2574925"/>
            <a:ext cx="69850" cy="214313"/>
            <a:chOff x="3842" y="406"/>
            <a:chExt cx="51" cy="167"/>
          </a:xfrm>
        </p:grpSpPr>
        <p:sp>
          <p:nvSpPr>
            <p:cNvPr id="9236" name="Oval 20"/>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9237" name="Oval 21"/>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9238" name="Oval 22"/>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grpSp>
        <p:nvGrpSpPr>
          <p:cNvPr id="9239" name="Group 23"/>
          <p:cNvGrpSpPr>
            <a:grpSpLocks/>
          </p:cNvGrpSpPr>
          <p:nvPr/>
        </p:nvGrpSpPr>
        <p:grpSpPr bwMode="auto">
          <a:xfrm>
            <a:off x="5853113" y="3078163"/>
            <a:ext cx="209550" cy="395287"/>
            <a:chOff x="4180" y="783"/>
            <a:chExt cx="150" cy="307"/>
          </a:xfrm>
        </p:grpSpPr>
        <p:sp>
          <p:nvSpPr>
            <p:cNvPr id="9240" name="AutoShape 2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9241" name="Rectangle 25"/>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9242" name="Rectangle 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243" name="AutoShape 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244" name="Line 28"/>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9245" name="Line 29"/>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9246" name="Rectangle 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9247" name="Rectangle 31"/>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9248" name="Group 32"/>
          <p:cNvGrpSpPr>
            <a:grpSpLocks/>
          </p:cNvGrpSpPr>
          <p:nvPr/>
        </p:nvGrpSpPr>
        <p:grpSpPr bwMode="auto">
          <a:xfrm rot="-5400000">
            <a:off x="6165850" y="3155950"/>
            <a:ext cx="80963" cy="233363"/>
            <a:chOff x="3842" y="406"/>
            <a:chExt cx="51" cy="167"/>
          </a:xfrm>
        </p:grpSpPr>
        <p:sp>
          <p:nvSpPr>
            <p:cNvPr id="9249" name="Oval 33"/>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9250" name="Oval 34"/>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9251" name="Oval 35"/>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9252" name="Line 36"/>
          <p:cNvSpPr>
            <a:spLocks noChangeShapeType="1"/>
          </p:cNvSpPr>
          <p:nvPr/>
        </p:nvSpPr>
        <p:spPr bwMode="auto">
          <a:xfrm>
            <a:off x="5989638" y="2986088"/>
            <a:ext cx="495300" cy="1587"/>
          </a:xfrm>
          <a:prstGeom prst="line">
            <a:avLst/>
          </a:prstGeom>
          <a:noFill/>
          <a:ln w="12700">
            <a:solidFill>
              <a:schemeClr val="tx1"/>
            </a:solidFill>
            <a:round/>
            <a:headEnd/>
            <a:tailEnd/>
          </a:ln>
          <a:effectLst/>
        </p:spPr>
        <p:txBody>
          <a:bodyPr wrap="none" anchor="ctr"/>
          <a:lstStyle/>
          <a:p>
            <a:endParaRPr lang="zh-TW" altLang="en-US"/>
          </a:p>
        </p:txBody>
      </p:sp>
      <p:sp>
        <p:nvSpPr>
          <p:cNvPr id="9253" name="Line 37"/>
          <p:cNvSpPr>
            <a:spLocks noChangeShapeType="1"/>
          </p:cNvSpPr>
          <p:nvPr/>
        </p:nvSpPr>
        <p:spPr bwMode="auto">
          <a:xfrm>
            <a:off x="5992813" y="2982913"/>
            <a:ext cx="1587" cy="95250"/>
          </a:xfrm>
          <a:prstGeom prst="line">
            <a:avLst/>
          </a:prstGeom>
          <a:noFill/>
          <a:ln w="12700">
            <a:solidFill>
              <a:schemeClr val="tx1"/>
            </a:solidFill>
            <a:round/>
            <a:headEnd/>
            <a:tailEnd/>
          </a:ln>
          <a:effectLst/>
        </p:spPr>
        <p:txBody>
          <a:bodyPr wrap="none" anchor="ctr"/>
          <a:lstStyle/>
          <a:p>
            <a:endParaRPr lang="zh-TW" altLang="en-US"/>
          </a:p>
        </p:txBody>
      </p:sp>
      <p:sp>
        <p:nvSpPr>
          <p:cNvPr id="9254" name="Line 38"/>
          <p:cNvSpPr>
            <a:spLocks noChangeShapeType="1"/>
          </p:cNvSpPr>
          <p:nvPr/>
        </p:nvSpPr>
        <p:spPr bwMode="auto">
          <a:xfrm>
            <a:off x="6488113" y="2981325"/>
            <a:ext cx="1587" cy="82550"/>
          </a:xfrm>
          <a:prstGeom prst="line">
            <a:avLst/>
          </a:prstGeom>
          <a:noFill/>
          <a:ln w="12700">
            <a:solidFill>
              <a:schemeClr val="tx1"/>
            </a:solidFill>
            <a:round/>
            <a:headEnd/>
            <a:tailEnd/>
          </a:ln>
          <a:effectLst/>
        </p:spPr>
        <p:txBody>
          <a:bodyPr wrap="none" anchor="ctr"/>
          <a:lstStyle/>
          <a:p>
            <a:endParaRPr lang="zh-TW" altLang="en-US"/>
          </a:p>
        </p:txBody>
      </p:sp>
      <p:sp>
        <p:nvSpPr>
          <p:cNvPr id="9255" name="Line 39"/>
          <p:cNvSpPr>
            <a:spLocks noChangeShapeType="1"/>
          </p:cNvSpPr>
          <p:nvPr/>
        </p:nvSpPr>
        <p:spPr bwMode="auto">
          <a:xfrm>
            <a:off x="5689600" y="2446338"/>
            <a:ext cx="288925" cy="265112"/>
          </a:xfrm>
          <a:prstGeom prst="line">
            <a:avLst/>
          </a:prstGeom>
          <a:noFill/>
          <a:ln w="12700">
            <a:solidFill>
              <a:schemeClr val="tx1"/>
            </a:solidFill>
            <a:round/>
            <a:headEnd/>
            <a:tailEnd/>
          </a:ln>
          <a:effectLst/>
        </p:spPr>
        <p:txBody>
          <a:bodyPr wrap="none" anchor="ctr"/>
          <a:lstStyle/>
          <a:p>
            <a:endParaRPr lang="zh-TW" altLang="en-US"/>
          </a:p>
        </p:txBody>
      </p:sp>
      <p:sp>
        <p:nvSpPr>
          <p:cNvPr id="9256" name="Line 40"/>
          <p:cNvSpPr>
            <a:spLocks noChangeShapeType="1"/>
          </p:cNvSpPr>
          <p:nvPr/>
        </p:nvSpPr>
        <p:spPr bwMode="auto">
          <a:xfrm flipV="1">
            <a:off x="5702300" y="2732088"/>
            <a:ext cx="276225" cy="330200"/>
          </a:xfrm>
          <a:prstGeom prst="line">
            <a:avLst/>
          </a:prstGeom>
          <a:noFill/>
          <a:ln w="12700">
            <a:solidFill>
              <a:schemeClr val="tx1"/>
            </a:solidFill>
            <a:round/>
            <a:headEnd/>
            <a:tailEnd/>
          </a:ln>
          <a:effectLst/>
        </p:spPr>
        <p:txBody>
          <a:bodyPr wrap="none" anchor="ctr"/>
          <a:lstStyle/>
          <a:p>
            <a:endParaRPr lang="zh-TW" altLang="en-US"/>
          </a:p>
        </p:txBody>
      </p:sp>
      <p:sp>
        <p:nvSpPr>
          <p:cNvPr id="9257" name="Line 41"/>
          <p:cNvSpPr>
            <a:spLocks noChangeShapeType="1"/>
          </p:cNvSpPr>
          <p:nvPr/>
        </p:nvSpPr>
        <p:spPr bwMode="auto">
          <a:xfrm flipV="1">
            <a:off x="6229350" y="2817813"/>
            <a:ext cx="1588" cy="163512"/>
          </a:xfrm>
          <a:prstGeom prst="line">
            <a:avLst/>
          </a:prstGeom>
          <a:noFill/>
          <a:ln w="12700">
            <a:solidFill>
              <a:schemeClr val="tx1"/>
            </a:solidFill>
            <a:round/>
            <a:headEnd/>
            <a:tailEnd/>
          </a:ln>
          <a:effectLst/>
        </p:spPr>
        <p:txBody>
          <a:bodyPr wrap="none" anchor="ctr"/>
          <a:lstStyle/>
          <a:p>
            <a:endParaRPr lang="zh-TW" altLang="en-US"/>
          </a:p>
        </p:txBody>
      </p:sp>
      <p:grpSp>
        <p:nvGrpSpPr>
          <p:cNvPr id="9258" name="Group 42"/>
          <p:cNvGrpSpPr>
            <a:grpSpLocks/>
          </p:cNvGrpSpPr>
          <p:nvPr/>
        </p:nvGrpSpPr>
        <p:grpSpPr bwMode="auto">
          <a:xfrm>
            <a:off x="6348413" y="3055938"/>
            <a:ext cx="209550" cy="395287"/>
            <a:chOff x="4180" y="783"/>
            <a:chExt cx="150" cy="307"/>
          </a:xfrm>
        </p:grpSpPr>
        <p:sp>
          <p:nvSpPr>
            <p:cNvPr id="9259" name="AutoShape 4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9260" name="Rectangle 44"/>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9261" name="Rectangle 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262" name="AutoShape 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263" name="Line 47"/>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9264" name="Line 48"/>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9265" name="Rectangle 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9266" name="Rectangle 50"/>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9267" name="Group 51"/>
          <p:cNvGrpSpPr>
            <a:grpSpLocks/>
          </p:cNvGrpSpPr>
          <p:nvPr/>
        </p:nvGrpSpPr>
        <p:grpSpPr bwMode="auto">
          <a:xfrm>
            <a:off x="5391150" y="3675063"/>
            <a:ext cx="479425" cy="925512"/>
            <a:chOff x="3314" y="1248"/>
            <a:chExt cx="344" cy="694"/>
          </a:xfrm>
        </p:grpSpPr>
        <p:graphicFrame>
          <p:nvGraphicFramePr>
            <p:cNvPr id="101385" name="Object 2057"/>
            <p:cNvGraphicFramePr>
              <a:graphicFrameLocks noChangeAspect="1"/>
            </p:cNvGraphicFramePr>
            <p:nvPr/>
          </p:nvGraphicFramePr>
          <p:xfrm>
            <a:off x="3314" y="1248"/>
            <a:ext cx="299" cy="248"/>
          </p:xfrm>
          <a:graphic>
            <a:graphicData uri="http://schemas.openxmlformats.org/presentationml/2006/ole">
              <p:oleObj spid="_x0000_s101385" name="Clip" r:id="rId7" imgW="1305000" imgH="1085760" progId="MS_ClipArt_Gallery.2">
                <p:embed/>
              </p:oleObj>
            </a:graphicData>
          </a:graphic>
        </p:graphicFrame>
        <p:sp>
          <p:nvSpPr>
            <p:cNvPr id="9269" name="Line 53"/>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TW" altLang="en-US"/>
            </a:p>
          </p:txBody>
        </p:sp>
        <p:graphicFrame>
          <p:nvGraphicFramePr>
            <p:cNvPr id="101386" name="Object 2058"/>
            <p:cNvGraphicFramePr>
              <a:graphicFrameLocks noChangeAspect="1"/>
            </p:cNvGraphicFramePr>
            <p:nvPr/>
          </p:nvGraphicFramePr>
          <p:xfrm>
            <a:off x="3314" y="1694"/>
            <a:ext cx="299" cy="248"/>
          </p:xfrm>
          <a:graphic>
            <a:graphicData uri="http://schemas.openxmlformats.org/presentationml/2006/ole">
              <p:oleObj spid="_x0000_s101386" name="Clip" r:id="rId8" imgW="1305000" imgH="1085760" progId="MS_ClipArt_Gallery.2">
                <p:embed/>
              </p:oleObj>
            </a:graphicData>
          </a:graphic>
        </p:graphicFrame>
        <p:sp>
          <p:nvSpPr>
            <p:cNvPr id="9271" name="Line 55"/>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TW" altLang="en-US"/>
            </a:p>
          </p:txBody>
        </p:sp>
        <p:grpSp>
          <p:nvGrpSpPr>
            <p:cNvPr id="9272" name="Group 56"/>
            <p:cNvGrpSpPr>
              <a:grpSpLocks/>
            </p:cNvGrpSpPr>
            <p:nvPr/>
          </p:nvGrpSpPr>
          <p:grpSpPr bwMode="auto">
            <a:xfrm>
              <a:off x="3404" y="1504"/>
              <a:ext cx="51" cy="167"/>
              <a:chOff x="3842" y="406"/>
              <a:chExt cx="51" cy="167"/>
            </a:xfrm>
          </p:grpSpPr>
          <p:sp>
            <p:nvSpPr>
              <p:cNvPr id="9273" name="Oval 5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9274" name="Oval 5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TW" altLang="en-US"/>
              </a:p>
            </p:txBody>
          </p:sp>
          <p:sp>
            <p:nvSpPr>
              <p:cNvPr id="9275" name="Oval 5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TW" altLang="en-US"/>
              </a:p>
            </p:txBody>
          </p:sp>
        </p:grpSp>
        <p:sp>
          <p:nvSpPr>
            <p:cNvPr id="9276" name="Line 60"/>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TW" altLang="en-US"/>
            </a:p>
          </p:txBody>
        </p:sp>
      </p:grpSp>
      <p:graphicFrame>
        <p:nvGraphicFramePr>
          <p:cNvPr id="101376" name="Object 2048"/>
          <p:cNvGraphicFramePr>
            <a:graphicFrameLocks noChangeAspect="1"/>
          </p:cNvGraphicFramePr>
          <p:nvPr/>
        </p:nvGraphicFramePr>
        <p:xfrm>
          <a:off x="6259513" y="4684713"/>
          <a:ext cx="417512" cy="331787"/>
        </p:xfrm>
        <a:graphic>
          <a:graphicData uri="http://schemas.openxmlformats.org/presentationml/2006/ole">
            <p:oleObj spid="_x0000_s101376" name="Clip" r:id="rId9" imgW="1305000" imgH="1085760" progId="MS_ClipArt_Gallery.2">
              <p:embed/>
            </p:oleObj>
          </a:graphicData>
        </a:graphic>
      </p:graphicFrame>
      <p:graphicFrame>
        <p:nvGraphicFramePr>
          <p:cNvPr id="101377" name="Object 2049"/>
          <p:cNvGraphicFramePr>
            <a:graphicFrameLocks noChangeAspect="1"/>
          </p:cNvGraphicFramePr>
          <p:nvPr/>
        </p:nvGraphicFramePr>
        <p:xfrm>
          <a:off x="5645150" y="4673600"/>
          <a:ext cx="415925" cy="330200"/>
        </p:xfrm>
        <a:graphic>
          <a:graphicData uri="http://schemas.openxmlformats.org/presentationml/2006/ole">
            <p:oleObj spid="_x0000_s101377" name="Clip" r:id="rId10" imgW="1305000" imgH="1085760" progId="MS_ClipArt_Gallery.2">
              <p:embed/>
            </p:oleObj>
          </a:graphicData>
        </a:graphic>
      </p:graphicFrame>
      <p:sp>
        <p:nvSpPr>
          <p:cNvPr id="9279" name="Oval 63"/>
          <p:cNvSpPr>
            <a:spLocks noChangeArrowheads="1"/>
          </p:cNvSpPr>
          <p:nvPr/>
        </p:nvSpPr>
        <p:spPr bwMode="auto">
          <a:xfrm rot="-5400000">
            <a:off x="6061869" y="4777581"/>
            <a:ext cx="63500" cy="65088"/>
          </a:xfrm>
          <a:prstGeom prst="ellipse">
            <a:avLst/>
          </a:prstGeom>
          <a:solidFill>
            <a:schemeClr val="accent2"/>
          </a:solidFill>
          <a:ln w="9525">
            <a:noFill/>
            <a:round/>
            <a:headEnd/>
            <a:tailEnd/>
          </a:ln>
          <a:effectLst/>
        </p:spPr>
        <p:txBody>
          <a:bodyPr wrap="none" anchor="ctr"/>
          <a:lstStyle/>
          <a:p>
            <a:endParaRPr lang="zh-TW" altLang="en-US"/>
          </a:p>
        </p:txBody>
      </p:sp>
      <p:sp>
        <p:nvSpPr>
          <p:cNvPr id="9280" name="Oval 64"/>
          <p:cNvSpPr>
            <a:spLocks noChangeArrowheads="1"/>
          </p:cNvSpPr>
          <p:nvPr/>
        </p:nvSpPr>
        <p:spPr bwMode="auto">
          <a:xfrm rot="-5400000">
            <a:off x="6146801" y="4775200"/>
            <a:ext cx="63500" cy="66675"/>
          </a:xfrm>
          <a:prstGeom prst="ellipse">
            <a:avLst/>
          </a:prstGeom>
          <a:solidFill>
            <a:schemeClr val="accent2"/>
          </a:solidFill>
          <a:ln w="9525">
            <a:noFill/>
            <a:round/>
            <a:headEnd/>
            <a:tailEnd/>
          </a:ln>
          <a:effectLst/>
        </p:spPr>
        <p:txBody>
          <a:bodyPr wrap="none" anchor="ctr"/>
          <a:lstStyle/>
          <a:p>
            <a:endParaRPr lang="zh-TW" altLang="en-US"/>
          </a:p>
        </p:txBody>
      </p:sp>
      <p:sp>
        <p:nvSpPr>
          <p:cNvPr id="9281" name="Oval 65"/>
          <p:cNvSpPr>
            <a:spLocks noChangeArrowheads="1"/>
          </p:cNvSpPr>
          <p:nvPr/>
        </p:nvSpPr>
        <p:spPr bwMode="auto">
          <a:xfrm rot="-5400000">
            <a:off x="6224587" y="4779963"/>
            <a:ext cx="61913" cy="65088"/>
          </a:xfrm>
          <a:prstGeom prst="ellipse">
            <a:avLst/>
          </a:prstGeom>
          <a:solidFill>
            <a:schemeClr val="accent2"/>
          </a:solidFill>
          <a:ln w="9525">
            <a:noFill/>
            <a:round/>
            <a:headEnd/>
            <a:tailEnd/>
          </a:ln>
          <a:effectLst/>
        </p:spPr>
        <p:txBody>
          <a:bodyPr wrap="none" anchor="ctr"/>
          <a:lstStyle/>
          <a:p>
            <a:endParaRPr lang="zh-TW" altLang="en-US"/>
          </a:p>
        </p:txBody>
      </p:sp>
      <p:sp>
        <p:nvSpPr>
          <p:cNvPr id="9282" name="Line 66"/>
          <p:cNvSpPr>
            <a:spLocks noChangeShapeType="1"/>
          </p:cNvSpPr>
          <p:nvPr/>
        </p:nvSpPr>
        <p:spPr bwMode="auto">
          <a:xfrm rot="-5400000">
            <a:off x="6484144" y="4660107"/>
            <a:ext cx="60325" cy="1587"/>
          </a:xfrm>
          <a:prstGeom prst="line">
            <a:avLst/>
          </a:prstGeom>
          <a:noFill/>
          <a:ln w="19050">
            <a:solidFill>
              <a:schemeClr val="tx1"/>
            </a:solidFill>
            <a:round/>
            <a:headEnd/>
            <a:tailEnd/>
          </a:ln>
          <a:effectLst/>
        </p:spPr>
        <p:txBody>
          <a:bodyPr wrap="none" anchor="ctr"/>
          <a:lstStyle/>
          <a:p>
            <a:endParaRPr lang="zh-TW" altLang="en-US"/>
          </a:p>
        </p:txBody>
      </p:sp>
      <p:sp>
        <p:nvSpPr>
          <p:cNvPr id="9283" name="Line 67"/>
          <p:cNvSpPr>
            <a:spLocks noChangeShapeType="1"/>
          </p:cNvSpPr>
          <p:nvPr/>
        </p:nvSpPr>
        <p:spPr bwMode="auto">
          <a:xfrm rot="5400000" flipH="1">
            <a:off x="5857875" y="4651375"/>
            <a:ext cx="63500" cy="0"/>
          </a:xfrm>
          <a:prstGeom prst="line">
            <a:avLst/>
          </a:prstGeom>
          <a:noFill/>
          <a:ln w="19050">
            <a:solidFill>
              <a:schemeClr val="tx1"/>
            </a:solidFill>
            <a:round/>
            <a:headEnd/>
            <a:tailEnd/>
          </a:ln>
          <a:effectLst/>
        </p:spPr>
        <p:txBody>
          <a:bodyPr wrap="none" anchor="ctr"/>
          <a:lstStyle/>
          <a:p>
            <a:endParaRPr lang="zh-TW" altLang="en-US"/>
          </a:p>
        </p:txBody>
      </p:sp>
      <p:sp>
        <p:nvSpPr>
          <p:cNvPr id="9284" name="Line 68"/>
          <p:cNvSpPr>
            <a:spLocks noChangeShapeType="1"/>
          </p:cNvSpPr>
          <p:nvPr/>
        </p:nvSpPr>
        <p:spPr bwMode="auto">
          <a:xfrm rot="16200000" flipV="1">
            <a:off x="6204744" y="4312444"/>
            <a:ext cx="0" cy="627062"/>
          </a:xfrm>
          <a:prstGeom prst="line">
            <a:avLst/>
          </a:prstGeom>
          <a:noFill/>
          <a:ln w="12700">
            <a:solidFill>
              <a:schemeClr val="tx1"/>
            </a:solidFill>
            <a:round/>
            <a:headEnd/>
            <a:tailEnd/>
          </a:ln>
          <a:effectLst/>
        </p:spPr>
        <p:txBody>
          <a:bodyPr wrap="none" anchor="ctr"/>
          <a:lstStyle/>
          <a:p>
            <a:endParaRPr lang="zh-TW" altLang="en-US"/>
          </a:p>
        </p:txBody>
      </p:sp>
      <p:sp>
        <p:nvSpPr>
          <p:cNvPr id="9285" name="Line 69"/>
          <p:cNvSpPr>
            <a:spLocks noChangeShapeType="1"/>
          </p:cNvSpPr>
          <p:nvPr/>
        </p:nvSpPr>
        <p:spPr bwMode="auto">
          <a:xfrm flipV="1">
            <a:off x="5870575" y="4251325"/>
            <a:ext cx="93663" cy="3175"/>
          </a:xfrm>
          <a:prstGeom prst="line">
            <a:avLst/>
          </a:prstGeom>
          <a:noFill/>
          <a:ln w="12700">
            <a:solidFill>
              <a:schemeClr val="tx1"/>
            </a:solidFill>
            <a:round/>
            <a:headEnd/>
            <a:tailEnd/>
          </a:ln>
          <a:effectLst/>
        </p:spPr>
        <p:txBody>
          <a:bodyPr wrap="none" anchor="ctr"/>
          <a:lstStyle/>
          <a:p>
            <a:endParaRPr lang="zh-TW" altLang="en-US"/>
          </a:p>
        </p:txBody>
      </p:sp>
      <p:sp>
        <p:nvSpPr>
          <p:cNvPr id="9286" name="Line 70"/>
          <p:cNvSpPr>
            <a:spLocks noChangeShapeType="1"/>
          </p:cNvSpPr>
          <p:nvPr/>
        </p:nvSpPr>
        <p:spPr bwMode="auto">
          <a:xfrm>
            <a:off x="6472238" y="4297363"/>
            <a:ext cx="303212" cy="385762"/>
          </a:xfrm>
          <a:prstGeom prst="line">
            <a:avLst/>
          </a:prstGeom>
          <a:noFill/>
          <a:ln w="12700">
            <a:solidFill>
              <a:schemeClr val="tx1"/>
            </a:solidFill>
            <a:round/>
            <a:headEnd/>
            <a:tailEnd/>
          </a:ln>
          <a:effectLst/>
        </p:spPr>
        <p:txBody>
          <a:bodyPr wrap="none" anchor="ctr"/>
          <a:lstStyle/>
          <a:p>
            <a:endParaRPr lang="zh-TW" altLang="en-US"/>
          </a:p>
        </p:txBody>
      </p:sp>
      <p:sp>
        <p:nvSpPr>
          <p:cNvPr id="9287" name="Line 71"/>
          <p:cNvSpPr>
            <a:spLocks noChangeShapeType="1"/>
          </p:cNvSpPr>
          <p:nvPr/>
        </p:nvSpPr>
        <p:spPr bwMode="auto">
          <a:xfrm flipH="1">
            <a:off x="7267575" y="4294188"/>
            <a:ext cx="279400" cy="392112"/>
          </a:xfrm>
          <a:prstGeom prst="line">
            <a:avLst/>
          </a:prstGeom>
          <a:noFill/>
          <a:ln w="12700">
            <a:solidFill>
              <a:schemeClr val="tx1"/>
            </a:solidFill>
            <a:round/>
            <a:headEnd/>
            <a:tailEnd/>
          </a:ln>
          <a:effectLst/>
        </p:spPr>
        <p:txBody>
          <a:bodyPr wrap="none" anchor="ctr"/>
          <a:lstStyle/>
          <a:p>
            <a:endParaRPr lang="zh-TW" altLang="en-US"/>
          </a:p>
        </p:txBody>
      </p:sp>
      <p:graphicFrame>
        <p:nvGraphicFramePr>
          <p:cNvPr id="101378" name="Object 2050"/>
          <p:cNvGraphicFramePr>
            <a:graphicFrameLocks noChangeAspect="1"/>
          </p:cNvGraphicFramePr>
          <p:nvPr/>
        </p:nvGraphicFramePr>
        <p:xfrm>
          <a:off x="7445375" y="3846513"/>
          <a:ext cx="203200" cy="241300"/>
        </p:xfrm>
        <a:graphic>
          <a:graphicData uri="http://schemas.openxmlformats.org/presentationml/2006/ole">
            <p:oleObj spid="_x0000_s101378" name="Clip" r:id="rId11" imgW="981000" imgH="1209600" progId="MS_ClipArt_Gallery.2">
              <p:embed/>
            </p:oleObj>
          </a:graphicData>
        </a:graphic>
      </p:graphicFrame>
      <p:graphicFrame>
        <p:nvGraphicFramePr>
          <p:cNvPr id="101379" name="Object 2051"/>
          <p:cNvGraphicFramePr>
            <a:graphicFrameLocks noChangeAspect="1"/>
          </p:cNvGraphicFramePr>
          <p:nvPr/>
        </p:nvGraphicFramePr>
        <p:xfrm>
          <a:off x="6108700" y="3927475"/>
          <a:ext cx="203200" cy="239713"/>
        </p:xfrm>
        <a:graphic>
          <a:graphicData uri="http://schemas.openxmlformats.org/presentationml/2006/ole">
            <p:oleObj spid="_x0000_s101379" name="Clip" r:id="rId12" imgW="981000" imgH="1209600" progId="MS_ClipArt_Gallery.2">
              <p:embed/>
            </p:oleObj>
          </a:graphicData>
        </a:graphic>
      </p:graphicFrame>
      <p:sp>
        <p:nvSpPr>
          <p:cNvPr id="9290" name="Freeform 74"/>
          <p:cNvSpPr>
            <a:spLocks/>
          </p:cNvSpPr>
          <p:nvPr/>
        </p:nvSpPr>
        <p:spPr bwMode="auto">
          <a:xfrm>
            <a:off x="6189663" y="3702050"/>
            <a:ext cx="1354137" cy="304800"/>
          </a:xfrm>
          <a:custGeom>
            <a:avLst/>
            <a:gdLst/>
            <a:ahLst/>
            <a:cxnLst>
              <a:cxn ang="0">
                <a:pos x="0" y="228"/>
              </a:cxn>
              <a:cxn ang="0">
                <a:pos x="432" y="9"/>
              </a:cxn>
              <a:cxn ang="0">
                <a:pos x="972" y="171"/>
              </a:cxn>
            </a:cxnLst>
            <a:rect l="0" t="0" r="r" b="b"/>
            <a:pathLst>
              <a:path w="972" h="228">
                <a:moveTo>
                  <a:pt x="0" y="228"/>
                </a:moveTo>
                <a:cubicBezTo>
                  <a:pt x="135" y="123"/>
                  <a:pt x="270" y="18"/>
                  <a:pt x="432" y="9"/>
                </a:cubicBezTo>
                <a:cubicBezTo>
                  <a:pt x="594" y="0"/>
                  <a:pt x="783" y="85"/>
                  <a:pt x="972" y="171"/>
                </a:cubicBezTo>
              </a:path>
            </a:pathLst>
          </a:custGeom>
          <a:noFill/>
          <a:ln w="19050" cap="flat" cmpd="sng">
            <a:solidFill>
              <a:schemeClr val="tx1"/>
            </a:solidFill>
            <a:prstDash val="dash"/>
            <a:round/>
            <a:headEnd/>
            <a:tailEnd/>
          </a:ln>
          <a:effectLst/>
        </p:spPr>
        <p:txBody>
          <a:bodyPr wrap="none" anchor="ctr"/>
          <a:lstStyle/>
          <a:p>
            <a:endParaRPr lang="zh-TW" altLang="en-US"/>
          </a:p>
        </p:txBody>
      </p:sp>
      <p:grpSp>
        <p:nvGrpSpPr>
          <p:cNvPr id="9291" name="Group 75"/>
          <p:cNvGrpSpPr>
            <a:grpSpLocks/>
          </p:cNvGrpSpPr>
          <p:nvPr/>
        </p:nvGrpSpPr>
        <p:grpSpPr bwMode="auto">
          <a:xfrm>
            <a:off x="6456363" y="5124450"/>
            <a:ext cx="406400" cy="427038"/>
            <a:chOff x="2870" y="1518"/>
            <a:chExt cx="292" cy="320"/>
          </a:xfrm>
        </p:grpSpPr>
        <p:graphicFrame>
          <p:nvGraphicFramePr>
            <p:cNvPr id="101383" name="Object 2055"/>
            <p:cNvGraphicFramePr>
              <a:graphicFrameLocks noChangeAspect="1"/>
            </p:cNvGraphicFramePr>
            <p:nvPr/>
          </p:nvGraphicFramePr>
          <p:xfrm>
            <a:off x="2870" y="1518"/>
            <a:ext cx="272" cy="282"/>
          </p:xfrm>
          <a:graphic>
            <a:graphicData uri="http://schemas.openxmlformats.org/presentationml/2006/ole">
              <p:oleObj spid="_x0000_s101383" name="Clip" r:id="rId13" imgW="819000" imgH="847800" progId="MS_ClipArt_Gallery.2">
                <p:embed/>
              </p:oleObj>
            </a:graphicData>
          </a:graphic>
        </p:graphicFrame>
        <p:graphicFrame>
          <p:nvGraphicFramePr>
            <p:cNvPr id="101384" name="Object 2056"/>
            <p:cNvGraphicFramePr>
              <a:graphicFrameLocks noChangeAspect="1"/>
            </p:cNvGraphicFramePr>
            <p:nvPr/>
          </p:nvGraphicFramePr>
          <p:xfrm>
            <a:off x="2913" y="1602"/>
            <a:ext cx="249" cy="236"/>
          </p:xfrm>
          <a:graphic>
            <a:graphicData uri="http://schemas.openxmlformats.org/presentationml/2006/ole">
              <p:oleObj spid="_x0000_s101384" name="Clip" r:id="rId14" imgW="1266840" imgH="1200240" progId="MS_ClipArt_Gallery.2">
                <p:embed/>
              </p:oleObj>
            </a:graphicData>
          </a:graphic>
        </p:graphicFrame>
      </p:grpSp>
      <p:grpSp>
        <p:nvGrpSpPr>
          <p:cNvPr id="9294" name="Group 78"/>
          <p:cNvGrpSpPr>
            <a:grpSpLocks/>
          </p:cNvGrpSpPr>
          <p:nvPr/>
        </p:nvGrpSpPr>
        <p:grpSpPr bwMode="auto">
          <a:xfrm>
            <a:off x="7234238" y="5156200"/>
            <a:ext cx="406400" cy="427038"/>
            <a:chOff x="2870" y="1518"/>
            <a:chExt cx="292" cy="320"/>
          </a:xfrm>
        </p:grpSpPr>
        <p:graphicFrame>
          <p:nvGraphicFramePr>
            <p:cNvPr id="101381" name="Object 2053"/>
            <p:cNvGraphicFramePr>
              <a:graphicFrameLocks noChangeAspect="1"/>
            </p:cNvGraphicFramePr>
            <p:nvPr/>
          </p:nvGraphicFramePr>
          <p:xfrm>
            <a:off x="2870" y="1518"/>
            <a:ext cx="272" cy="282"/>
          </p:xfrm>
          <a:graphic>
            <a:graphicData uri="http://schemas.openxmlformats.org/presentationml/2006/ole">
              <p:oleObj spid="_x0000_s101381" name="Clip" r:id="rId15" imgW="819000" imgH="847800" progId="MS_ClipArt_Gallery.2">
                <p:embed/>
              </p:oleObj>
            </a:graphicData>
          </a:graphic>
        </p:graphicFrame>
        <p:graphicFrame>
          <p:nvGraphicFramePr>
            <p:cNvPr id="101382" name="Object 2054"/>
            <p:cNvGraphicFramePr>
              <a:graphicFrameLocks noChangeAspect="1"/>
            </p:cNvGraphicFramePr>
            <p:nvPr/>
          </p:nvGraphicFramePr>
          <p:xfrm>
            <a:off x="2913" y="1602"/>
            <a:ext cx="249" cy="236"/>
          </p:xfrm>
          <a:graphic>
            <a:graphicData uri="http://schemas.openxmlformats.org/presentationml/2006/ole">
              <p:oleObj spid="_x0000_s101382" name="Clip" r:id="rId16" imgW="1266840" imgH="1200240" progId="MS_ClipArt_Gallery.2">
                <p:embed/>
              </p:oleObj>
            </a:graphicData>
          </a:graphic>
        </p:graphicFrame>
      </p:grpSp>
      <p:grpSp>
        <p:nvGrpSpPr>
          <p:cNvPr id="9297" name="Group 81"/>
          <p:cNvGrpSpPr>
            <a:grpSpLocks/>
          </p:cNvGrpSpPr>
          <p:nvPr/>
        </p:nvGrpSpPr>
        <p:grpSpPr bwMode="auto">
          <a:xfrm>
            <a:off x="6819900" y="4872038"/>
            <a:ext cx="379413" cy="376237"/>
            <a:chOff x="4733" y="2082"/>
            <a:chExt cx="272" cy="282"/>
          </a:xfrm>
        </p:grpSpPr>
        <p:graphicFrame>
          <p:nvGraphicFramePr>
            <p:cNvPr id="101380" name="Object 2052"/>
            <p:cNvGraphicFramePr>
              <a:graphicFrameLocks noChangeAspect="1"/>
            </p:cNvGraphicFramePr>
            <p:nvPr/>
          </p:nvGraphicFramePr>
          <p:xfrm>
            <a:off x="4733" y="2082"/>
            <a:ext cx="272" cy="282"/>
          </p:xfrm>
          <a:graphic>
            <a:graphicData uri="http://schemas.openxmlformats.org/presentationml/2006/ole">
              <p:oleObj spid="_x0000_s101380" name="Clip" r:id="rId17" imgW="819000" imgH="847800" progId="MS_ClipArt_Gallery.2">
                <p:embed/>
              </p:oleObj>
            </a:graphicData>
          </a:graphic>
        </p:graphicFrame>
        <p:sp>
          <p:nvSpPr>
            <p:cNvPr id="9299" name="Rectangle 8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grpSp>
      <p:sp>
        <p:nvSpPr>
          <p:cNvPr id="9300" name="Line 84"/>
          <p:cNvSpPr>
            <a:spLocks noChangeShapeType="1"/>
          </p:cNvSpPr>
          <p:nvPr/>
        </p:nvSpPr>
        <p:spPr bwMode="auto">
          <a:xfrm>
            <a:off x="7126288" y="4775200"/>
            <a:ext cx="0" cy="228600"/>
          </a:xfrm>
          <a:prstGeom prst="line">
            <a:avLst/>
          </a:prstGeom>
          <a:noFill/>
          <a:ln w="12700">
            <a:solidFill>
              <a:schemeClr val="tx1"/>
            </a:solidFill>
            <a:round/>
            <a:headEnd/>
            <a:tailEnd/>
          </a:ln>
          <a:effectLst/>
        </p:spPr>
        <p:txBody>
          <a:bodyPr wrap="none" anchor="ctr"/>
          <a:lstStyle/>
          <a:p>
            <a:endParaRPr lang="zh-TW" altLang="en-US"/>
          </a:p>
        </p:txBody>
      </p:sp>
      <p:grpSp>
        <p:nvGrpSpPr>
          <p:cNvPr id="9301" name="Group 85"/>
          <p:cNvGrpSpPr>
            <a:grpSpLocks/>
          </p:cNvGrpSpPr>
          <p:nvPr/>
        </p:nvGrpSpPr>
        <p:grpSpPr bwMode="auto">
          <a:xfrm>
            <a:off x="7847013" y="4198938"/>
            <a:ext cx="207962" cy="409575"/>
            <a:chOff x="4180" y="783"/>
            <a:chExt cx="150" cy="307"/>
          </a:xfrm>
        </p:grpSpPr>
        <p:sp>
          <p:nvSpPr>
            <p:cNvPr id="9302" name="AutoShape 8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9303" name="Rectangle 87"/>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9304" name="Rectangle 8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305" name="AutoShape 8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306" name="Line 90"/>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9307" name="Line 91"/>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9308" name="Rectangle 9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9309" name="Rectangle 93"/>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grpSp>
        <p:nvGrpSpPr>
          <p:cNvPr id="9310" name="Group 94"/>
          <p:cNvGrpSpPr>
            <a:grpSpLocks/>
          </p:cNvGrpSpPr>
          <p:nvPr/>
        </p:nvGrpSpPr>
        <p:grpSpPr bwMode="auto">
          <a:xfrm>
            <a:off x="7834313" y="4643438"/>
            <a:ext cx="207962" cy="409575"/>
            <a:chOff x="4180" y="783"/>
            <a:chExt cx="150" cy="307"/>
          </a:xfrm>
        </p:grpSpPr>
        <p:sp>
          <p:nvSpPr>
            <p:cNvPr id="9311" name="AutoShape 9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TW" altLang="en-US"/>
            </a:p>
          </p:txBody>
        </p:sp>
        <p:sp>
          <p:nvSpPr>
            <p:cNvPr id="9312" name="Rectangle 96"/>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TW" altLang="en-US"/>
            </a:p>
          </p:txBody>
        </p:sp>
        <p:sp>
          <p:nvSpPr>
            <p:cNvPr id="9313" name="Rectangle 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314" name="AutoShape 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TW" altLang="en-US"/>
            </a:p>
          </p:txBody>
        </p:sp>
        <p:sp>
          <p:nvSpPr>
            <p:cNvPr id="9315" name="Line 99"/>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TW" altLang="en-US"/>
            </a:p>
          </p:txBody>
        </p:sp>
        <p:sp>
          <p:nvSpPr>
            <p:cNvPr id="9316" name="Line 100"/>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TW" altLang="en-US"/>
            </a:p>
          </p:txBody>
        </p:sp>
        <p:sp>
          <p:nvSpPr>
            <p:cNvPr id="9317" name="Rectangle 1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TW" altLang="en-US"/>
            </a:p>
          </p:txBody>
        </p:sp>
        <p:sp>
          <p:nvSpPr>
            <p:cNvPr id="9318" name="Rectangle 102"/>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TW" altLang="en-US"/>
            </a:p>
          </p:txBody>
        </p:sp>
      </p:grpSp>
      <p:sp>
        <p:nvSpPr>
          <p:cNvPr id="9319" name="Line 103"/>
          <p:cNvSpPr>
            <a:spLocks noChangeShapeType="1"/>
          </p:cNvSpPr>
          <p:nvPr/>
        </p:nvSpPr>
        <p:spPr bwMode="auto">
          <a:xfrm rot="5400000" flipH="1">
            <a:off x="7460456" y="4572794"/>
            <a:ext cx="611188" cy="0"/>
          </a:xfrm>
          <a:prstGeom prst="line">
            <a:avLst/>
          </a:prstGeom>
          <a:noFill/>
          <a:ln w="12700">
            <a:solidFill>
              <a:schemeClr val="tx1"/>
            </a:solidFill>
            <a:round/>
            <a:headEnd/>
            <a:tailEnd/>
          </a:ln>
          <a:effectLst/>
        </p:spPr>
        <p:txBody>
          <a:bodyPr wrap="none" anchor="ctr"/>
          <a:lstStyle/>
          <a:p>
            <a:endParaRPr lang="zh-TW" altLang="en-US"/>
          </a:p>
        </p:txBody>
      </p:sp>
      <p:sp>
        <p:nvSpPr>
          <p:cNvPr id="9320" name="Line 104"/>
          <p:cNvSpPr>
            <a:spLocks noChangeShapeType="1"/>
          </p:cNvSpPr>
          <p:nvPr/>
        </p:nvSpPr>
        <p:spPr bwMode="auto">
          <a:xfrm rot="-5400000">
            <a:off x="7814469" y="4825206"/>
            <a:ext cx="0" cy="103188"/>
          </a:xfrm>
          <a:prstGeom prst="line">
            <a:avLst/>
          </a:prstGeom>
          <a:noFill/>
          <a:ln w="12700">
            <a:solidFill>
              <a:schemeClr val="tx1"/>
            </a:solidFill>
            <a:round/>
            <a:headEnd/>
            <a:tailEnd/>
          </a:ln>
          <a:effectLst/>
        </p:spPr>
        <p:txBody>
          <a:bodyPr wrap="none" anchor="ctr"/>
          <a:lstStyle/>
          <a:p>
            <a:endParaRPr lang="zh-TW" altLang="en-US"/>
          </a:p>
        </p:txBody>
      </p:sp>
      <p:sp>
        <p:nvSpPr>
          <p:cNvPr id="9321" name="Line 105"/>
          <p:cNvSpPr>
            <a:spLocks noChangeShapeType="1"/>
          </p:cNvSpPr>
          <p:nvPr/>
        </p:nvSpPr>
        <p:spPr bwMode="auto">
          <a:xfrm rot="-5400000">
            <a:off x="7804150" y="4356100"/>
            <a:ext cx="0" cy="88900"/>
          </a:xfrm>
          <a:prstGeom prst="line">
            <a:avLst/>
          </a:prstGeom>
          <a:noFill/>
          <a:ln w="12700">
            <a:solidFill>
              <a:schemeClr val="tx1"/>
            </a:solidFill>
            <a:round/>
            <a:headEnd/>
            <a:tailEnd/>
          </a:ln>
          <a:effectLst/>
        </p:spPr>
        <p:txBody>
          <a:bodyPr wrap="none" anchor="ctr"/>
          <a:lstStyle/>
          <a:p>
            <a:endParaRPr lang="zh-TW" altLang="en-US"/>
          </a:p>
        </p:txBody>
      </p:sp>
      <p:sp>
        <p:nvSpPr>
          <p:cNvPr id="9322" name="Line 106"/>
          <p:cNvSpPr>
            <a:spLocks noChangeShapeType="1"/>
          </p:cNvSpPr>
          <p:nvPr/>
        </p:nvSpPr>
        <p:spPr bwMode="auto">
          <a:xfrm flipV="1">
            <a:off x="6483350" y="2497138"/>
            <a:ext cx="458788" cy="207962"/>
          </a:xfrm>
          <a:prstGeom prst="line">
            <a:avLst/>
          </a:prstGeom>
          <a:noFill/>
          <a:ln w="12700">
            <a:solidFill>
              <a:schemeClr val="tx1"/>
            </a:solidFill>
            <a:round/>
            <a:headEnd/>
            <a:tailEnd/>
          </a:ln>
          <a:effectLst/>
        </p:spPr>
        <p:txBody>
          <a:bodyPr wrap="none" anchor="ctr"/>
          <a:lstStyle/>
          <a:p>
            <a:endParaRPr lang="zh-TW" altLang="en-US"/>
          </a:p>
        </p:txBody>
      </p:sp>
      <p:sp>
        <p:nvSpPr>
          <p:cNvPr id="9323" name="Line 107"/>
          <p:cNvSpPr>
            <a:spLocks noChangeShapeType="1"/>
          </p:cNvSpPr>
          <p:nvPr/>
        </p:nvSpPr>
        <p:spPr bwMode="auto">
          <a:xfrm>
            <a:off x="7418388" y="2481263"/>
            <a:ext cx="485775" cy="207962"/>
          </a:xfrm>
          <a:prstGeom prst="line">
            <a:avLst/>
          </a:prstGeom>
          <a:noFill/>
          <a:ln w="12700">
            <a:solidFill>
              <a:schemeClr val="tx1"/>
            </a:solidFill>
            <a:round/>
            <a:headEnd/>
            <a:tailEnd/>
          </a:ln>
          <a:effectLst/>
        </p:spPr>
        <p:txBody>
          <a:bodyPr wrap="none" anchor="ctr"/>
          <a:lstStyle/>
          <a:p>
            <a:endParaRPr lang="zh-TW" altLang="en-US"/>
          </a:p>
        </p:txBody>
      </p:sp>
      <p:sp>
        <p:nvSpPr>
          <p:cNvPr id="9324" name="Line 108"/>
          <p:cNvSpPr>
            <a:spLocks noChangeShapeType="1"/>
          </p:cNvSpPr>
          <p:nvPr/>
        </p:nvSpPr>
        <p:spPr bwMode="auto">
          <a:xfrm flipH="1">
            <a:off x="7937500" y="2817813"/>
            <a:ext cx="241300" cy="681037"/>
          </a:xfrm>
          <a:prstGeom prst="line">
            <a:avLst/>
          </a:prstGeom>
          <a:noFill/>
          <a:ln w="12700">
            <a:solidFill>
              <a:schemeClr val="tx1"/>
            </a:solidFill>
            <a:round/>
            <a:headEnd/>
            <a:tailEnd/>
          </a:ln>
          <a:effectLst/>
        </p:spPr>
        <p:txBody>
          <a:bodyPr wrap="none" anchor="ctr"/>
          <a:lstStyle/>
          <a:p>
            <a:endParaRPr lang="zh-TW" altLang="en-US"/>
          </a:p>
        </p:txBody>
      </p:sp>
      <p:sp>
        <p:nvSpPr>
          <p:cNvPr id="9325" name="Line 109"/>
          <p:cNvSpPr>
            <a:spLocks noChangeShapeType="1"/>
          </p:cNvSpPr>
          <p:nvPr/>
        </p:nvSpPr>
        <p:spPr bwMode="auto">
          <a:xfrm>
            <a:off x="7167563" y="2593975"/>
            <a:ext cx="0" cy="431800"/>
          </a:xfrm>
          <a:prstGeom prst="line">
            <a:avLst/>
          </a:prstGeom>
          <a:noFill/>
          <a:ln w="12700">
            <a:solidFill>
              <a:schemeClr val="tx1"/>
            </a:solidFill>
            <a:round/>
            <a:headEnd/>
            <a:tailEnd/>
          </a:ln>
          <a:effectLst/>
        </p:spPr>
        <p:txBody>
          <a:bodyPr wrap="none" anchor="ctr"/>
          <a:lstStyle/>
          <a:p>
            <a:endParaRPr lang="zh-TW" altLang="en-US"/>
          </a:p>
        </p:txBody>
      </p:sp>
      <p:sp>
        <p:nvSpPr>
          <p:cNvPr id="9326" name="Line 110"/>
          <p:cNvSpPr>
            <a:spLocks noChangeShapeType="1"/>
          </p:cNvSpPr>
          <p:nvPr/>
        </p:nvSpPr>
        <p:spPr bwMode="auto">
          <a:xfrm>
            <a:off x="7192963" y="3241675"/>
            <a:ext cx="534987" cy="368300"/>
          </a:xfrm>
          <a:prstGeom prst="line">
            <a:avLst/>
          </a:prstGeom>
          <a:noFill/>
          <a:ln w="12700">
            <a:solidFill>
              <a:schemeClr val="tx1"/>
            </a:solidFill>
            <a:round/>
            <a:headEnd/>
            <a:tailEnd/>
          </a:ln>
          <a:effectLst/>
        </p:spPr>
        <p:txBody>
          <a:bodyPr wrap="none" anchor="ctr"/>
          <a:lstStyle/>
          <a:p>
            <a:endParaRPr lang="zh-TW" altLang="en-US"/>
          </a:p>
        </p:txBody>
      </p:sp>
      <p:sp>
        <p:nvSpPr>
          <p:cNvPr id="9327" name="Line 111"/>
          <p:cNvSpPr>
            <a:spLocks noChangeShapeType="1"/>
          </p:cNvSpPr>
          <p:nvPr/>
        </p:nvSpPr>
        <p:spPr bwMode="auto">
          <a:xfrm flipH="1">
            <a:off x="7653338" y="3706813"/>
            <a:ext cx="266700" cy="360362"/>
          </a:xfrm>
          <a:prstGeom prst="line">
            <a:avLst/>
          </a:prstGeom>
          <a:noFill/>
          <a:ln w="12700">
            <a:solidFill>
              <a:schemeClr val="tx1"/>
            </a:solidFill>
            <a:round/>
            <a:headEnd/>
            <a:tailEnd/>
          </a:ln>
          <a:effectLst/>
        </p:spPr>
        <p:txBody>
          <a:bodyPr wrap="none" anchor="ctr"/>
          <a:lstStyle/>
          <a:p>
            <a:endParaRPr lang="zh-TW" altLang="en-US"/>
          </a:p>
        </p:txBody>
      </p:sp>
      <p:sp>
        <p:nvSpPr>
          <p:cNvPr id="9328" name="Line 112"/>
          <p:cNvSpPr>
            <a:spLocks noChangeShapeType="1"/>
          </p:cNvSpPr>
          <p:nvPr/>
        </p:nvSpPr>
        <p:spPr bwMode="auto">
          <a:xfrm flipH="1">
            <a:off x="7426325" y="2786063"/>
            <a:ext cx="560388" cy="384175"/>
          </a:xfrm>
          <a:prstGeom prst="line">
            <a:avLst/>
          </a:prstGeom>
          <a:noFill/>
          <a:ln w="12700">
            <a:solidFill>
              <a:schemeClr val="tx1"/>
            </a:solidFill>
            <a:round/>
            <a:headEnd/>
            <a:tailEnd/>
          </a:ln>
          <a:effectLst/>
        </p:spPr>
        <p:txBody>
          <a:bodyPr wrap="none" anchor="ctr"/>
          <a:lstStyle/>
          <a:p>
            <a:endParaRPr lang="zh-TW" altLang="en-US"/>
          </a:p>
        </p:txBody>
      </p:sp>
      <p:sp>
        <p:nvSpPr>
          <p:cNvPr id="9329" name="Line 113"/>
          <p:cNvSpPr>
            <a:spLocks noChangeShapeType="1"/>
          </p:cNvSpPr>
          <p:nvPr/>
        </p:nvSpPr>
        <p:spPr bwMode="auto">
          <a:xfrm flipH="1">
            <a:off x="7435850" y="2225675"/>
            <a:ext cx="350838" cy="255588"/>
          </a:xfrm>
          <a:prstGeom prst="line">
            <a:avLst/>
          </a:prstGeom>
          <a:noFill/>
          <a:ln w="12700">
            <a:solidFill>
              <a:schemeClr val="tx1"/>
            </a:solidFill>
            <a:round/>
            <a:headEnd/>
            <a:tailEnd/>
          </a:ln>
          <a:effectLst/>
        </p:spPr>
        <p:txBody>
          <a:bodyPr wrap="none" anchor="ctr"/>
          <a:lstStyle/>
          <a:p>
            <a:endParaRPr lang="zh-TW" altLang="en-US"/>
          </a:p>
        </p:txBody>
      </p:sp>
      <p:sp>
        <p:nvSpPr>
          <p:cNvPr id="9330" name="Line 114"/>
          <p:cNvSpPr>
            <a:spLocks noChangeShapeType="1"/>
          </p:cNvSpPr>
          <p:nvPr/>
        </p:nvSpPr>
        <p:spPr bwMode="auto">
          <a:xfrm flipH="1">
            <a:off x="8153400" y="2401888"/>
            <a:ext cx="201613" cy="176212"/>
          </a:xfrm>
          <a:prstGeom prst="line">
            <a:avLst/>
          </a:prstGeom>
          <a:noFill/>
          <a:ln w="12700">
            <a:solidFill>
              <a:schemeClr val="tx1"/>
            </a:solidFill>
            <a:round/>
            <a:headEnd/>
            <a:tailEnd/>
          </a:ln>
          <a:effectLst/>
        </p:spPr>
        <p:txBody>
          <a:bodyPr wrap="none" anchor="ctr"/>
          <a:lstStyle/>
          <a:p>
            <a:endParaRPr lang="zh-TW" altLang="en-US"/>
          </a:p>
        </p:txBody>
      </p:sp>
      <p:grpSp>
        <p:nvGrpSpPr>
          <p:cNvPr id="9331" name="Group 115"/>
          <p:cNvGrpSpPr>
            <a:grpSpLocks/>
          </p:cNvGrpSpPr>
          <p:nvPr/>
        </p:nvGrpSpPr>
        <p:grpSpPr bwMode="auto">
          <a:xfrm>
            <a:off x="5964238" y="2593975"/>
            <a:ext cx="501650" cy="233363"/>
            <a:chOff x="3600" y="219"/>
            <a:chExt cx="360" cy="175"/>
          </a:xfrm>
        </p:grpSpPr>
        <p:sp>
          <p:nvSpPr>
            <p:cNvPr id="9332" name="Oval 11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333" name="Line 11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34" name="Line 11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35" name="Rectangle 11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336" name="Oval 12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337" name="Group 121"/>
            <p:cNvGrpSpPr>
              <a:grpSpLocks/>
            </p:cNvGrpSpPr>
            <p:nvPr/>
          </p:nvGrpSpPr>
          <p:grpSpPr bwMode="auto">
            <a:xfrm>
              <a:off x="3686" y="244"/>
              <a:ext cx="177" cy="66"/>
              <a:chOff x="2848" y="848"/>
              <a:chExt cx="140" cy="98"/>
            </a:xfrm>
          </p:grpSpPr>
          <p:sp>
            <p:nvSpPr>
              <p:cNvPr id="9338" name="Line 1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39" name="Line 1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40" name="Line 1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341" name="Group 125"/>
            <p:cNvGrpSpPr>
              <a:grpSpLocks/>
            </p:cNvGrpSpPr>
            <p:nvPr/>
          </p:nvGrpSpPr>
          <p:grpSpPr bwMode="auto">
            <a:xfrm flipV="1">
              <a:off x="3686" y="243"/>
              <a:ext cx="177" cy="66"/>
              <a:chOff x="2848" y="848"/>
              <a:chExt cx="140" cy="98"/>
            </a:xfrm>
          </p:grpSpPr>
          <p:sp>
            <p:nvSpPr>
              <p:cNvPr id="9342" name="Line 12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43" name="Line 12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44" name="Line 12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345" name="Group 129"/>
          <p:cNvGrpSpPr>
            <a:grpSpLocks/>
          </p:cNvGrpSpPr>
          <p:nvPr/>
        </p:nvGrpSpPr>
        <p:grpSpPr bwMode="auto">
          <a:xfrm>
            <a:off x="6916738" y="2365375"/>
            <a:ext cx="501650" cy="233363"/>
            <a:chOff x="3600" y="219"/>
            <a:chExt cx="360" cy="175"/>
          </a:xfrm>
        </p:grpSpPr>
        <p:sp>
          <p:nvSpPr>
            <p:cNvPr id="9346" name="Oval 13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347" name="Line 13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48" name="Line 13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49" name="Rectangle 13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350" name="Oval 13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351" name="Group 135"/>
            <p:cNvGrpSpPr>
              <a:grpSpLocks/>
            </p:cNvGrpSpPr>
            <p:nvPr/>
          </p:nvGrpSpPr>
          <p:grpSpPr bwMode="auto">
            <a:xfrm>
              <a:off x="3686" y="244"/>
              <a:ext cx="177" cy="66"/>
              <a:chOff x="2848" y="848"/>
              <a:chExt cx="140" cy="98"/>
            </a:xfrm>
          </p:grpSpPr>
          <p:sp>
            <p:nvSpPr>
              <p:cNvPr id="9352" name="Line 1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53" name="Line 1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54" name="Line 1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355" name="Group 139"/>
            <p:cNvGrpSpPr>
              <a:grpSpLocks/>
            </p:cNvGrpSpPr>
            <p:nvPr/>
          </p:nvGrpSpPr>
          <p:grpSpPr bwMode="auto">
            <a:xfrm flipV="1">
              <a:off x="3686" y="243"/>
              <a:ext cx="177" cy="66"/>
              <a:chOff x="2848" y="848"/>
              <a:chExt cx="140" cy="98"/>
            </a:xfrm>
          </p:grpSpPr>
          <p:sp>
            <p:nvSpPr>
              <p:cNvPr id="9356" name="Line 14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57" name="Line 14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58" name="Line 14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359" name="Group 143"/>
          <p:cNvGrpSpPr>
            <a:grpSpLocks/>
          </p:cNvGrpSpPr>
          <p:nvPr/>
        </p:nvGrpSpPr>
        <p:grpSpPr bwMode="auto">
          <a:xfrm>
            <a:off x="6934200" y="3022600"/>
            <a:ext cx="501650" cy="233363"/>
            <a:chOff x="3600" y="219"/>
            <a:chExt cx="360" cy="175"/>
          </a:xfrm>
        </p:grpSpPr>
        <p:sp>
          <p:nvSpPr>
            <p:cNvPr id="9360" name="Oval 14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361" name="Line 14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62" name="Line 14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63" name="Rectangle 14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364" name="Oval 14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365" name="Group 149"/>
            <p:cNvGrpSpPr>
              <a:grpSpLocks/>
            </p:cNvGrpSpPr>
            <p:nvPr/>
          </p:nvGrpSpPr>
          <p:grpSpPr bwMode="auto">
            <a:xfrm>
              <a:off x="3686" y="244"/>
              <a:ext cx="177" cy="66"/>
              <a:chOff x="2848" y="848"/>
              <a:chExt cx="140" cy="98"/>
            </a:xfrm>
          </p:grpSpPr>
          <p:sp>
            <p:nvSpPr>
              <p:cNvPr id="9366"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67"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68"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369" name="Group 153"/>
            <p:cNvGrpSpPr>
              <a:grpSpLocks/>
            </p:cNvGrpSpPr>
            <p:nvPr/>
          </p:nvGrpSpPr>
          <p:grpSpPr bwMode="auto">
            <a:xfrm flipV="1">
              <a:off x="3686" y="243"/>
              <a:ext cx="177" cy="66"/>
              <a:chOff x="2848" y="848"/>
              <a:chExt cx="140" cy="98"/>
            </a:xfrm>
          </p:grpSpPr>
          <p:sp>
            <p:nvSpPr>
              <p:cNvPr id="9370" name="Line 15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71" name="Line 15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72" name="Line 15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373" name="Group 157"/>
          <p:cNvGrpSpPr>
            <a:grpSpLocks/>
          </p:cNvGrpSpPr>
          <p:nvPr/>
        </p:nvGrpSpPr>
        <p:grpSpPr bwMode="auto">
          <a:xfrm>
            <a:off x="7904163" y="2573338"/>
            <a:ext cx="500062" cy="233362"/>
            <a:chOff x="3600" y="219"/>
            <a:chExt cx="360" cy="175"/>
          </a:xfrm>
        </p:grpSpPr>
        <p:sp>
          <p:nvSpPr>
            <p:cNvPr id="9374" name="Oval 15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375" name="Line 15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76" name="Line 16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77" name="Rectangle 16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378" name="Oval 16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379" name="Group 163"/>
            <p:cNvGrpSpPr>
              <a:grpSpLocks/>
            </p:cNvGrpSpPr>
            <p:nvPr/>
          </p:nvGrpSpPr>
          <p:grpSpPr bwMode="auto">
            <a:xfrm>
              <a:off x="3686" y="244"/>
              <a:ext cx="177" cy="66"/>
              <a:chOff x="2848" y="848"/>
              <a:chExt cx="140" cy="98"/>
            </a:xfrm>
          </p:grpSpPr>
          <p:sp>
            <p:nvSpPr>
              <p:cNvPr id="9380"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81"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82"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383" name="Group 167"/>
            <p:cNvGrpSpPr>
              <a:grpSpLocks/>
            </p:cNvGrpSpPr>
            <p:nvPr/>
          </p:nvGrpSpPr>
          <p:grpSpPr bwMode="auto">
            <a:xfrm flipV="1">
              <a:off x="3686" y="243"/>
              <a:ext cx="177" cy="66"/>
              <a:chOff x="2848" y="848"/>
              <a:chExt cx="140" cy="98"/>
            </a:xfrm>
          </p:grpSpPr>
          <p:sp>
            <p:nvSpPr>
              <p:cNvPr id="9384" name="Line 16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85" name="Line 16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86" name="Line 17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387" name="Group 171"/>
          <p:cNvGrpSpPr>
            <a:grpSpLocks/>
          </p:cNvGrpSpPr>
          <p:nvPr/>
        </p:nvGrpSpPr>
        <p:grpSpPr bwMode="auto">
          <a:xfrm>
            <a:off x="7710488" y="3470275"/>
            <a:ext cx="501650" cy="233363"/>
            <a:chOff x="3600" y="219"/>
            <a:chExt cx="360" cy="175"/>
          </a:xfrm>
        </p:grpSpPr>
        <p:sp>
          <p:nvSpPr>
            <p:cNvPr id="9388" name="Oval 17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389" name="Line 17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90" name="Line 17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391" name="Rectangle 17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392" name="Oval 17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393" name="Group 177"/>
            <p:cNvGrpSpPr>
              <a:grpSpLocks/>
            </p:cNvGrpSpPr>
            <p:nvPr/>
          </p:nvGrpSpPr>
          <p:grpSpPr bwMode="auto">
            <a:xfrm>
              <a:off x="3686" y="244"/>
              <a:ext cx="177" cy="66"/>
              <a:chOff x="2848" y="848"/>
              <a:chExt cx="140" cy="98"/>
            </a:xfrm>
          </p:grpSpPr>
          <p:sp>
            <p:nvSpPr>
              <p:cNvPr id="9394"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95"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396"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397" name="Group 181"/>
            <p:cNvGrpSpPr>
              <a:grpSpLocks/>
            </p:cNvGrpSpPr>
            <p:nvPr/>
          </p:nvGrpSpPr>
          <p:grpSpPr bwMode="auto">
            <a:xfrm flipV="1">
              <a:off x="3686" y="243"/>
              <a:ext cx="177" cy="66"/>
              <a:chOff x="2848" y="848"/>
              <a:chExt cx="140" cy="98"/>
            </a:xfrm>
          </p:grpSpPr>
          <p:sp>
            <p:nvSpPr>
              <p:cNvPr id="9398" name="Line 18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399" name="Line 18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00" name="Line 18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401" name="Group 185"/>
          <p:cNvGrpSpPr>
            <a:grpSpLocks/>
          </p:cNvGrpSpPr>
          <p:nvPr/>
        </p:nvGrpSpPr>
        <p:grpSpPr bwMode="auto">
          <a:xfrm>
            <a:off x="7377113" y="4054475"/>
            <a:ext cx="501650" cy="234950"/>
            <a:chOff x="3600" y="219"/>
            <a:chExt cx="360" cy="175"/>
          </a:xfrm>
        </p:grpSpPr>
        <p:sp>
          <p:nvSpPr>
            <p:cNvPr id="9402" name="Oval 18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403" name="Line 18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404" name="Line 18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405" name="Rectangle 18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406" name="Oval 19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407" name="Group 191"/>
            <p:cNvGrpSpPr>
              <a:grpSpLocks/>
            </p:cNvGrpSpPr>
            <p:nvPr/>
          </p:nvGrpSpPr>
          <p:grpSpPr bwMode="auto">
            <a:xfrm>
              <a:off x="3686" y="244"/>
              <a:ext cx="177" cy="66"/>
              <a:chOff x="2848" y="848"/>
              <a:chExt cx="140" cy="98"/>
            </a:xfrm>
          </p:grpSpPr>
          <p:sp>
            <p:nvSpPr>
              <p:cNvPr id="9408" name="Line 1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409" name="Line 1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10" name="Line 1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411" name="Group 195"/>
            <p:cNvGrpSpPr>
              <a:grpSpLocks/>
            </p:cNvGrpSpPr>
            <p:nvPr/>
          </p:nvGrpSpPr>
          <p:grpSpPr bwMode="auto">
            <a:xfrm flipV="1">
              <a:off x="3686" y="243"/>
              <a:ext cx="177" cy="66"/>
              <a:chOff x="2848" y="848"/>
              <a:chExt cx="140" cy="98"/>
            </a:xfrm>
          </p:grpSpPr>
          <p:sp>
            <p:nvSpPr>
              <p:cNvPr id="9412" name="Line 19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413" name="Line 19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14" name="Line 19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415" name="Group 199"/>
          <p:cNvGrpSpPr>
            <a:grpSpLocks/>
          </p:cNvGrpSpPr>
          <p:nvPr/>
        </p:nvGrpSpPr>
        <p:grpSpPr bwMode="auto">
          <a:xfrm>
            <a:off x="6767513" y="4543425"/>
            <a:ext cx="500062" cy="233363"/>
            <a:chOff x="3600" y="219"/>
            <a:chExt cx="360" cy="175"/>
          </a:xfrm>
        </p:grpSpPr>
        <p:sp>
          <p:nvSpPr>
            <p:cNvPr id="9416" name="Oval 20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417" name="Line 20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418" name="Line 20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419" name="Rectangle 20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420" name="Oval 20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421" name="Group 205"/>
            <p:cNvGrpSpPr>
              <a:grpSpLocks/>
            </p:cNvGrpSpPr>
            <p:nvPr/>
          </p:nvGrpSpPr>
          <p:grpSpPr bwMode="auto">
            <a:xfrm>
              <a:off x="3686" y="244"/>
              <a:ext cx="177" cy="66"/>
              <a:chOff x="2848" y="848"/>
              <a:chExt cx="140" cy="98"/>
            </a:xfrm>
          </p:grpSpPr>
          <p:sp>
            <p:nvSpPr>
              <p:cNvPr id="9422"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423"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24"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425" name="Group 209"/>
            <p:cNvGrpSpPr>
              <a:grpSpLocks/>
            </p:cNvGrpSpPr>
            <p:nvPr/>
          </p:nvGrpSpPr>
          <p:grpSpPr bwMode="auto">
            <a:xfrm flipV="1">
              <a:off x="3686" y="243"/>
              <a:ext cx="177" cy="66"/>
              <a:chOff x="2848" y="848"/>
              <a:chExt cx="140" cy="98"/>
            </a:xfrm>
          </p:grpSpPr>
          <p:sp>
            <p:nvSpPr>
              <p:cNvPr id="9426" name="Line 2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427" name="Line 2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28" name="Line 2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grpSp>
        <p:nvGrpSpPr>
          <p:cNvPr id="9429" name="Group 213"/>
          <p:cNvGrpSpPr>
            <a:grpSpLocks/>
          </p:cNvGrpSpPr>
          <p:nvPr/>
        </p:nvGrpSpPr>
        <p:grpSpPr bwMode="auto">
          <a:xfrm>
            <a:off x="5964238" y="4167188"/>
            <a:ext cx="501650" cy="233362"/>
            <a:chOff x="3600" y="219"/>
            <a:chExt cx="360" cy="175"/>
          </a:xfrm>
        </p:grpSpPr>
        <p:sp>
          <p:nvSpPr>
            <p:cNvPr id="9430" name="Oval 21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sp>
          <p:nvSpPr>
            <p:cNvPr id="9431" name="Line 21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432" name="Line 21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TW" altLang="en-US"/>
            </a:p>
          </p:txBody>
        </p:sp>
        <p:sp>
          <p:nvSpPr>
            <p:cNvPr id="9433" name="Rectangle 21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zh-TW" altLang="en-US">
                <a:ea typeface="新細明體" charset="-120"/>
              </a:endParaRPr>
            </a:p>
          </p:txBody>
        </p:sp>
        <p:sp>
          <p:nvSpPr>
            <p:cNvPr id="9434" name="Oval 21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TW" altLang="en-US"/>
            </a:p>
          </p:txBody>
        </p:sp>
        <p:grpSp>
          <p:nvGrpSpPr>
            <p:cNvPr id="9435" name="Group 219"/>
            <p:cNvGrpSpPr>
              <a:grpSpLocks/>
            </p:cNvGrpSpPr>
            <p:nvPr/>
          </p:nvGrpSpPr>
          <p:grpSpPr bwMode="auto">
            <a:xfrm>
              <a:off x="3686" y="244"/>
              <a:ext cx="177" cy="66"/>
              <a:chOff x="2848" y="848"/>
              <a:chExt cx="140" cy="98"/>
            </a:xfrm>
          </p:grpSpPr>
          <p:sp>
            <p:nvSpPr>
              <p:cNvPr id="9436"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437"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38"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nvGrpSpPr>
            <p:cNvPr id="9439" name="Group 223"/>
            <p:cNvGrpSpPr>
              <a:grpSpLocks/>
            </p:cNvGrpSpPr>
            <p:nvPr/>
          </p:nvGrpSpPr>
          <p:grpSpPr bwMode="auto">
            <a:xfrm flipV="1">
              <a:off x="3686" y="243"/>
              <a:ext cx="177" cy="66"/>
              <a:chOff x="2848" y="848"/>
              <a:chExt cx="140" cy="98"/>
            </a:xfrm>
          </p:grpSpPr>
          <p:sp>
            <p:nvSpPr>
              <p:cNvPr id="9440" name="Line 22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TW" altLang="en-US"/>
              </a:p>
            </p:txBody>
          </p:sp>
          <p:sp>
            <p:nvSpPr>
              <p:cNvPr id="9441" name="Line 22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TW" altLang="en-US"/>
              </a:p>
            </p:txBody>
          </p:sp>
          <p:sp>
            <p:nvSpPr>
              <p:cNvPr id="9442" name="Line 22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TW" altLang="en-US"/>
              </a:p>
            </p:txBody>
          </p:sp>
        </p:grpSp>
      </p:grpSp>
      <p:sp>
        <p:nvSpPr>
          <p:cNvPr id="9443" name="Line 227"/>
          <p:cNvSpPr>
            <a:spLocks noChangeShapeType="1"/>
          </p:cNvSpPr>
          <p:nvPr/>
        </p:nvSpPr>
        <p:spPr bwMode="auto">
          <a:xfrm flipV="1">
            <a:off x="6200775" y="4389438"/>
            <a:ext cx="1588" cy="230187"/>
          </a:xfrm>
          <a:prstGeom prst="line">
            <a:avLst/>
          </a:prstGeom>
          <a:noFill/>
          <a:ln w="12700">
            <a:solidFill>
              <a:schemeClr val="tx1"/>
            </a:solidFill>
            <a:round/>
            <a:headEnd/>
            <a:tailEnd/>
          </a:ln>
          <a:effectLst/>
        </p:spPr>
        <p:txBody>
          <a:bodyPr wrap="none" anchor="ctr"/>
          <a:lstStyle/>
          <a:p>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4717</TotalTime>
  <Words>4546</Words>
  <Application>Microsoft Office PowerPoint</Application>
  <PresentationFormat>如螢幕大小 (4:3)</PresentationFormat>
  <Paragraphs>1223</Paragraphs>
  <Slides>74</Slides>
  <Notes>1</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3</vt:i4>
      </vt:variant>
      <vt:variant>
        <vt:lpstr>投影片標題</vt:lpstr>
      </vt:variant>
      <vt:variant>
        <vt:i4>74</vt:i4>
      </vt:variant>
    </vt:vector>
  </HeadingPairs>
  <TitlesOfParts>
    <vt:vector size="87" baseType="lpstr">
      <vt:lpstr>Times New Roman</vt:lpstr>
      <vt:lpstr>Comic Sans MS</vt:lpstr>
      <vt:lpstr>Wingdings</vt:lpstr>
      <vt:lpstr>ZapfDingbats</vt:lpstr>
      <vt:lpstr>新細明體</vt:lpstr>
      <vt:lpstr>Arial</vt:lpstr>
      <vt:lpstr>Monotype Sorts</vt:lpstr>
      <vt:lpstr>SimSun</vt:lpstr>
      <vt:lpstr>Calisto MT</vt:lpstr>
      <vt:lpstr>Default Design</vt:lpstr>
      <vt:lpstr>Microsoft Clip Gallery</vt:lpstr>
      <vt:lpstr>Microsoft ClipArt Gallery</vt:lpstr>
      <vt:lpstr>Microsoft Equation 3.0</vt:lpstr>
      <vt:lpstr>投影片 1</vt:lpstr>
      <vt:lpstr>Chapter 1: Introduction</vt:lpstr>
      <vt:lpstr>Chapter 1: roadmap</vt:lpstr>
      <vt:lpstr>What’s the Internet: “nuts and bolts” view</vt:lpstr>
      <vt:lpstr>What’s the Internet: “nuts and bolts” view</vt:lpstr>
      <vt:lpstr>What’s the Internet: a service view</vt:lpstr>
      <vt:lpstr>What’s a protocol?</vt:lpstr>
      <vt:lpstr>What’s a protocol?</vt:lpstr>
      <vt:lpstr>A closer look at network structure:</vt:lpstr>
      <vt:lpstr>Chapter 1: roadmap</vt:lpstr>
      <vt:lpstr>The network edge:</vt:lpstr>
      <vt:lpstr>Network edge: connection-oriented service</vt:lpstr>
      <vt:lpstr>Network edge: connectionless service</vt:lpstr>
      <vt:lpstr>Chapter 1: roadmap</vt:lpstr>
      <vt:lpstr>The Network Core</vt:lpstr>
      <vt:lpstr>Network Core: Circuit Switching</vt:lpstr>
      <vt:lpstr>Network Core: Circuit Switching</vt:lpstr>
      <vt:lpstr>Circuit Switching: FDMA and TDMA</vt:lpstr>
      <vt:lpstr>Network Core: Packet Switching</vt:lpstr>
      <vt:lpstr>Packet Switching: Statistical Multiplexing</vt:lpstr>
      <vt:lpstr>Packet switching versus circuit switching</vt:lpstr>
      <vt:lpstr>Packet switching versus circuit switching</vt:lpstr>
      <vt:lpstr>Packet-switching: store-and-forward</vt:lpstr>
      <vt:lpstr>Packet Switching: Message Segmenting</vt:lpstr>
      <vt:lpstr>Packet-switched networks: forwarding</vt:lpstr>
      <vt:lpstr>Network Taxonomy</vt:lpstr>
      <vt:lpstr>Chapter 1: roadmap</vt:lpstr>
      <vt:lpstr>Access networks and physical media</vt:lpstr>
      <vt:lpstr>Residential access: point to point access</vt:lpstr>
      <vt:lpstr>Residential access: cable modems</vt:lpstr>
      <vt:lpstr>Residential access: cable modems</vt:lpstr>
      <vt:lpstr>Cable Network Architecture: Overview</vt:lpstr>
      <vt:lpstr>Cable Network Architecture: Overview</vt:lpstr>
      <vt:lpstr>Cable Network Architecture: Overview</vt:lpstr>
      <vt:lpstr>Cable Network Architecture: Overview</vt:lpstr>
      <vt:lpstr>Company access: local area networks</vt:lpstr>
      <vt:lpstr>Wireless access networks</vt:lpstr>
      <vt:lpstr>Home networks</vt:lpstr>
      <vt:lpstr>Physical Media</vt:lpstr>
      <vt:lpstr>Physical Media: coax, fiber</vt:lpstr>
      <vt:lpstr>Physical media: radio</vt:lpstr>
      <vt:lpstr>Chapter 1: roadmap</vt:lpstr>
      <vt:lpstr>Internet structure: network of networks</vt:lpstr>
      <vt:lpstr>Tier-1 ISP: e.g., Sprint</vt:lpstr>
      <vt:lpstr>Internet structure: network of networks</vt:lpstr>
      <vt:lpstr>Internet structure: network of networks</vt:lpstr>
      <vt:lpstr>Internet structure: network of networks</vt:lpstr>
      <vt:lpstr>Chapter 1: roadmap</vt:lpstr>
      <vt:lpstr>How do loss and delay occur?</vt:lpstr>
      <vt:lpstr>Four sources of packet delay</vt:lpstr>
      <vt:lpstr>Delay in packet-switched networks</vt:lpstr>
      <vt:lpstr>Caravan analogy</vt:lpstr>
      <vt:lpstr>Caravan analogy (more)</vt:lpstr>
      <vt:lpstr>Nodal delay</vt:lpstr>
      <vt:lpstr>Queueing delay (revisited)</vt:lpstr>
      <vt:lpstr>“Real” Internet delays and routes</vt:lpstr>
      <vt:lpstr>“Real” Internet delays and routes</vt:lpstr>
      <vt:lpstr>Packet loss</vt:lpstr>
      <vt:lpstr>Chapter 1: roadmap</vt:lpstr>
      <vt:lpstr>Protocol “Layers”</vt:lpstr>
      <vt:lpstr>Organization of air travel</vt:lpstr>
      <vt:lpstr>Layering of airline functionality</vt:lpstr>
      <vt:lpstr>Why layering?</vt:lpstr>
      <vt:lpstr>Internet protocol stack</vt:lpstr>
      <vt:lpstr>Layering: logical communication </vt:lpstr>
      <vt:lpstr>Layering: logical communication </vt:lpstr>
      <vt:lpstr>Layering: physical communication </vt:lpstr>
      <vt:lpstr>Encapsulation</vt:lpstr>
      <vt:lpstr>Chapter 1: roadmap</vt:lpstr>
      <vt:lpstr>Internet History</vt:lpstr>
      <vt:lpstr>Internet History</vt:lpstr>
      <vt:lpstr>Internet History</vt:lpstr>
      <vt:lpstr>Internet History</vt:lpstr>
      <vt:lpstr>Introduction: Summary</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Introduction</dc:title>
  <dc:creator>Don Towsley</dc:creator>
  <cp:lastModifiedBy>Joseph</cp:lastModifiedBy>
  <cp:revision>120</cp:revision>
  <dcterms:created xsi:type="dcterms:W3CDTF">1999-10-08T19:08:27Z</dcterms:created>
  <dcterms:modified xsi:type="dcterms:W3CDTF">2013-05-14T06:50:55Z</dcterms:modified>
</cp:coreProperties>
</file>