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9975" cy="42808525"/>
  <p:notesSz cx="6858000" cy="9144000"/>
  <p:defaultTextStyle>
    <a:defPPr>
      <a:defRPr lang="zh-TW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" d="100"/>
          <a:sy n="13" d="100"/>
        </p:scale>
        <p:origin x="2544" y="77"/>
      </p:cViewPr>
      <p:guideLst>
        <p:guide orient="horz" pos="13483"/>
        <p:guide pos="9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DA90-7166-4994-9022-AE8137FC53E6}" type="datetimeFigureOut">
              <a:rPr lang="zh-TW" altLang="en-US" smtClean="0"/>
              <a:t>2016/12/31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954-D358-454D-BC49-EFA271F859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7780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DA90-7166-4994-9022-AE8137FC53E6}" type="datetimeFigureOut">
              <a:rPr lang="zh-TW" altLang="en-US" smtClean="0"/>
              <a:t>2016/12/31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954-D358-454D-BC49-EFA271F859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824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698227" y="10702131"/>
            <a:ext cx="22557528" cy="22799503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015123" y="10702131"/>
            <a:ext cx="67178439" cy="22799503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DA90-7166-4994-9022-AE8137FC53E6}" type="datetimeFigureOut">
              <a:rPr lang="zh-TW" altLang="en-US" smtClean="0"/>
              <a:t>2016/12/31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954-D358-454D-BC49-EFA271F859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7794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DA90-7166-4994-9022-AE8137FC53E6}" type="datetimeFigureOut">
              <a:rPr lang="zh-TW" altLang="en-US" smtClean="0"/>
              <a:t>2016/12/31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954-D358-454D-BC49-EFA271F859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7191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DA90-7166-4994-9022-AE8137FC53E6}" type="datetimeFigureOut">
              <a:rPr lang="zh-TW" altLang="en-US" smtClean="0"/>
              <a:t>2016/12/31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954-D358-454D-BC49-EFA271F859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0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015123" y="62349824"/>
            <a:ext cx="44867985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387773" y="62349824"/>
            <a:ext cx="44867982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DA90-7166-4994-9022-AE8137FC53E6}" type="datetimeFigureOut">
              <a:rPr lang="zh-TW" altLang="en-US" smtClean="0"/>
              <a:t>2016/12/31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954-D358-454D-BC49-EFA271F859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9766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DA90-7166-4994-9022-AE8137FC53E6}" type="datetimeFigureOut">
              <a:rPr lang="zh-TW" altLang="en-US" smtClean="0"/>
              <a:t>2016/12/31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954-D358-454D-BC49-EFA271F859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320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DA90-7166-4994-9022-AE8137FC53E6}" type="datetimeFigureOut">
              <a:rPr lang="zh-TW" altLang="en-US" smtClean="0"/>
              <a:t>2016/12/31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954-D358-454D-BC49-EFA271F859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2749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DA90-7166-4994-9022-AE8137FC53E6}" type="datetimeFigureOut">
              <a:rPr lang="zh-TW" altLang="en-US" smtClean="0"/>
              <a:t>2016/12/31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954-D358-454D-BC49-EFA271F859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5142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DA90-7166-4994-9022-AE8137FC53E6}" type="datetimeFigureOut">
              <a:rPr lang="zh-TW" altLang="en-US" smtClean="0"/>
              <a:t>2016/12/31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954-D358-454D-BC49-EFA271F859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060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DA90-7166-4994-9022-AE8137FC53E6}" type="datetimeFigureOut">
              <a:rPr lang="zh-TW" altLang="en-US" smtClean="0"/>
              <a:t>2016/12/31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954-D358-454D-BC49-EFA271F859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939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7DA90-7166-4994-9022-AE8137FC53E6}" type="datetimeFigureOut">
              <a:rPr lang="zh-TW" altLang="en-US" smtClean="0"/>
              <a:t>2016/12/31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0345658" y="39677164"/>
            <a:ext cx="9588659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48954-D358-454D-BC49-EFA271F859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429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661" y="0"/>
            <a:ext cx="30336635" cy="42855164"/>
          </a:xfrm>
          <a:prstGeom prst="rect">
            <a:avLst/>
          </a:prstGeom>
        </p:spPr>
      </p:pic>
      <p:sp>
        <p:nvSpPr>
          <p:cNvPr id="19" name="標題 18"/>
          <p:cNvSpPr>
            <a:spLocks noGrp="1"/>
          </p:cNvSpPr>
          <p:nvPr>
            <p:ph type="title"/>
          </p:nvPr>
        </p:nvSpPr>
        <p:spPr>
          <a:xfrm>
            <a:off x="16250787" y="14572394"/>
            <a:ext cx="12696512" cy="4785931"/>
          </a:xfrm>
        </p:spPr>
        <p:txBody>
          <a:bodyPr>
            <a:normAutofit/>
          </a:bodyPr>
          <a:lstStyle/>
          <a:p>
            <a:pPr algn="r"/>
            <a:r>
              <a:rPr lang="zh-TW" altLang="en-US" sz="10000" dirty="0" smtClean="0">
                <a:latin typeface="華康儷金黑(P)" panose="020B0800000000000000" pitchFamily="34" charset="-120"/>
                <a:ea typeface="華康儷金黑(P)" panose="020B0800000000000000" pitchFamily="34" charset="-120"/>
              </a:rPr>
              <a:t>第四</a:t>
            </a:r>
            <a:r>
              <a:rPr lang="zh-TW" altLang="en-US" sz="10000" dirty="0">
                <a:latin typeface="華康儷金黑(P)" panose="020B0800000000000000" pitchFamily="34" charset="-120"/>
                <a:ea typeface="華康儷金黑(P)" panose="020B0800000000000000" pitchFamily="34" charset="-120"/>
              </a:rPr>
              <a:t>組期末微</a:t>
            </a:r>
            <a:r>
              <a:rPr lang="zh-TW" altLang="en-US" sz="10000" dirty="0" smtClean="0">
                <a:latin typeface="華康儷金黑(P)" panose="020B0800000000000000" pitchFamily="34" charset="-120"/>
                <a:ea typeface="華康儷金黑(P)" panose="020B0800000000000000" pitchFamily="34" charset="-120"/>
              </a:rPr>
              <a:t>電影</a:t>
            </a:r>
            <a:endParaRPr lang="zh-TW" altLang="en-US" sz="10000" dirty="0">
              <a:latin typeface="華康儷金黑(P)" panose="020B0800000000000000" pitchFamily="34" charset="-120"/>
              <a:ea typeface="華康儷金黑(P)" panose="020B0800000000000000" pitchFamily="34" charset="-120"/>
            </a:endParaRPr>
          </a:p>
        </p:txBody>
      </p:sp>
      <p:sp>
        <p:nvSpPr>
          <p:cNvPr id="24" name="標題 18"/>
          <p:cNvSpPr txBox="1">
            <a:spLocks/>
          </p:cNvSpPr>
          <p:nvPr/>
        </p:nvSpPr>
        <p:spPr>
          <a:xfrm>
            <a:off x="10238444" y="16273278"/>
            <a:ext cx="18708855" cy="7575982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 fontScale="97500"/>
          </a:bodyPr>
          <a:lstStyle>
            <a:lvl1pPr algn="ctr" defTabSz="4176431" rtl="0" eaLnBrk="1" latinLnBrk="0" hangingPunct="1">
              <a:spcBef>
                <a:spcPct val="0"/>
              </a:spcBef>
              <a:buNone/>
              <a:defRPr sz="2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TW" altLang="en-US" sz="103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金黑(P)" panose="020B0800000000000000" pitchFamily="34" charset="-120"/>
                <a:ea typeface="華康儷金黑(P)" panose="020B0800000000000000" pitchFamily="34" charset="-120"/>
              </a:rPr>
              <a:t>試圖</a:t>
            </a:r>
            <a:r>
              <a:rPr lang="zh-TW" altLang="en-US" sz="103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金黑(P)" panose="020B0800000000000000" pitchFamily="34" charset="-120"/>
                <a:ea typeface="華康儷金黑(P)" panose="020B0800000000000000" pitchFamily="34" charset="-120"/>
              </a:rPr>
              <a:t>補償不在孩子的那段時間</a:t>
            </a:r>
            <a:endParaRPr lang="en-US" altLang="zh-TW" sz="103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金黑(P)" panose="020B0800000000000000" pitchFamily="34" charset="-120"/>
              <a:ea typeface="華康儷金黑(P)" panose="020B0800000000000000" pitchFamily="34" charset="-120"/>
            </a:endParaRPr>
          </a:p>
          <a:p>
            <a:pPr algn="r"/>
            <a:r>
              <a:rPr lang="zh-TW" altLang="en-US" sz="103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金黑(P)" panose="020B0800000000000000" pitchFamily="34" charset="-120"/>
                <a:ea typeface="華康儷金黑(P)" panose="020B0800000000000000" pitchFamily="34" charset="-120"/>
              </a:rPr>
              <a:t>卻</a:t>
            </a:r>
            <a:r>
              <a:rPr lang="zh-TW" altLang="en-US" sz="103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金黑(P)" panose="020B0800000000000000" pitchFamily="34" charset="-120"/>
                <a:ea typeface="華康儷金黑(P)" panose="020B0800000000000000" pitchFamily="34" charset="-120"/>
              </a:rPr>
              <a:t>不知道讓</a:t>
            </a:r>
            <a:r>
              <a:rPr lang="zh-TW" altLang="en-US" sz="103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金黑(P)" panose="020B0800000000000000" pitchFamily="34" charset="-120"/>
                <a:ea typeface="華康儷金黑(P)" panose="020B0800000000000000" pitchFamily="34" charset="-120"/>
              </a:rPr>
              <a:t>隔閡越來越大</a:t>
            </a:r>
            <a:r>
              <a:rPr lang="zh-TW" altLang="en-US" sz="103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金黑(P)" panose="020B0800000000000000" pitchFamily="34" charset="-120"/>
                <a:ea typeface="華康儷金黑(P)" panose="020B0800000000000000" pitchFamily="34" charset="-120"/>
              </a:rPr>
              <a:t>的父親</a:t>
            </a:r>
            <a:endParaRPr lang="en-US" altLang="zh-TW" sz="103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金黑(P)" panose="020B0800000000000000" pitchFamily="34" charset="-120"/>
              <a:ea typeface="華康儷金黑(P)" panose="020B0800000000000000" pitchFamily="34" charset="-120"/>
            </a:endParaRPr>
          </a:p>
          <a:p>
            <a:endParaRPr lang="zh-TW" altLang="en-US" sz="8800" dirty="0">
              <a:latin typeface="華康儷金黑(P)" panose="020B0800000000000000" pitchFamily="34" charset="-120"/>
              <a:ea typeface="華康儷金黑(P)" panose="020B0800000000000000" pitchFamily="34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0" t="19868" r="53090"/>
          <a:stretch/>
        </p:blipFill>
        <p:spPr>
          <a:xfrm>
            <a:off x="5800705" y="21572157"/>
            <a:ext cx="10585176" cy="1829650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0" t="19868" r="53090"/>
          <a:stretch/>
        </p:blipFill>
        <p:spPr>
          <a:xfrm>
            <a:off x="5495942" y="21928949"/>
            <a:ext cx="10585176" cy="18296509"/>
          </a:xfrm>
          <a:prstGeom prst="rect">
            <a:avLst/>
          </a:prstGeom>
        </p:spPr>
      </p:pic>
      <p:sp>
        <p:nvSpPr>
          <p:cNvPr id="14" name="副標題 2"/>
          <p:cNvSpPr txBox="1">
            <a:spLocks/>
          </p:cNvSpPr>
          <p:nvPr/>
        </p:nvSpPr>
        <p:spPr>
          <a:xfrm>
            <a:off x="1041175" y="39112477"/>
            <a:ext cx="22706410" cy="22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50000"/>
              </a:lnSpc>
              <a:spcBef>
                <a:spcPts val="2500"/>
              </a:spcBef>
            </a:pPr>
            <a:r>
              <a:rPr lang="zh-TW" altLang="en-US" sz="95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超明體(P)" panose="02020C00000000000000" pitchFamily="18" charset="-120"/>
                <a:ea typeface="華康超明體(P)" panose="02020C00000000000000" pitchFamily="18" charset="-120"/>
              </a:rPr>
              <a:t>指導單位│教育部技術及職業教育司</a:t>
            </a:r>
            <a:endParaRPr lang="en-US" altLang="zh-TW" sz="9500" spc="-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超明體(P)" panose="02020C00000000000000" pitchFamily="18" charset="-120"/>
              <a:ea typeface="華康超明體(P)" panose="02020C00000000000000" pitchFamily="18" charset="-120"/>
            </a:endParaRPr>
          </a:p>
          <a:p>
            <a:pPr algn="l">
              <a:spcBef>
                <a:spcPts val="2500"/>
              </a:spcBef>
            </a:pPr>
            <a:r>
              <a:rPr lang="zh-TW" altLang="en-US" sz="95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超明體(P)" panose="02020C00000000000000" pitchFamily="18" charset="-120"/>
                <a:ea typeface="華康超明體(P)" panose="02020C00000000000000" pitchFamily="18" charset="-120"/>
              </a:rPr>
              <a:t>承辦單位│健行科技大學通識教育中心</a:t>
            </a:r>
            <a:endParaRPr lang="zh-TW" altLang="en-US" sz="9500" spc="-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超明體(P)" panose="02020C00000000000000" pitchFamily="18" charset="-120"/>
              <a:ea typeface="華康超明體(P)" panose="02020C00000000000000" pitchFamily="18" charset="-120"/>
            </a:endParaRPr>
          </a:p>
        </p:txBody>
      </p:sp>
      <p:sp>
        <p:nvSpPr>
          <p:cNvPr id="16" name="副標題 2"/>
          <p:cNvSpPr txBox="1">
            <a:spLocks/>
          </p:cNvSpPr>
          <p:nvPr/>
        </p:nvSpPr>
        <p:spPr>
          <a:xfrm>
            <a:off x="4977009" y="1765315"/>
            <a:ext cx="27156866" cy="4941976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>
            <a:lvl1pPr marL="1566161" indent="-1566161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3350" indent="-1305135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20538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08753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96969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85184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3399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1615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9830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2500"/>
              </a:spcBef>
              <a:buNone/>
            </a:pPr>
            <a:r>
              <a:rPr lang="zh-TW" altLang="en-US" sz="9300" spc="-300" dirty="0" smtClean="0">
                <a:solidFill>
                  <a:schemeClr val="bg1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通識課程革新計畫 ─ 詮釋閱讀與想像創生課群</a:t>
            </a:r>
            <a:endParaRPr lang="en-US" altLang="zh-TW" sz="9300" spc="-300" dirty="0" smtClean="0">
              <a:solidFill>
                <a:schemeClr val="bg1"/>
              </a:solidFill>
              <a:latin typeface="華康超明體(P)" panose="02020C00000000000000" pitchFamily="18" charset="-120"/>
              <a:ea typeface="華康超明體(P)" panose="02020C00000000000000" pitchFamily="18" charset="-120"/>
            </a:endParaRPr>
          </a:p>
          <a:p>
            <a:pPr marL="0" indent="0">
              <a:lnSpc>
                <a:spcPct val="70000"/>
              </a:lnSpc>
              <a:spcBef>
                <a:spcPts val="2500"/>
              </a:spcBef>
              <a:buNone/>
            </a:pPr>
            <a:r>
              <a:rPr lang="zh-TW" altLang="en-US" sz="9300" spc="-300" dirty="0" smtClean="0">
                <a:solidFill>
                  <a:schemeClr val="bg1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閱讀與想像：歷史記憶</a:t>
            </a:r>
            <a:endParaRPr lang="en-US" altLang="zh-TW" sz="9300" spc="-300" dirty="0" smtClean="0">
              <a:solidFill>
                <a:schemeClr val="bg1"/>
              </a:solidFill>
              <a:latin typeface="華康超明體(P)" panose="02020C00000000000000" pitchFamily="18" charset="-120"/>
              <a:ea typeface="華康超明體(P)" panose="02020C00000000000000" pitchFamily="18" charset="-120"/>
            </a:endParaRPr>
          </a:p>
          <a:p>
            <a:pPr marL="0" indent="0">
              <a:lnSpc>
                <a:spcPct val="70000"/>
              </a:lnSpc>
              <a:spcBef>
                <a:spcPts val="2500"/>
              </a:spcBef>
              <a:buNone/>
            </a:pPr>
            <a:endParaRPr lang="en-US" altLang="zh-TW" sz="8000" spc="-300" dirty="0" smtClean="0">
              <a:latin typeface="華康超明體(P)" panose="02020C00000000000000" pitchFamily="18" charset="-120"/>
              <a:ea typeface="華康超明體(P)" panose="02020C00000000000000" pitchFamily="18" charset="-120"/>
            </a:endParaRPr>
          </a:p>
        </p:txBody>
      </p:sp>
      <p:sp>
        <p:nvSpPr>
          <p:cNvPr id="17" name="副標題 2"/>
          <p:cNvSpPr txBox="1">
            <a:spLocks/>
          </p:cNvSpPr>
          <p:nvPr/>
        </p:nvSpPr>
        <p:spPr>
          <a:xfrm>
            <a:off x="3447272" y="43950687"/>
            <a:ext cx="22706410" cy="22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50000"/>
              </a:lnSpc>
              <a:spcBef>
                <a:spcPts val="2500"/>
              </a:spcBef>
            </a:pPr>
            <a:r>
              <a:rPr lang="zh-TW" altLang="en-US" sz="7500" spc="-300" dirty="0" smtClean="0">
                <a:solidFill>
                  <a:schemeClr val="bg1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指導單位│教育部技術及職業教育司</a:t>
            </a:r>
            <a:endParaRPr lang="en-US" altLang="zh-TW" sz="7500" spc="-300" dirty="0" smtClean="0">
              <a:solidFill>
                <a:schemeClr val="bg1"/>
              </a:solidFill>
              <a:latin typeface="華康超明體(P)" panose="02020C00000000000000" pitchFamily="18" charset="-120"/>
              <a:ea typeface="華康超明體(P)" panose="02020C00000000000000" pitchFamily="18" charset="-120"/>
            </a:endParaRPr>
          </a:p>
          <a:p>
            <a:pPr algn="l">
              <a:spcBef>
                <a:spcPts val="2500"/>
              </a:spcBef>
            </a:pPr>
            <a:r>
              <a:rPr lang="zh-TW" altLang="en-US" sz="7500" spc="-300" dirty="0" smtClean="0">
                <a:solidFill>
                  <a:schemeClr val="bg1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承辦單位│健行科技大學通識教育中心</a:t>
            </a:r>
            <a:endParaRPr lang="zh-TW" altLang="en-US" sz="7500" spc="-300" dirty="0">
              <a:solidFill>
                <a:schemeClr val="bg1"/>
              </a:solidFill>
              <a:latin typeface="華康超明體(P)" panose="02020C00000000000000" pitchFamily="18" charset="-120"/>
              <a:ea typeface="華康超明體(P)" panose="02020C00000000000000" pitchFamily="18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41175" y="1932359"/>
            <a:ext cx="4342856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5000" spc="-300" dirty="0" smtClean="0">
                <a:solidFill>
                  <a:srgbClr val="FF0000"/>
                </a:solidFill>
                <a:latin typeface="Maiandra GD" panose="020E0502030308020204" pitchFamily="34" charset="0"/>
                <a:ea typeface="華康超明體(P)" panose="02020C00000000000000" pitchFamily="18" charset="-120"/>
              </a:rPr>
              <a:t>105-1</a:t>
            </a:r>
            <a:endParaRPr lang="zh-TW" altLang="en-US" sz="15000" spc="-300" dirty="0">
              <a:solidFill>
                <a:srgbClr val="FF0000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288905">
            <a:off x="4618344" y="6477279"/>
            <a:ext cx="8190736" cy="8555155"/>
          </a:xfrm>
          <a:prstGeom prst="rect">
            <a:avLst/>
          </a:prstGeom>
          <a:noFill/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7365" y="6220031"/>
            <a:ext cx="11626198" cy="7839415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66002" y="240262"/>
            <a:ext cx="30279974" cy="43726743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85669" y="240261"/>
            <a:ext cx="30280464" cy="42808525"/>
          </a:xfrm>
          <a:prstGeom prst="rect">
            <a:avLst/>
          </a:prstGeom>
        </p:spPr>
      </p:pic>
      <p:sp>
        <p:nvSpPr>
          <p:cNvPr id="26" name="標題 18"/>
          <p:cNvSpPr txBox="1">
            <a:spLocks/>
          </p:cNvSpPr>
          <p:nvPr/>
        </p:nvSpPr>
        <p:spPr>
          <a:xfrm>
            <a:off x="-30336634" y="6306820"/>
            <a:ext cx="27251978" cy="5328592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 fontScale="67500" lnSpcReduction="20000"/>
          </a:bodyPr>
          <a:lstStyle>
            <a:lvl1pPr algn="ctr" defTabSz="4176431" rtl="0" eaLnBrk="1" latinLnBrk="0" hangingPunct="1">
              <a:spcBef>
                <a:spcPct val="0"/>
              </a:spcBef>
              <a:buNone/>
              <a:defRPr sz="2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>
                <a:latin typeface="華康儷金黑(P)" panose="020B0800000000000000" pitchFamily="34" charset="-120"/>
                <a:ea typeface="華康儷金黑(P)" panose="020B0800000000000000" pitchFamily="34" charset="-120"/>
              </a:rPr>
              <a:t>嚴父</a:t>
            </a:r>
            <a:r>
              <a:rPr lang="en-US" altLang="zh-TW" smtClean="0">
                <a:latin typeface="華康儷金黑(P)" panose="020B0800000000000000" pitchFamily="34" charset="-120"/>
                <a:ea typeface="華康儷金黑(P)" panose="020B0800000000000000" pitchFamily="34" charset="-120"/>
              </a:rPr>
              <a:t/>
            </a:r>
            <a:br>
              <a:rPr lang="en-US" altLang="zh-TW" smtClean="0">
                <a:latin typeface="華康儷金黑(P)" panose="020B0800000000000000" pitchFamily="34" charset="-120"/>
                <a:ea typeface="華康儷金黑(P)" panose="020B0800000000000000" pitchFamily="34" charset="-120"/>
              </a:rPr>
            </a:br>
            <a:r>
              <a:rPr lang="zh-TW" altLang="en-US" sz="14000" smtClean="0">
                <a:latin typeface="華康儷金黑(P)" panose="020B0800000000000000" pitchFamily="34" charset="-120"/>
                <a:ea typeface="華康儷金黑(P)" panose="020B0800000000000000" pitchFamily="34" charset="-120"/>
              </a:rPr>
              <a:t>第四組期末微電影</a:t>
            </a:r>
            <a:r>
              <a:rPr lang="en-US" altLang="zh-TW" smtClean="0">
                <a:latin typeface="華康儷金黑(P)" panose="020B0800000000000000" pitchFamily="34" charset="-120"/>
                <a:ea typeface="華康儷金黑(P)" panose="020B0800000000000000" pitchFamily="34" charset="-120"/>
              </a:rPr>
              <a:t/>
            </a:r>
            <a:br>
              <a:rPr lang="en-US" altLang="zh-TW" smtClean="0">
                <a:latin typeface="華康儷金黑(P)" panose="020B0800000000000000" pitchFamily="34" charset="-120"/>
                <a:ea typeface="華康儷金黑(P)" panose="020B0800000000000000" pitchFamily="34" charset="-120"/>
              </a:rPr>
            </a:br>
            <a:endParaRPr lang="zh-TW" altLang="en-US" dirty="0">
              <a:latin typeface="華康儷金黑(P)" panose="020B0800000000000000" pitchFamily="34" charset="-120"/>
              <a:ea typeface="華康儷金黑(P)" panose="020B0800000000000000" pitchFamily="34" charset="-120"/>
            </a:endParaRPr>
          </a:p>
        </p:txBody>
      </p:sp>
      <p:pic>
        <p:nvPicPr>
          <p:cNvPr id="27" name="內容版面配置區 20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71952" y="11347380"/>
            <a:ext cx="23522613" cy="17641960"/>
          </a:xfrm>
        </p:spPr>
      </p:pic>
      <p:sp>
        <p:nvSpPr>
          <p:cNvPr id="28" name="標題 18"/>
          <p:cNvSpPr txBox="1">
            <a:spLocks/>
          </p:cNvSpPr>
          <p:nvPr/>
        </p:nvSpPr>
        <p:spPr>
          <a:xfrm>
            <a:off x="-30336634" y="31005564"/>
            <a:ext cx="27251978" cy="7575982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 fontScale="97500"/>
          </a:bodyPr>
          <a:lstStyle>
            <a:lvl1pPr algn="ctr" defTabSz="4176431" rtl="0" eaLnBrk="1" latinLnBrk="0" hangingPunct="1">
              <a:spcBef>
                <a:spcPct val="0"/>
              </a:spcBef>
              <a:buNone/>
              <a:defRPr sz="2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200" dirty="0">
                <a:latin typeface="華康儷金黑(P)" panose="020B0800000000000000" pitchFamily="34" charset="-120"/>
                <a:ea typeface="華康儷金黑(P)" panose="020B0800000000000000" pitchFamily="34" charset="-120"/>
              </a:rPr>
              <a:t>試圖</a:t>
            </a:r>
            <a:r>
              <a:rPr lang="zh-TW" altLang="en-US" sz="14200" dirty="0" smtClean="0">
                <a:latin typeface="華康儷金黑(P)" panose="020B0800000000000000" pitchFamily="34" charset="-120"/>
                <a:ea typeface="華康儷金黑(P)" panose="020B0800000000000000" pitchFamily="34" charset="-120"/>
              </a:rPr>
              <a:t>補償不在孩子的那段時間</a:t>
            </a:r>
            <a:endParaRPr lang="en-US" altLang="zh-TW" sz="14200" dirty="0" smtClean="0">
              <a:latin typeface="華康儷金黑(P)" panose="020B0800000000000000" pitchFamily="34" charset="-120"/>
              <a:ea typeface="華康儷金黑(P)" panose="020B0800000000000000" pitchFamily="34" charset="-120"/>
            </a:endParaRPr>
          </a:p>
          <a:p>
            <a:r>
              <a:rPr lang="zh-TW" altLang="en-US" sz="14200" dirty="0" smtClean="0">
                <a:latin typeface="華康儷金黑(P)" panose="020B0800000000000000" pitchFamily="34" charset="-120"/>
                <a:ea typeface="華康儷金黑(P)" panose="020B0800000000000000" pitchFamily="34" charset="-120"/>
              </a:rPr>
              <a:t>卻不知道反而讓隔閡越來越大的</a:t>
            </a:r>
            <a:endParaRPr lang="en-US" altLang="zh-TW" sz="14200" dirty="0" smtClean="0">
              <a:latin typeface="華康儷金黑(P)" panose="020B0800000000000000" pitchFamily="34" charset="-120"/>
              <a:ea typeface="華康儷金黑(P)" panose="020B0800000000000000" pitchFamily="34" charset="-120"/>
            </a:endParaRPr>
          </a:p>
          <a:p>
            <a:r>
              <a:rPr lang="zh-TW" altLang="en-US" sz="14200" dirty="0">
                <a:latin typeface="華康儷金黑(P)" panose="020B0800000000000000" pitchFamily="34" charset="-120"/>
                <a:ea typeface="華康儷金黑(P)" panose="020B0800000000000000" pitchFamily="34" charset="-120"/>
              </a:rPr>
              <a:t>父親</a:t>
            </a:r>
            <a:endParaRPr lang="en-US" altLang="zh-TW" sz="14200" dirty="0" smtClean="0">
              <a:latin typeface="華康儷金黑(P)" panose="020B0800000000000000" pitchFamily="34" charset="-120"/>
              <a:ea typeface="華康儷金黑(P)" panose="020B0800000000000000" pitchFamily="34" charset="-120"/>
            </a:endParaRPr>
          </a:p>
          <a:p>
            <a:endParaRPr lang="zh-TW" altLang="en-US" sz="8800" dirty="0">
              <a:latin typeface="華康儷金黑(P)" panose="020B0800000000000000" pitchFamily="34" charset="-120"/>
              <a:ea typeface="華康儷金黑(P)" panose="020B08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785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96</Words>
  <Application>Microsoft Office PowerPoint</Application>
  <PresentationFormat>自訂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華康超明體(P)</vt:lpstr>
      <vt:lpstr>華康儷金黑(P)</vt:lpstr>
      <vt:lpstr>新細明體</vt:lpstr>
      <vt:lpstr>Arial</vt:lpstr>
      <vt:lpstr>Calibri</vt:lpstr>
      <vt:lpstr>Maiandra GD</vt:lpstr>
      <vt:lpstr>Office 佈景主題</vt:lpstr>
      <vt:lpstr>第四組期末微電影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16</cp:revision>
  <dcterms:created xsi:type="dcterms:W3CDTF">2016-12-27T02:17:49Z</dcterms:created>
  <dcterms:modified xsi:type="dcterms:W3CDTF">2016-12-30T18:25:37Z</dcterms:modified>
</cp:coreProperties>
</file>