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86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A2B6B-544D-4274-8DF3-B091C363E6B7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49B86-C6B5-46EF-BFAF-74AA215085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3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圖片來源１：</a:t>
            </a:r>
            <a:r>
              <a:rPr lang="en-US" altLang="zh-TW" dirty="0" smtClean="0"/>
              <a:t>https://www.google.com.tw/search?as_q=%E9%84%A7%E9%9B%A8%E8%B3%A2&amp;hl=zh-TW&amp;tbs=sur:f&amp;tbm=isch#facrc=_&amp;imgrc=kRi_e2Q4s2n4MM%253A%3ByLRZTe2d6mSXAM%3Bhttp%253A%252F%252Fupload.wikimedia.org%252Fwikipedia%252Fcommons%252F2%252F2b%252FTeng_Yuhsien.jpg%3Bhttp%253A%252F%252Fzh.wikipedia.org%252Fwiki%252F%2525E9%252584%2525A7%2525E9%25259B%2525A8%2525E8%2525B3%2525A2%3B898%3B1201</a:t>
            </a:r>
          </a:p>
          <a:p>
            <a:r>
              <a:rPr lang="zh-TW" altLang="en-US" dirty="0" smtClean="0"/>
              <a:t>圖片來源２：</a:t>
            </a:r>
            <a:r>
              <a:rPr lang="en-US" altLang="zh-TW" dirty="0" smtClean="0"/>
              <a:t>https://www.google.com.tw/search?as_q=%E9%84%A7%E9%9B%A8%E8%B3%A2&amp;hl=zh-TW&amp;tbs=sur:f&amp;tbm=isch#facrc=_&amp;imgdii=_&amp;imgrc=sRp4E5umVjgFlM%253A%3BgVvSyIfpub5sxM%3Bhttp%253A%252F%252Fupload.wikimedia.org%252Fwikipedia%252Fcommons%252F2%252F2c%252FTaoyuan_Hakka_T4.jpg%3Bhttp%253A%252F%252Fcommons.wikimedia.org%252Fwiki%252FFile%253ATaoyuan_Hakka_T4.jpg%3B2592%3B1944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9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s://www.google.com.tw/search?as_q=%E9%84%A7%E9%9B%A8%E8%B3%A2&amp;hl=zh-TW&amp;tbs=sur:f&amp;tbm=isch#facrc=_&amp;imgdii=_&amp;imgrc=z-3yDuondayjaM%253A%3BHOG2k_XRc-wtTM%3Bhttp%253A%252F%252Fupload.wikimedia.org%252Fwikipedia%252Fcommons%252F3%252F34%252FYu-shen_tung.JPG%3Bhttp%253A%252F%252Fcommons.wikimedia.org%252Fwiki%252FFile%253AYu-shen_tung.JPG%3B864%3B648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http://www.books.com.tw/products/0010363329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76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http://tw.images.search.yahoo.com/images/view;_</a:t>
            </a:r>
            <a:r>
              <a:rPr lang="en-US" altLang="zh-TW" dirty="0" err="1" smtClean="0"/>
              <a:t>ylt</a:t>
            </a:r>
            <a:r>
              <a:rPr lang="en-US" altLang="zh-TW" dirty="0" smtClean="0"/>
              <a:t>=A8tUwJsg0B1TigIAZQVt1gt.;_ylu=X3oDMTIzdXRwYWZjBHNlYwNzcgRzbGsDaW1nBG9pZANjNzQ3NGRjZWYxZGM2YmFkYWVhNTBiNDU5Yjg2MzQ3OQRncG9zAzI2BGl0A2Jpbmc-?back=http%3A%2F%2Ftw.images.search.yahoo.com%2Fsearch%2Fimages%3Fp%3D%25E4%25BA%258C%25E8%2583%25A1%26fr%3Dyfp%26fr2%3Dpiv-web%26tab%3Dorganic%26ri%3D26&amp;w=611&amp;h=516&amp;imgurl=www.tenka-gakki.com%2Fabout%2Fimages%2Fimg_about04_01.gif&amp;rurl=http%3A%2F%2Fwww.tenka-gakki.com%2Fabout%2Fabout.html&amp;size=23.9KB&amp;name=%E9%AB%98%E5%93%81%E8%B3%AA%E3%81%AA%3Cb%3E%E4%BA%8C%E8%83%A1%3C%2Fb%3E%E3%81%8C%E6%8F%83%E3%81%86%E4%B8%AD%E5%9B%BD%E6%A5%BD%E5%99%A8%3Cb%3E%E4%BA%8C%E8%83%A1%3C%2Fb%3E%E3%81%AE%E5%B0%82%E9%96%80%E5%BA%97%E3%83%BB%E5%A4%A9%E8%8F%AF+...&amp;p=%E4%BA%8C%E8%83%A1&amp;oid=c7474dcef1dc6badaea50b459b863479&amp;fr2=</a:t>
            </a:r>
            <a:r>
              <a:rPr lang="en-US" altLang="zh-TW" dirty="0" err="1" smtClean="0"/>
              <a:t>piv-web&amp;fr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yfp&amp;tt</a:t>
            </a:r>
            <a:r>
              <a:rPr lang="en-US" altLang="zh-TW" dirty="0" smtClean="0"/>
              <a:t>=%E9%AB%98%E5%93%81%E8%B3%AA%E3%81%AA%3Cb%3E%E4%BA%8C%E8%83%A1%3C%2Fb%3E%E3%81%8C%E6%8F%83%E3%81%86%E4%B8%AD%E5%9B%BD%E6%A5%BD%E5%99%A8%3Cb%3E%E4%BA%8C%E8%83%A1%3C%2Fb%3E%E3%81%AE%E5%B0%82%E9%96%80%E5%BA%97%E3%83%BB%E5%A4%A9%E8%8F%AF+...&amp;b=0&amp;ni=21&amp;no=26&amp;ts=&amp;tab=</a:t>
            </a:r>
            <a:r>
              <a:rPr lang="en-US" altLang="zh-TW" dirty="0" err="1" smtClean="0"/>
              <a:t>organic&amp;sigr</a:t>
            </a:r>
            <a:r>
              <a:rPr lang="en-US" altLang="zh-TW" dirty="0" smtClean="0"/>
              <a:t>=11bmgr287&amp;sigb=139vompfi&amp;sigi=11jsbeiah&amp;.crumb=HUpWI2UrWyr&amp;fr=</a:t>
            </a:r>
            <a:r>
              <a:rPr lang="en-US" altLang="zh-TW" dirty="0" err="1" smtClean="0"/>
              <a:t>yfp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35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http://www.books.com.tw/products/0010005552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94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http://blog.yam.com/hwsln/article/12065048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56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50BFE-7B3B-4D8F-9E04-C3134A078CE5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E82D2-F607-4A9A-8EDC-2DDEDB587EE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2900" y="62068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譜出台灣心聲的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鄧雨賢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458200" cy="1202432"/>
          </a:xfrm>
        </p:spPr>
        <p:txBody>
          <a:bodyPr>
            <a:normAutofit fontScale="25000" lnSpcReduction="20000"/>
          </a:bodyPr>
          <a:lstStyle/>
          <a:p>
            <a:endParaRPr lang="en-US" altLang="zh-TW" dirty="0"/>
          </a:p>
          <a:p>
            <a:pPr algn="ctr"/>
            <a:r>
              <a:rPr lang="zh-TW" altLang="en-US" sz="1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協同教師</a:t>
            </a:r>
            <a:r>
              <a:rPr lang="zh-TW" altLang="en-US" sz="1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蕭慧媛</a:t>
            </a:r>
            <a:endParaRPr lang="en-US" altLang="zh-TW" sz="1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2014.05.12</a:t>
            </a:r>
            <a:endParaRPr lang="zh-TW" altLang="en-US" sz="1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t="3110" r="76851" b="50000"/>
          <a:stretch/>
        </p:blipFill>
        <p:spPr>
          <a:xfrm>
            <a:off x="5407479" y="1628270"/>
            <a:ext cx="2569661" cy="32460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6240"/>
          <a:stretch/>
        </p:blipFill>
        <p:spPr>
          <a:xfrm>
            <a:off x="967024" y="1654574"/>
            <a:ext cx="4248472" cy="30417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黃得時的點評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黃得時教授提到鄧雨賢，數度陷入沉思，…無限緬懷：「鄧雨賢你知道嗎？」「他曾寫了許多好聽的曲子」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「</a:t>
            </a:r>
            <a:r>
              <a:rPr lang="zh-TW" altLang="zh-TW" dirty="0"/>
              <a:t>他很有才華」，忽然用感傷的語調說：「鄧雨賢有一首曲子，叫</a:t>
            </a:r>
            <a:r>
              <a:rPr lang="zh-TW" altLang="zh-TW" b="1" dirty="0">
                <a:solidFill>
                  <a:srgbClr val="FF0000"/>
                </a:solidFill>
              </a:rPr>
              <a:t>「望春風」</a:t>
            </a:r>
            <a:r>
              <a:rPr lang="zh-TW" altLang="zh-TW" dirty="0"/>
              <a:t>你知道嗎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r>
              <a:rPr lang="zh-TW" altLang="zh-TW" b="1" dirty="0" smtClean="0">
                <a:solidFill>
                  <a:srgbClr val="FF0000"/>
                </a:solidFill>
              </a:rPr>
              <a:t>「</a:t>
            </a:r>
            <a:r>
              <a:rPr lang="zh-TW" altLang="zh-TW" b="1" dirty="0">
                <a:solidFill>
                  <a:srgbClr val="FF0000"/>
                </a:solidFill>
              </a:rPr>
              <a:t>雨夜花」</a:t>
            </a:r>
            <a:r>
              <a:rPr lang="zh-TW" altLang="zh-TW" dirty="0"/>
              <a:t>…是首相當好聽的曲子。在我們那個時候就相當流行了」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突然</a:t>
            </a:r>
            <a:r>
              <a:rPr lang="zh-TW" altLang="zh-TW" dirty="0"/>
              <a:t>，用微弱的聲音，唱了起來。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創作背景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1932~1939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是日治時期台語歌謠的黃金時代，許多膾炙人口的歌曲，都是這個時期的作品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雨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夜花的曲調原是填上廖漢臣響應「台灣囝仔唱自己的歌」，是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首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兒歌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「春天</a:t>
            </a:r>
            <a:r>
              <a:rPr lang="zh-TW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歌詞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是「春天到，百花開；紅薔薇，白茉莉，這平幾枝，彼平幾枝，開的真齊。…」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雨夜花的芬芳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後來鄧雨賢和李臨秋合作的第一首歌，由當時名歌手「純純」首唱，並灌成唱片，後因花朵盛開，再度攜手完成「</a:t>
            </a:r>
            <a:r>
              <a:rPr lang="zh-TW" altLang="zh-TW" b="1" dirty="0">
                <a:solidFill>
                  <a:srgbClr val="FF0000"/>
                </a:solidFill>
              </a:rPr>
              <a:t>月夜愁</a:t>
            </a:r>
            <a:r>
              <a:rPr lang="zh-TW" altLang="zh-TW" dirty="0"/>
              <a:t>」、「</a:t>
            </a:r>
            <a:r>
              <a:rPr lang="zh-TW" altLang="zh-TW" b="1" dirty="0">
                <a:solidFill>
                  <a:srgbClr val="FF0000"/>
                </a:solidFill>
              </a:rPr>
              <a:t>碎心花</a:t>
            </a:r>
            <a:r>
              <a:rPr lang="zh-TW" altLang="zh-TW" dirty="0"/>
              <a:t>」、「</a:t>
            </a:r>
            <a:r>
              <a:rPr lang="zh-TW" altLang="zh-TW" b="1" dirty="0">
                <a:solidFill>
                  <a:srgbClr val="FF0000"/>
                </a:solidFill>
              </a:rPr>
              <a:t>滿面春風</a:t>
            </a:r>
            <a:r>
              <a:rPr lang="zh-TW" altLang="zh-TW" dirty="0"/>
              <a:t>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簡上仁說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雨</a:t>
            </a:r>
            <a:r>
              <a:rPr lang="zh-TW" altLang="zh-TW" dirty="0"/>
              <a:t>夜花至今仍然芬芳四</a:t>
            </a:r>
            <a:r>
              <a:rPr lang="zh-TW" altLang="zh-TW" dirty="0" smtClean="0"/>
              <a:t>溢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可惜</a:t>
            </a:r>
            <a:r>
              <a:rPr lang="zh-TW" altLang="zh-TW" dirty="0"/>
              <a:t>鄧雨賢英年</a:t>
            </a:r>
            <a:r>
              <a:rPr lang="zh-TW" altLang="zh-TW" dirty="0" smtClean="0"/>
              <a:t>早逝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002060"/>
                </a:solidFill>
              </a:rPr>
              <a:t>鄧雨賢的</a:t>
            </a:r>
            <a:r>
              <a:rPr lang="zh-TW" altLang="zh-TW" b="1" dirty="0" smtClean="0">
                <a:solidFill>
                  <a:srgbClr val="002060"/>
                </a:solidFill>
              </a:rPr>
              <a:t>無奈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在</a:t>
            </a:r>
            <a:r>
              <a:rPr lang="zh-TW" altLang="zh-TW" dirty="0"/>
              <a:t>光復</a:t>
            </a:r>
            <a:r>
              <a:rPr lang="zh-TW" altLang="zh-TW" b="1" dirty="0">
                <a:solidFill>
                  <a:srgbClr val="FF0000"/>
                </a:solidFill>
              </a:rPr>
              <a:t>前</a:t>
            </a:r>
            <a:r>
              <a:rPr lang="zh-TW" altLang="zh-TW" dirty="0"/>
              <a:t>，發表自由被</a:t>
            </a:r>
            <a:r>
              <a:rPr lang="zh-TW" altLang="zh-TW" dirty="0" smtClean="0"/>
              <a:t>剝奪</a:t>
            </a:r>
            <a:endParaRPr lang="en-US" altLang="zh-TW" dirty="0" smtClean="0"/>
          </a:p>
          <a:p>
            <a:r>
              <a:rPr lang="zh-TW" altLang="zh-TW" dirty="0" smtClean="0"/>
              <a:t>光復</a:t>
            </a:r>
            <a:r>
              <a:rPr lang="zh-TW" altLang="zh-TW" dirty="0"/>
              <a:t>之</a:t>
            </a:r>
            <a:r>
              <a:rPr lang="zh-TW" altLang="zh-TW" b="1" dirty="0">
                <a:solidFill>
                  <a:srgbClr val="FF0000"/>
                </a:solidFill>
              </a:rPr>
              <a:t>後</a:t>
            </a:r>
            <a:r>
              <a:rPr lang="zh-TW" altLang="zh-TW" dirty="0"/>
              <a:t>一樣又遭受禁唱的</a:t>
            </a:r>
            <a:r>
              <a:rPr lang="zh-TW" altLang="zh-TW" dirty="0" smtClean="0"/>
              <a:t>命運</a:t>
            </a:r>
            <a:endParaRPr lang="zh-TW" altLang="zh-TW" dirty="0"/>
          </a:p>
          <a:p>
            <a:r>
              <a:rPr lang="zh-TW" altLang="zh-TW" dirty="0"/>
              <a:t>有人</a:t>
            </a:r>
            <a:r>
              <a:rPr lang="zh-TW" altLang="zh-TW" dirty="0" smtClean="0"/>
              <a:t>說</a:t>
            </a:r>
            <a:r>
              <a:rPr lang="zh-TW" altLang="en-US" dirty="0" smtClean="0"/>
              <a:t>他</a:t>
            </a:r>
            <a:r>
              <a:rPr lang="zh-TW" altLang="zh-TW" dirty="0" smtClean="0"/>
              <a:t>從小</a:t>
            </a:r>
            <a:r>
              <a:rPr lang="zh-TW" altLang="zh-TW" dirty="0"/>
              <a:t>就離開客家庄，應該不會說客語，但他有首</a:t>
            </a:r>
            <a:r>
              <a:rPr lang="zh-TW" altLang="zh-TW" b="1" dirty="0">
                <a:solidFill>
                  <a:srgbClr val="FF0000"/>
                </a:solidFill>
              </a:rPr>
              <a:t>「閨女怨」</a:t>
            </a:r>
            <a:r>
              <a:rPr lang="zh-TW" altLang="zh-TW" dirty="0"/>
              <a:t>如果把他改為客語發音，則十分順暢，句句押韻，十分和諧。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鄧雨賢的定位？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有人質疑：鄧雨賢的音樂創作至今，已經超過半個世紀，如何界定它仍是「流行」</a:t>
            </a:r>
            <a:r>
              <a:rPr lang="en-US" altLang="zh-TW" dirty="0"/>
              <a:t>?</a:t>
            </a:r>
            <a:endParaRPr lang="zh-TW" altLang="zh-TW" dirty="0"/>
          </a:p>
          <a:p>
            <a:r>
              <a:rPr lang="zh-TW" altLang="zh-TW" dirty="0" smtClean="0"/>
              <a:t>還</a:t>
            </a:r>
            <a:r>
              <a:rPr lang="zh-TW" altLang="en-US" dirty="0" smtClean="0"/>
              <a:t>有</a:t>
            </a:r>
            <a:r>
              <a:rPr lang="zh-TW" altLang="zh-TW" dirty="0" smtClean="0"/>
              <a:t>因為</a:t>
            </a:r>
            <a:r>
              <a:rPr lang="zh-TW" altLang="zh-TW" dirty="0"/>
              <a:t>他的歌曲至今還是「</a:t>
            </a:r>
            <a:r>
              <a:rPr lang="zh-TW" altLang="zh-TW" b="1" dirty="0">
                <a:solidFill>
                  <a:srgbClr val="FF0000"/>
                </a:solidFill>
              </a:rPr>
              <a:t>流行歌曲</a:t>
            </a:r>
            <a:r>
              <a:rPr lang="zh-TW" altLang="zh-TW" dirty="0"/>
              <a:t>」，而被拒於國家殿堂之外。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簡上仁對流行歌曲的定義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「</a:t>
            </a:r>
            <a:r>
              <a:rPr lang="zh-TW" altLang="zh-TW" dirty="0"/>
              <a:t>流行歌曲」狹義者，係從音樂學的觀點，認為每一個地區都有象徵當地獨特風格與特質的歌謠，而台灣地區，則包括原住民、福佬和客家語系的歌謠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所謂</a:t>
            </a:r>
            <a:r>
              <a:rPr lang="zh-TW" altLang="zh-TW" dirty="0"/>
              <a:t>「台灣創作流行歌曲」應指：以台灣原住民、福佬、客家</a:t>
            </a:r>
            <a:r>
              <a:rPr lang="zh-TW" altLang="zh-TW" dirty="0" smtClean="0"/>
              <a:t>語，</a:t>
            </a:r>
            <a:r>
              <a:rPr lang="zh-TW" altLang="zh-TW" dirty="0"/>
              <a:t>透過商業機能的運用，而流行於台灣社會的歌曲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所以</a:t>
            </a:r>
            <a:r>
              <a:rPr lang="zh-TW" altLang="zh-TW" dirty="0"/>
              <a:t>「流行不流行」</a:t>
            </a:r>
            <a:r>
              <a:rPr lang="zh-TW" altLang="zh-TW" b="1" dirty="0">
                <a:solidFill>
                  <a:srgbClr val="FF0000"/>
                </a:solidFill>
              </a:rPr>
              <a:t>不是時間問題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台灣歌謠的發展－黃得時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有</a:t>
            </a:r>
            <a:r>
              <a:rPr lang="zh-TW" altLang="zh-TW" dirty="0"/>
              <a:t>一個很奇特的</a:t>
            </a:r>
            <a:r>
              <a:rPr lang="zh-TW" altLang="zh-TW" dirty="0" smtClean="0"/>
              <a:t>現象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在</a:t>
            </a:r>
            <a:r>
              <a:rPr lang="zh-TW" altLang="zh-TW" dirty="0"/>
              <a:t>光復以前的環境，是不讓我們唱，可是作品特別多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而</a:t>
            </a:r>
            <a:r>
              <a:rPr lang="zh-TW" altLang="zh-TW" dirty="0"/>
              <a:t>現在可以唱了，卻沒有人願意好好的寫，反而大家唱的，幾乎都是光復前的老作品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從東田曉雨到唐崎夜雨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中日戰爭爆發，日本政府對台灣全面展開「皇民化運動」，許多台灣傑出人士，被迫更改姓名歸化日籍，鄧雨賢先生迫於環境之無奈，一改名為「</a:t>
            </a:r>
            <a:r>
              <a:rPr lang="zh-TW" altLang="zh-TW" b="1" dirty="0">
                <a:solidFill>
                  <a:srgbClr val="FF0000"/>
                </a:solidFill>
              </a:rPr>
              <a:t>東田曉雨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（日本名）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此</a:t>
            </a:r>
            <a:r>
              <a:rPr lang="zh-TW" altLang="zh-TW" dirty="0"/>
              <a:t>時期發表的</a:t>
            </a:r>
            <a:r>
              <a:rPr lang="zh-TW" altLang="zh-TW" dirty="0" smtClean="0"/>
              <a:t>作品</a:t>
            </a:r>
            <a:r>
              <a:rPr lang="zh-TW" altLang="en-US" dirty="0" smtClean="0"/>
              <a:t>大多</a:t>
            </a:r>
            <a:r>
              <a:rPr lang="zh-TW" altLang="zh-TW" dirty="0" smtClean="0"/>
              <a:t>以</a:t>
            </a:r>
            <a:r>
              <a:rPr lang="zh-TW" altLang="zh-TW" dirty="0"/>
              <a:t>「</a:t>
            </a:r>
            <a:r>
              <a:rPr lang="zh-TW" altLang="zh-TW" b="1" dirty="0">
                <a:solidFill>
                  <a:srgbClr val="FF0000"/>
                </a:solidFill>
              </a:rPr>
              <a:t>唐崎夜雨</a:t>
            </a:r>
            <a:r>
              <a:rPr lang="zh-TW" altLang="zh-TW" dirty="0"/>
              <a:t>」</a:t>
            </a:r>
            <a:r>
              <a:rPr lang="zh-TW" altLang="zh-TW" dirty="0" smtClean="0"/>
              <a:t>的</a:t>
            </a:r>
            <a:r>
              <a:rPr lang="zh-TW" altLang="en-US" dirty="0" smtClean="0"/>
              <a:t>（</a:t>
            </a:r>
            <a:r>
              <a:rPr lang="zh-TW" altLang="zh-TW" dirty="0" smtClean="0"/>
              <a:t>筆名</a:t>
            </a:r>
            <a:r>
              <a:rPr lang="zh-TW" altLang="en-US" dirty="0" smtClean="0"/>
              <a:t>）</a:t>
            </a:r>
            <a:r>
              <a:rPr lang="zh-TW" altLang="zh-TW" dirty="0" smtClean="0"/>
              <a:t>公諸於世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唐崎夜雨的心懷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因為這個</a:t>
            </a:r>
            <a:r>
              <a:rPr lang="zh-TW" altLang="zh-TW" dirty="0" smtClean="0"/>
              <a:t>因素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此</a:t>
            </a:r>
            <a:r>
              <a:rPr lang="zh-TW" altLang="zh-TW" dirty="0"/>
              <a:t>時期發表的作品，後來全被誤以為是日人的</a:t>
            </a:r>
            <a:r>
              <a:rPr lang="zh-TW" altLang="zh-TW" dirty="0" smtClean="0"/>
              <a:t>創作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同時</a:t>
            </a:r>
            <a:r>
              <a:rPr lang="zh-TW" altLang="zh-TW" dirty="0"/>
              <a:t>歌曲本身，亦被填上日文歌詞，成為軍國調的「時局歌曲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有些</a:t>
            </a:r>
            <a:r>
              <a:rPr lang="zh-TW" altLang="zh-TW" dirty="0"/>
              <a:t>歌曲因為歌詞咒罵</a:t>
            </a:r>
            <a:r>
              <a:rPr lang="zh-TW" altLang="zh-TW" dirty="0" smtClean="0"/>
              <a:t>蔣介石</a:t>
            </a:r>
            <a:r>
              <a:rPr lang="zh-TW" altLang="en-US" dirty="0" smtClean="0"/>
              <a:t>，</a:t>
            </a:r>
            <a:r>
              <a:rPr lang="zh-TW" altLang="zh-TW" dirty="0" smtClean="0"/>
              <a:t> </a:t>
            </a:r>
            <a:r>
              <a:rPr lang="zh-TW" altLang="zh-TW" dirty="0"/>
              <a:t>因此後代儘管知道這是父親的作品，也不敢出面澄清或提出</a:t>
            </a:r>
            <a:r>
              <a:rPr lang="zh-TW" altLang="zh-TW" dirty="0" smtClean="0"/>
              <a:t>辯解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月夜愁的誤認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尤其後來的白色恐怖，更讓他們噤若寒蟬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所以</a:t>
            </a:r>
            <a:r>
              <a:rPr lang="zh-TW" altLang="zh-TW" dirty="0"/>
              <a:t>要認識鄧雨賢的作品更是難上加難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有些因為某些因素被誤解</a:t>
            </a:r>
            <a:endParaRPr lang="en-US" altLang="zh-TW" dirty="0" smtClean="0"/>
          </a:p>
          <a:p>
            <a:pPr lvl="1"/>
            <a:r>
              <a:rPr lang="zh-TW" altLang="zh-TW" dirty="0"/>
              <a:t>如「</a:t>
            </a:r>
            <a:r>
              <a:rPr lang="zh-TW" altLang="zh-TW" b="1" dirty="0">
                <a:solidFill>
                  <a:srgbClr val="FF0000"/>
                </a:solidFill>
              </a:rPr>
              <a:t>月夜愁</a:t>
            </a:r>
            <a:r>
              <a:rPr lang="zh-TW" altLang="zh-TW" dirty="0"/>
              <a:t>」被誤認為是山地民謠「拿俄米之歌」。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命若琴絲的鄧雨賢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龍潭鄉</a:t>
            </a:r>
            <a:r>
              <a:rPr lang="zh-TW" altLang="zh-TW" dirty="0" smtClean="0"/>
              <a:t>客家人</a:t>
            </a:r>
            <a:endParaRPr lang="en-US" altLang="zh-TW" dirty="0" smtClean="0"/>
          </a:p>
          <a:p>
            <a:r>
              <a:rPr lang="zh-TW" altLang="zh-TW" dirty="0" smtClean="0"/>
              <a:t>台北師範學校</a:t>
            </a:r>
            <a:r>
              <a:rPr lang="zh-TW" altLang="en-US" dirty="0" smtClean="0"/>
              <a:t>畢業</a:t>
            </a:r>
            <a:endParaRPr lang="en-US" altLang="zh-TW" dirty="0" smtClean="0"/>
          </a:p>
          <a:p>
            <a:r>
              <a:rPr lang="zh-TW" altLang="zh-TW" dirty="0" smtClean="0"/>
              <a:t>中</a:t>
            </a:r>
            <a:r>
              <a:rPr lang="zh-TW" altLang="zh-TW" dirty="0"/>
              <a:t>日戰爭時期為了疏散而遷居</a:t>
            </a:r>
            <a:r>
              <a:rPr lang="zh-TW" altLang="zh-TW" dirty="0" smtClean="0"/>
              <a:t>芎林</a:t>
            </a:r>
            <a:endParaRPr lang="en-US" altLang="zh-TW" dirty="0" smtClean="0"/>
          </a:p>
          <a:p>
            <a:r>
              <a:rPr lang="zh-TW" altLang="en-US" dirty="0" smtClean="0"/>
              <a:t>輾轉調至</a:t>
            </a:r>
            <a:r>
              <a:rPr lang="zh-TW" altLang="zh-TW" dirty="0" smtClean="0"/>
              <a:t>台北日新</a:t>
            </a:r>
            <a:r>
              <a:rPr lang="zh-TW" altLang="zh-TW" dirty="0"/>
              <a:t>國小</a:t>
            </a:r>
            <a:r>
              <a:rPr lang="zh-TW" altLang="zh-TW" dirty="0" smtClean="0"/>
              <a:t>執教</a:t>
            </a:r>
            <a:endParaRPr lang="en-US" altLang="zh-TW" dirty="0" smtClean="0"/>
          </a:p>
          <a:p>
            <a:r>
              <a:rPr lang="zh-TW" altLang="en-US" dirty="0"/>
              <a:t>後</a:t>
            </a:r>
            <a:r>
              <a:rPr lang="zh-TW" altLang="zh-TW" dirty="0" smtClean="0"/>
              <a:t>負笈</a:t>
            </a:r>
            <a:r>
              <a:rPr lang="zh-TW" altLang="zh-TW" dirty="0"/>
              <a:t>東瀛，在日本音樂學院研習年</a:t>
            </a:r>
            <a:r>
              <a:rPr lang="zh-TW" altLang="zh-TW" dirty="0" smtClean="0"/>
              <a:t>餘</a:t>
            </a:r>
            <a:endParaRPr lang="en-US" altLang="zh-TW" dirty="0" smtClean="0"/>
          </a:p>
          <a:p>
            <a:r>
              <a:rPr lang="zh-TW" altLang="zh-TW" dirty="0" smtClean="0"/>
              <a:t>回</a:t>
            </a:r>
            <a:r>
              <a:rPr lang="zh-TW" altLang="zh-TW" dirty="0"/>
              <a:t>台後投效哥倫比亞唱片公司的專屬</a:t>
            </a:r>
            <a:r>
              <a:rPr lang="zh-TW" altLang="zh-TW" dirty="0" smtClean="0"/>
              <a:t>作曲家</a:t>
            </a:r>
            <a:endParaRPr lang="en-US" altLang="zh-TW" dirty="0" smtClean="0"/>
          </a:p>
          <a:p>
            <a:r>
              <a:rPr lang="zh-TW" altLang="zh-TW" dirty="0" smtClean="0"/>
              <a:t>被</a:t>
            </a:r>
            <a:r>
              <a:rPr lang="zh-TW" altLang="zh-TW" dirty="0"/>
              <a:t>譽為「</a:t>
            </a:r>
            <a:r>
              <a:rPr lang="zh-TW" altLang="zh-TW" b="1" dirty="0">
                <a:solidFill>
                  <a:srgbClr val="FF0000"/>
                </a:solidFill>
              </a:rPr>
              <a:t>台灣歌謠大師</a:t>
            </a:r>
            <a:r>
              <a:rPr lang="zh-TW" altLang="zh-TW" dirty="0" smtClean="0"/>
              <a:t>」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 b="62000"/>
          <a:stretch/>
        </p:blipFill>
        <p:spPr>
          <a:xfrm>
            <a:off x="5148064" y="473202"/>
            <a:ext cx="292608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雨夜花的變調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昭和</a:t>
            </a:r>
            <a:r>
              <a:rPr lang="zh-TW" altLang="zh-TW" dirty="0" smtClean="0"/>
              <a:t>十三年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「</a:t>
            </a:r>
            <a:r>
              <a:rPr lang="zh-TW" altLang="zh-TW" dirty="0"/>
              <a:t>黃昏愁」則被改為「十八姑娘一朵花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「</a:t>
            </a:r>
            <a:r>
              <a:rPr lang="zh-TW" altLang="zh-TW" dirty="0"/>
              <a:t>雨夜花」被改成「榮譽的軍伕」主題曲。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管芒花的迷思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至於「菅芒花」其實原來的名字叫「</a:t>
            </a:r>
            <a:r>
              <a:rPr lang="zh-TW" altLang="zh-TW" b="1" dirty="0">
                <a:solidFill>
                  <a:srgbClr val="FF0000"/>
                </a:solidFill>
              </a:rPr>
              <a:t>南風謠</a:t>
            </a:r>
            <a:r>
              <a:rPr lang="zh-TW" altLang="zh-TW" dirty="0"/>
              <a:t>」，被誤為傳統閩南歌謠。 </a:t>
            </a:r>
            <a:endParaRPr lang="en-US" altLang="zh-TW" dirty="0" smtClean="0"/>
          </a:p>
          <a:p>
            <a:r>
              <a:rPr lang="zh-TW" altLang="zh-TW" dirty="0" smtClean="0"/>
              <a:t>因為</a:t>
            </a:r>
            <a:r>
              <a:rPr lang="zh-TW" altLang="zh-TW" dirty="0"/>
              <a:t>創作之初，並未流行。離開哥（古）倫比亞唱片公司，將一部份為流行或未發表的歌曲，拿給當時勝利唱片公司發行。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沒有著作權的時代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為何沒有註明？後來才由家屬口訴，因為剛離開老東家，怕對不起好友（陳君玉），也是不標示姓名的原因之一，鄧與陳君玉除了是事業夥伴，更是共同、推動台灣新文藝的知音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陳君玉</a:t>
            </a:r>
            <a:r>
              <a:rPr lang="zh-TW" altLang="en-US" dirty="0" smtClean="0"/>
              <a:t>還</a:t>
            </a:r>
            <a:r>
              <a:rPr lang="zh-TW" altLang="zh-TW" dirty="0" smtClean="0"/>
              <a:t>是</a:t>
            </a:r>
            <a:r>
              <a:rPr lang="zh-TW" altLang="zh-TW" dirty="0"/>
              <a:t>引薦鄧雨賢進入哥倫比亞唱片公司，這個良好的創作環境的大恩人。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rgbClr val="002060"/>
                </a:solidFill>
              </a:rPr>
              <a:t>說明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台灣在</a:t>
            </a:r>
            <a:r>
              <a:rPr lang="zh-TW" altLang="zh-TW" dirty="0" smtClean="0"/>
              <a:t>古</a:t>
            </a:r>
            <a:r>
              <a:rPr lang="zh-TW" altLang="en-US" dirty="0" smtClean="0"/>
              <a:t>（哥）</a:t>
            </a:r>
            <a:r>
              <a:rPr lang="zh-TW" altLang="zh-TW" dirty="0" smtClean="0"/>
              <a:t>倫</a:t>
            </a:r>
            <a:r>
              <a:rPr lang="zh-TW" altLang="zh-TW" dirty="0"/>
              <a:t>比亞公司業務蒸蒸日上之際，其他唱片公司也相繼成立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勝利</a:t>
            </a:r>
            <a:r>
              <a:rPr lang="zh-TW" altLang="zh-TW" dirty="0"/>
              <a:t>唱片行後來與</a:t>
            </a:r>
            <a:r>
              <a:rPr lang="zh-TW" altLang="zh-TW" dirty="0" smtClean="0"/>
              <a:t>古</a:t>
            </a:r>
            <a:r>
              <a:rPr lang="zh-TW" altLang="en-US" dirty="0" smtClean="0"/>
              <a:t>（哥）</a:t>
            </a:r>
            <a:r>
              <a:rPr lang="zh-TW" altLang="zh-TW" dirty="0" smtClean="0"/>
              <a:t>倫</a:t>
            </a:r>
            <a:r>
              <a:rPr lang="zh-TW" altLang="zh-TW" dirty="0"/>
              <a:t>比亞並駕齊驅。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歌聲傳情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一首歌往往可以代表一個時代的背景和民眾</a:t>
            </a:r>
            <a:r>
              <a:rPr lang="zh-TW" altLang="zh-TW" dirty="0" smtClean="0"/>
              <a:t>心聲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中</a:t>
            </a:r>
            <a:r>
              <a:rPr lang="zh-TW" altLang="zh-TW" dirty="0"/>
              <a:t>日戰爭爆發，日本政府對台灣全面展開「皇民化運動」，強逼年輕台灣人為「軍伕」，遠征南洋，台灣陷入恐怖不安，許多作曲者藉著對景緻、戀情、閨怨的描述影射被壓抑的感受，「月夜愁」、「碎心花」、「春宵吟」都是很好的例子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媽媽我也真勇健？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鄧雨賢還有兩首作品、創作發表時，正逢皇民化運動最強力實行的時候，作品被迫用日本筆名「唐崎夜雨」發表，就是「月光下的鼓浪嶼」、「來自鄉土部隊的勇士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還</a:t>
            </a:r>
            <a:r>
              <a:rPr lang="zh-TW" altLang="zh-TW" dirty="0"/>
              <a:t>來改為「月光海邊」、「媽媽我也真勇健」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昏心鳥的一生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怪不得可能是他最後作品的「昏心鳥」歌詞是</a:t>
            </a:r>
            <a:r>
              <a:rPr lang="zh-TW" altLang="zh-TW" dirty="0" smtClean="0"/>
              <a:t>這樣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阮是山內鳥仔嬰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居在山中非一年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陰沉空氣吹不離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想要幸福斷半絲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古早千金賣一笑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想阮光輝待何時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更悶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昭和十五年，鄧雨賢遷往竹東鄉下</a:t>
            </a:r>
          </a:p>
          <a:p>
            <a:r>
              <a:rPr lang="zh-TW" altLang="zh-TW" dirty="0"/>
              <a:t>昭和十六年，台灣的電影事業，被統轄於「台灣映畫協會」</a:t>
            </a:r>
          </a:p>
          <a:p>
            <a:r>
              <a:rPr lang="zh-TW" altLang="zh-TW" dirty="0"/>
              <a:t>昭和十七年，鄧雨賢等名人被迫改姓名</a:t>
            </a:r>
          </a:p>
          <a:p>
            <a:r>
              <a:rPr lang="zh-TW" altLang="zh-TW" dirty="0"/>
              <a:t>昭和十九年，鄧雨賢與世長辭，得年三十九歲。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從東田曉雨回歸本名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若干年後，他的妻子知道更改姓名，是鄧雨賢生前心中最大的恥辱，於是決定遷移墓塚，將「東田曉雨」的墓碑棄置、恢復鄧雨賢</a:t>
            </a:r>
            <a:r>
              <a:rPr lang="zh-TW" altLang="zh-TW" dirty="0" smtClean="0"/>
              <a:t>本</a:t>
            </a:r>
            <a:r>
              <a:rPr lang="zh-TW" altLang="en-US" dirty="0" smtClean="0"/>
              <a:t>名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憂鬱人生的背後－</a:t>
            </a:r>
            <a:r>
              <a:rPr lang="en-US" altLang="zh-TW" b="1" dirty="0">
                <a:solidFill>
                  <a:srgbClr val="002060"/>
                </a:solidFill>
              </a:rPr>
              <a:t> 『</a:t>
            </a:r>
            <a:r>
              <a:rPr lang="zh-TW" altLang="zh-TW" b="1" dirty="0">
                <a:solidFill>
                  <a:srgbClr val="002060"/>
                </a:solidFill>
              </a:rPr>
              <a:t>鄧雨賢音樂與我</a:t>
            </a:r>
            <a:r>
              <a:rPr lang="en-US" altLang="zh-TW" b="1" dirty="0">
                <a:solidFill>
                  <a:srgbClr val="002060"/>
                </a:solidFill>
              </a:rPr>
              <a:t>』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相較於「四季紅」的活潑，「對花」的歡樂，「望春風」的</a:t>
            </a:r>
            <a:r>
              <a:rPr lang="zh-TW" altLang="zh-TW" dirty="0" smtClean="0"/>
              <a:t>期待</a:t>
            </a:r>
            <a:endParaRPr lang="en-US" altLang="zh-TW" dirty="0" smtClean="0"/>
          </a:p>
          <a:p>
            <a:r>
              <a:rPr lang="zh-TW" altLang="zh-TW" dirty="0" smtClean="0"/>
              <a:t>撰寫</a:t>
            </a:r>
            <a:r>
              <a:rPr lang="en-US" altLang="zh-TW" dirty="0" smtClean="0"/>
              <a:t>『</a:t>
            </a:r>
            <a:r>
              <a:rPr lang="zh-TW" altLang="zh-TW" dirty="0" smtClean="0"/>
              <a:t>鄧雨賢</a:t>
            </a:r>
            <a:r>
              <a:rPr lang="zh-TW" altLang="zh-TW" dirty="0"/>
              <a:t>音樂與</a:t>
            </a:r>
            <a:r>
              <a:rPr lang="zh-TW" altLang="zh-TW" dirty="0" smtClean="0"/>
              <a:t>我</a:t>
            </a:r>
            <a:r>
              <a:rPr lang="en-US" altLang="zh-TW" dirty="0" smtClean="0"/>
              <a:t>』</a:t>
            </a:r>
            <a:r>
              <a:rPr lang="zh-TW" altLang="zh-TW" dirty="0" smtClean="0"/>
              <a:t>的</a:t>
            </a:r>
            <a:r>
              <a:rPr lang="zh-TW" altLang="zh-TW" dirty="0"/>
              <a:t>作者謝艾潔女士，在反覆咀嚼鄧雨賢「未發表作品」的旋律之後，常感嘆「是什麼樣的心情，讓鄧雨賢寫下這樣的旋律「充滿憂鬱、感傷」</a:t>
            </a:r>
            <a:r>
              <a:rPr lang="en-US" altLang="zh-TW" dirty="0"/>
              <a:t>!</a:t>
            </a:r>
            <a:r>
              <a:rPr lang="zh-TW" altLang="zh-TW" dirty="0"/>
              <a:t>」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四月望雨的創作者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「望春風」、「雨夜花」、「四季紅」、「日夜愁」等，都是出自鄧雨賢的手。</a:t>
            </a:r>
            <a:endParaRPr lang="en-US" altLang="zh-TW" dirty="0" smtClean="0"/>
          </a:p>
          <a:p>
            <a:r>
              <a:rPr lang="zh-TW" altLang="zh-TW" dirty="0" smtClean="0"/>
              <a:t>鄧雨賢雖然英年早逝，活不到不惑之年，他卻</a:t>
            </a:r>
            <a:r>
              <a:rPr lang="zh-TW" altLang="zh-TW" b="1" dirty="0" smtClean="0">
                <a:solidFill>
                  <a:srgbClr val="FF0000"/>
                </a:solidFill>
              </a:rPr>
              <a:t>見證了一個苦悶的時代。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zh-TW" dirty="0" smtClean="0"/>
              <a:t>這是王昶雄先生為《鄧雨賢音樂與我》所做的導言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概略介紹了鄧雨賢先生短暫、精彩的一生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00" b="35760"/>
          <a:stretch/>
        </p:blipFill>
        <p:spPr>
          <a:xfrm>
            <a:off x="2323180" y="1196752"/>
            <a:ext cx="3960440" cy="4543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solidFill>
                  <a:srgbClr val="002060"/>
                </a:solidFill>
              </a:rPr>
              <a:t>參考</a:t>
            </a:r>
            <a:r>
              <a:rPr lang="zh-TW" altLang="zh-TW" b="1" dirty="0" smtClean="0">
                <a:solidFill>
                  <a:srgbClr val="002060"/>
                </a:solidFill>
              </a:rPr>
              <a:t>資料</a:t>
            </a:r>
            <a:r>
              <a:rPr lang="zh-TW" altLang="en-US" b="1" dirty="0" smtClean="0">
                <a:solidFill>
                  <a:srgbClr val="002060"/>
                </a:solidFill>
              </a:rPr>
              <a:t>－</a:t>
            </a:r>
            <a:r>
              <a:rPr lang="en-US" altLang="zh-TW" b="1" dirty="0" smtClean="0">
                <a:solidFill>
                  <a:srgbClr val="002060"/>
                </a:solidFill>
              </a:rPr>
              <a:t>1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謝</a:t>
            </a:r>
            <a:r>
              <a:rPr lang="zh-TW" altLang="zh-TW" dirty="0"/>
              <a:t>艾潔著，《鄧雨賢音樂與我》，台北：台北縣立文中心，民國八十六年七月。</a:t>
            </a:r>
          </a:p>
          <a:p>
            <a:r>
              <a:rPr lang="zh-TW" altLang="zh-TW" dirty="0"/>
              <a:t>簡上仁著，《台灣音樂之旅》，台北：自立晚報社文化出版社，</a:t>
            </a:r>
            <a:r>
              <a:rPr lang="en-US" altLang="zh-TW" dirty="0"/>
              <a:t>1994</a:t>
            </a:r>
            <a:r>
              <a:rPr lang="zh-TW" altLang="zh-TW" dirty="0"/>
              <a:t>，一版五刷。</a:t>
            </a:r>
          </a:p>
          <a:p>
            <a:r>
              <a:rPr lang="zh-TW" altLang="zh-TW" dirty="0"/>
              <a:t>陳郁秀等編，《台灣音樂閱覽》，台北：玉山社出版事業有限公司，</a:t>
            </a:r>
            <a:r>
              <a:rPr lang="en-US" altLang="zh-TW" dirty="0"/>
              <a:t>1997</a:t>
            </a:r>
            <a:r>
              <a:rPr lang="zh-TW" altLang="zh-TW" dirty="0"/>
              <a:t>，初版。</a:t>
            </a:r>
          </a:p>
          <a:p>
            <a:r>
              <a:rPr lang="zh-TW" altLang="zh-TW" dirty="0"/>
              <a:t>陳郁秀編，《音樂台灣》，台北：時報文化出版事業有限公司，</a:t>
            </a:r>
            <a:r>
              <a:rPr lang="en-US" altLang="zh-TW" dirty="0"/>
              <a:t>1996</a:t>
            </a:r>
            <a:r>
              <a:rPr lang="zh-TW" altLang="zh-TW" dirty="0"/>
              <a:t>，初版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參考資料</a:t>
            </a:r>
            <a:r>
              <a:rPr lang="zh-TW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財團法人公共電視文化事業基金會，《台灣百年人物誌—鄧雨賢》，台北：玉山社出版事業股份有限公司，</a:t>
            </a:r>
            <a:r>
              <a:rPr lang="en-US" altLang="zh-TW" dirty="0" smtClean="0"/>
              <a:t>2005</a:t>
            </a:r>
            <a:r>
              <a:rPr lang="zh-TW" altLang="zh-TW" dirty="0" smtClean="0"/>
              <a:t>年</a:t>
            </a:r>
            <a:r>
              <a:rPr lang="en-US" altLang="zh-TW" dirty="0" smtClean="0"/>
              <a:t>3</a:t>
            </a:r>
            <a:r>
              <a:rPr lang="zh-TW" altLang="zh-TW" dirty="0" smtClean="0"/>
              <a:t>月，初版一刷。</a:t>
            </a:r>
            <a:endParaRPr lang="zh-TW" altLang="en-US" dirty="0" smtClean="0"/>
          </a:p>
          <a:p>
            <a:r>
              <a:rPr lang="zh-TW" altLang="zh-TW" dirty="0"/>
              <a:t>李筱峰等著，《快讀台灣歷史人物—鄧雨賢》，台北：玉山社出版事業股份有限公司，</a:t>
            </a:r>
            <a:r>
              <a:rPr lang="en-US" altLang="zh-TW" dirty="0"/>
              <a:t>2004</a:t>
            </a:r>
            <a:r>
              <a:rPr lang="zh-TW" altLang="zh-TW" dirty="0"/>
              <a:t>年</a:t>
            </a:r>
            <a:r>
              <a:rPr lang="en-US" altLang="zh-TW" dirty="0"/>
              <a:t>1</a:t>
            </a:r>
            <a:r>
              <a:rPr lang="zh-TW" altLang="zh-TW" dirty="0"/>
              <a:t>月，初版一刷。</a:t>
            </a:r>
          </a:p>
          <a:p>
            <a:r>
              <a:rPr lang="zh-TW" altLang="zh-TW" dirty="0"/>
              <a:t>中華民國客家委員會全球資訊網</a:t>
            </a:r>
          </a:p>
          <a:p>
            <a:r>
              <a:rPr lang="zh-TW" altLang="zh-TW" dirty="0"/>
              <a:t>桃園縣政府客家事務局全球資訊網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生平簡介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祖籍</a:t>
            </a:r>
            <a:r>
              <a:rPr lang="zh-TW" altLang="zh-TW" dirty="0"/>
              <a:t>廣東客家，漢學</a:t>
            </a:r>
            <a:r>
              <a:rPr lang="zh-TW" altLang="zh-TW" dirty="0" smtClean="0"/>
              <a:t>世家</a:t>
            </a:r>
            <a:endParaRPr lang="en-US" altLang="zh-TW" dirty="0" smtClean="0"/>
          </a:p>
          <a:p>
            <a:r>
              <a:rPr lang="zh-TW" altLang="zh-TW" dirty="0" smtClean="0"/>
              <a:t>父親</a:t>
            </a:r>
            <a:r>
              <a:rPr lang="zh-TW" altLang="zh-TW" b="1" dirty="0">
                <a:solidFill>
                  <a:srgbClr val="FF0000"/>
                </a:solidFill>
              </a:rPr>
              <a:t>鄧旭東</a:t>
            </a:r>
            <a:r>
              <a:rPr lang="zh-TW" altLang="zh-TW" dirty="0"/>
              <a:t>先生為漢文老師，日人來台時被命擔任桃園龍潭潭元宮公學校教師，教導漢文。</a:t>
            </a:r>
          </a:p>
          <a:p>
            <a:r>
              <a:rPr lang="zh-TW" altLang="zh-TW" dirty="0"/>
              <a:t>三歲隨父移居</a:t>
            </a:r>
            <a:r>
              <a:rPr lang="zh-TW" altLang="zh-TW" dirty="0" smtClean="0"/>
              <a:t>台北</a:t>
            </a:r>
            <a:endParaRPr lang="en-US" altLang="zh-TW" dirty="0" smtClean="0"/>
          </a:p>
          <a:p>
            <a:r>
              <a:rPr lang="zh-TW" altLang="en-US" dirty="0" smtClean="0"/>
              <a:t>八</a:t>
            </a:r>
            <a:r>
              <a:rPr lang="zh-TW" altLang="zh-TW" dirty="0" smtClean="0"/>
              <a:t>歲入</a:t>
            </a:r>
            <a:r>
              <a:rPr lang="zh-TW" altLang="zh-TW" dirty="0"/>
              <a:t>艋舺公</a:t>
            </a:r>
            <a:r>
              <a:rPr lang="zh-TW" altLang="zh-TW" dirty="0" smtClean="0"/>
              <a:t>學校</a:t>
            </a:r>
            <a:endParaRPr lang="en-US" altLang="zh-TW" dirty="0" smtClean="0"/>
          </a:p>
          <a:p>
            <a:r>
              <a:rPr lang="zh-TW" altLang="zh-TW" dirty="0" smtClean="0"/>
              <a:t>十五</a:t>
            </a:r>
            <a:r>
              <a:rPr lang="zh-TW" altLang="zh-TW" dirty="0"/>
              <a:t>歲入台灣總督府</a:t>
            </a:r>
            <a:r>
              <a:rPr lang="zh-TW" altLang="zh-TW" dirty="0" smtClean="0"/>
              <a:t>師範學校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顯露</a:t>
            </a:r>
            <a:r>
              <a:rPr lang="zh-TW" altLang="zh-TW" dirty="0"/>
              <a:t>音樂才華，習得多種西洋樂器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對音樂的熱誠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zh-TW" altLang="zh-TW" dirty="0" smtClean="0"/>
              <a:t>傳統樂器</a:t>
            </a:r>
            <a:r>
              <a:rPr lang="zh-TW" altLang="en-US" dirty="0" smtClean="0"/>
              <a:t>上的造詣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拉二胡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客家子弟戲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閩南歌仔戲</a:t>
            </a:r>
            <a:endParaRPr lang="en-US" altLang="zh-TW" dirty="0" smtClean="0"/>
          </a:p>
          <a:p>
            <a:r>
              <a:rPr lang="zh-TW" altLang="zh-TW" dirty="0" smtClean="0"/>
              <a:t>他極度強調台灣音樂要從傳統出發，不要一昧崇洋，而使音樂與群眾脫離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他最長遠的目標與希望，是將</a:t>
            </a:r>
            <a:r>
              <a:rPr lang="zh-TW" altLang="zh-TW" b="1" dirty="0" smtClean="0">
                <a:solidFill>
                  <a:srgbClr val="FF0000"/>
                </a:solidFill>
              </a:rPr>
              <a:t>歌謠交響化</a:t>
            </a:r>
            <a:r>
              <a:rPr lang="zh-TW" altLang="zh-TW" dirty="0" smtClean="0"/>
              <a:t>，期望走向國際舞台。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0" b="29360"/>
          <a:stretch/>
        </p:blipFill>
        <p:spPr>
          <a:xfrm>
            <a:off x="1763688" y="1196752"/>
            <a:ext cx="5760640" cy="476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2060"/>
                </a:solidFill>
              </a:rPr>
              <a:t>大家</a:t>
            </a:r>
            <a:r>
              <a:rPr lang="zh-TW" altLang="en-US" b="1" dirty="0" smtClean="0">
                <a:solidFill>
                  <a:srgbClr val="002060"/>
                </a:solidFill>
              </a:rPr>
              <a:t>來認識</a:t>
            </a:r>
            <a:r>
              <a:rPr lang="zh-TW" altLang="zh-TW" b="1" dirty="0" smtClean="0">
                <a:solidFill>
                  <a:srgbClr val="002060"/>
                </a:solidFill>
              </a:rPr>
              <a:t>鄧雨賢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介紹鄧雨賢先生某種程度等於介紹台灣歌謠史</a:t>
            </a:r>
            <a:r>
              <a:rPr lang="zh-TW" altLang="zh-TW" dirty="0" smtClean="0"/>
              <a:t>；</a:t>
            </a:r>
            <a:endParaRPr lang="en-US" altLang="zh-TW" dirty="0" smtClean="0"/>
          </a:p>
          <a:p>
            <a:r>
              <a:rPr lang="zh-TW" altLang="zh-TW" dirty="0"/>
              <a:t>鍾肇政</a:t>
            </a:r>
            <a:r>
              <a:rPr lang="zh-TW" altLang="zh-TW" dirty="0" smtClean="0"/>
              <a:t>先生在</a:t>
            </a:r>
            <a:r>
              <a:rPr lang="zh-TW" altLang="zh-TW" dirty="0"/>
              <a:t>民國六十幾年寫了一部長篇小說「</a:t>
            </a:r>
            <a:r>
              <a:rPr lang="zh-TW" altLang="zh-TW" b="1" dirty="0">
                <a:solidFill>
                  <a:srgbClr val="FF0000"/>
                </a:solidFill>
              </a:rPr>
              <a:t>望春風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主角鄧雨賢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以</a:t>
            </a:r>
            <a:r>
              <a:rPr lang="zh-TW" altLang="zh-TW" dirty="0"/>
              <a:t>鄧雨賢的生平事蹟為</a:t>
            </a:r>
            <a:r>
              <a:rPr lang="zh-TW" altLang="zh-TW" dirty="0" smtClean="0"/>
              <a:t>骨幹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感情</a:t>
            </a:r>
            <a:r>
              <a:rPr lang="zh-TW" altLang="zh-TW" dirty="0"/>
              <a:t>的部分為杜撰。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00" b="53680"/>
          <a:stretch/>
        </p:blipFill>
        <p:spPr>
          <a:xfrm>
            <a:off x="5940152" y="3068958"/>
            <a:ext cx="2225416" cy="315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鄧雨賢的足跡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/>
              <a:t>龍潭龍元宮的湖畔，有紀念鄧雨賢的半身銅像。</a:t>
            </a:r>
          </a:p>
          <a:p>
            <a:r>
              <a:rPr lang="zh-TW" altLang="zh-TW" dirty="0" smtClean="0"/>
              <a:t>芎林國小</a:t>
            </a:r>
            <a:r>
              <a:rPr lang="zh-TW" altLang="en-US" dirty="0" smtClean="0"/>
              <a:t>有大師的足跡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鄧雨賢</a:t>
            </a:r>
            <a:r>
              <a:rPr lang="zh-TW" altLang="zh-TW" dirty="0"/>
              <a:t>任教、也住過的芎林</a:t>
            </a:r>
            <a:r>
              <a:rPr lang="zh-TW" altLang="zh-TW" dirty="0" smtClean="0"/>
              <a:t>國小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太太</a:t>
            </a:r>
            <a:r>
              <a:rPr lang="zh-TW" altLang="zh-TW" dirty="0"/>
              <a:t>鍾有妹也在這教書。</a:t>
            </a:r>
          </a:p>
          <a:p>
            <a:r>
              <a:rPr lang="zh-TW" altLang="zh-TW" dirty="0"/>
              <a:t>日人片岡嚴編撰的「台灣風俗誌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介紹</a:t>
            </a:r>
            <a:r>
              <a:rPr lang="zh-TW" altLang="zh-TW" dirty="0"/>
              <a:t>的當代藝文界裡的，對民族文化推動有傑出表現的</a:t>
            </a:r>
            <a:r>
              <a:rPr lang="zh-TW" altLang="zh-TW" dirty="0" smtClean="0"/>
              <a:t>青年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美術界</a:t>
            </a:r>
            <a:r>
              <a:rPr lang="zh-TW" altLang="zh-TW" dirty="0"/>
              <a:t>首推李梅樹為</a:t>
            </a:r>
            <a:r>
              <a:rPr lang="zh-TW" altLang="zh-TW" dirty="0" smtClean="0"/>
              <a:t>代表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音樂界</a:t>
            </a:r>
            <a:r>
              <a:rPr lang="zh-TW" altLang="zh-TW" dirty="0"/>
              <a:t>則提到</a:t>
            </a:r>
            <a:r>
              <a:rPr lang="zh-TW" altLang="zh-TW" dirty="0" smtClean="0"/>
              <a:t>鄧雨賢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0" b="16880"/>
          <a:stretch/>
        </p:blipFill>
        <p:spPr>
          <a:xfrm>
            <a:off x="1331640" y="1484784"/>
            <a:ext cx="6364224" cy="475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鄧雨賢的音樂造詣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/>
              <a:t>鄧雨賢的作品，都有一定的風格與水準，不可能出現特別難聽的旋律。</a:t>
            </a:r>
          </a:p>
          <a:p>
            <a:r>
              <a:rPr lang="zh-TW" altLang="zh-TW" dirty="0"/>
              <a:t>鄧雨賢音樂創作</a:t>
            </a:r>
            <a:r>
              <a:rPr lang="zh-TW" altLang="zh-TW" dirty="0" smtClean="0"/>
              <a:t>技巧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旋律</a:t>
            </a:r>
            <a:r>
              <a:rPr lang="zh-TW" altLang="zh-TW" dirty="0"/>
              <a:t>性</a:t>
            </a:r>
            <a:r>
              <a:rPr lang="zh-TW" altLang="zh-TW" dirty="0" smtClean="0"/>
              <a:t>優美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對</a:t>
            </a:r>
            <a:r>
              <a:rPr lang="zh-TW" altLang="zh-TW" dirty="0"/>
              <a:t>樂曲意境的</a:t>
            </a:r>
            <a:r>
              <a:rPr lang="zh-TW" altLang="zh-TW" dirty="0" smtClean="0"/>
              <a:t>融入</a:t>
            </a:r>
            <a:endParaRPr lang="en-US" altLang="zh-TW" dirty="0" smtClean="0"/>
          </a:p>
          <a:p>
            <a:r>
              <a:rPr lang="zh-TW" altLang="en-US" dirty="0" smtClean="0"/>
              <a:t>創作特色</a:t>
            </a:r>
            <a:endParaRPr lang="en-US" altLang="zh-TW" dirty="0" smtClean="0"/>
          </a:p>
          <a:p>
            <a:pPr lvl="1"/>
            <a:r>
              <a:rPr lang="zh-TW" altLang="zh-TW" dirty="0"/>
              <a:t>因不同的歌詞意境，而讓樂曲表現出不同的創作</a:t>
            </a:r>
            <a:r>
              <a:rPr lang="zh-TW" altLang="zh-TW" dirty="0" smtClean="0"/>
              <a:t>風格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譬如</a:t>
            </a:r>
            <a:r>
              <a:rPr lang="zh-TW" altLang="zh-TW" dirty="0"/>
              <a:t>他回到竹東鄉下，為教學教材使用而創作的兒歌，可以被納入小學音樂教材</a:t>
            </a:r>
            <a:r>
              <a:rPr lang="zh-TW" altLang="zh-TW" dirty="0" smtClean="0"/>
              <a:t>裡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連日</a:t>
            </a:r>
            <a:r>
              <a:rPr lang="zh-TW" altLang="zh-TW" dirty="0"/>
              <a:t>本人發現他們過去所喜歡的曲子，竟然不是日本人作的曲子。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簡上仁的點評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這個</a:t>
            </a:r>
            <a:r>
              <a:rPr lang="zh-TW" altLang="zh-TW" dirty="0"/>
              <a:t>時期作曲者大多承繼這傳統音樂的精神和特質，把創作的方向奠基在台灣鄉土音樂上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在</a:t>
            </a:r>
            <a:r>
              <a:rPr lang="zh-TW" altLang="zh-TW" dirty="0"/>
              <a:t>作曲家之中，以鄧雨賢的作品較具</a:t>
            </a:r>
            <a:r>
              <a:rPr lang="zh-TW" altLang="zh-TW" dirty="0" smtClean="0"/>
              <a:t>多元化</a:t>
            </a:r>
            <a:endParaRPr lang="en-US" altLang="zh-TW" dirty="0" smtClean="0"/>
          </a:p>
          <a:p>
            <a:r>
              <a:rPr lang="zh-TW" altLang="zh-TW" dirty="0" smtClean="0"/>
              <a:t>其</a:t>
            </a:r>
            <a:r>
              <a:rPr lang="zh-TW" altLang="zh-TW" dirty="0"/>
              <a:t>應用的調式</a:t>
            </a:r>
            <a:r>
              <a:rPr lang="zh-TW" altLang="zh-TW" dirty="0" smtClean="0"/>
              <a:t>豐富</a:t>
            </a:r>
            <a:endParaRPr lang="en-US" altLang="zh-TW" dirty="0" smtClean="0"/>
          </a:p>
          <a:p>
            <a:r>
              <a:rPr lang="zh-TW" altLang="zh-TW" dirty="0" smtClean="0"/>
              <a:t>旋律</a:t>
            </a:r>
            <a:r>
              <a:rPr lang="zh-TW" altLang="zh-TW" dirty="0"/>
              <a:t>更為活潑</a:t>
            </a:r>
            <a:r>
              <a:rPr lang="zh-TW" altLang="zh-TW" dirty="0" smtClean="0"/>
              <a:t>動人</a:t>
            </a: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2104</Words>
  <Application>Microsoft Office PowerPoint</Application>
  <PresentationFormat>如螢幕大小 (4:3)</PresentationFormat>
  <Paragraphs>159</Paragraphs>
  <Slides>31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旅程</vt:lpstr>
      <vt:lpstr>譜出台灣心聲的鄧雨賢</vt:lpstr>
      <vt:lpstr>命若琴絲的鄧雨賢</vt:lpstr>
      <vt:lpstr>四月望雨的創作者</vt:lpstr>
      <vt:lpstr>生平簡介</vt:lpstr>
      <vt:lpstr>對音樂的熱誠</vt:lpstr>
      <vt:lpstr>大家來認識鄧雨賢</vt:lpstr>
      <vt:lpstr>鄧雨賢的足跡</vt:lpstr>
      <vt:lpstr>鄧雨賢的音樂造詣</vt:lpstr>
      <vt:lpstr>簡上仁的點評</vt:lpstr>
      <vt:lpstr>黃得時的點評</vt:lpstr>
      <vt:lpstr>創作背景</vt:lpstr>
      <vt:lpstr>雨夜花的芬芳</vt:lpstr>
      <vt:lpstr>鄧雨賢的無奈</vt:lpstr>
      <vt:lpstr>鄧雨賢的定位？</vt:lpstr>
      <vt:lpstr>簡上仁對流行歌曲的定義</vt:lpstr>
      <vt:lpstr>台灣歌謠的發展－黃得時</vt:lpstr>
      <vt:lpstr>從東田曉雨到唐崎夜雨</vt:lpstr>
      <vt:lpstr>唐崎夜雨的心懷</vt:lpstr>
      <vt:lpstr>月夜愁的誤認</vt:lpstr>
      <vt:lpstr>雨夜花的變調</vt:lpstr>
      <vt:lpstr>管芒花的迷思</vt:lpstr>
      <vt:lpstr>沒有著作權的時代</vt:lpstr>
      <vt:lpstr>說明</vt:lpstr>
      <vt:lpstr>歌聲傳情</vt:lpstr>
      <vt:lpstr>媽媽我也真勇健？</vt:lpstr>
      <vt:lpstr>昏心鳥的一生</vt:lpstr>
      <vt:lpstr>更悶</vt:lpstr>
      <vt:lpstr>從東田曉雨回歸本名</vt:lpstr>
      <vt:lpstr>憂鬱人生的背後－ 『鄧雨賢音樂與我』</vt:lpstr>
      <vt:lpstr>參考資料－1 </vt:lpstr>
      <vt:lpstr>參考資料－2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三姑婆</dc:creator>
  <cp:lastModifiedBy>USER</cp:lastModifiedBy>
  <cp:revision>14</cp:revision>
  <dcterms:created xsi:type="dcterms:W3CDTF">2014-02-23T01:35:50Z</dcterms:created>
  <dcterms:modified xsi:type="dcterms:W3CDTF">2014-03-10T15:25:29Z</dcterms:modified>
</cp:coreProperties>
</file>