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56" r:id="rId4"/>
    <p:sldId id="274" r:id="rId5"/>
    <p:sldId id="325" r:id="rId6"/>
    <p:sldId id="373" r:id="rId7"/>
    <p:sldId id="372" r:id="rId8"/>
    <p:sldId id="353" r:id="rId9"/>
    <p:sldId id="335" r:id="rId10"/>
    <p:sldId id="357" r:id="rId11"/>
    <p:sldId id="359" r:id="rId12"/>
    <p:sldId id="371" r:id="rId13"/>
    <p:sldId id="352" r:id="rId14"/>
    <p:sldId id="361" r:id="rId15"/>
    <p:sldId id="360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5" r:id="rId25"/>
    <p:sldId id="374" r:id="rId26"/>
    <p:sldId id="376" r:id="rId27"/>
    <p:sldId id="377" r:id="rId28"/>
    <p:sldId id="308" r:id="rId29"/>
  </p:sldIdLst>
  <p:sldSz cx="9144000" cy="5143500" type="screen16x9"/>
  <p:notesSz cx="6858000" cy="9144000"/>
  <p:embeddedFontLst>
    <p:embeddedFont>
      <p:font typeface="微軟正黑體" pitchFamily="34" charset="-120"/>
      <p:regular r:id="rId32"/>
      <p:bold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ＭＳ Ｐゴシック" pitchFamily="34" charset="-128"/>
      <p:regular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7119" autoAdjust="0"/>
  </p:normalViewPr>
  <p:slideViewPr>
    <p:cSldViewPr>
      <p:cViewPr>
        <p:scale>
          <a:sx n="75" d="100"/>
          <a:sy n="75" d="100"/>
        </p:scale>
        <p:origin x="-936" y="-342"/>
      </p:cViewPr>
      <p:guideLst>
        <p:guide orient="horz" pos="3117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81A14-40D4-44A0-AB71-3A42DC7F9F5B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080E3-09C7-4425-A2D9-99F7AD7D04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905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8B4E-4A61-40C3-A8F0-12B3F306CF63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8518-4C9D-444A-BEB2-6384549688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03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73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145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1513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623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8540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真人真事改編</a:t>
            </a:r>
            <a:r>
              <a:rPr lang="en-US" altLang="zh-TW" dirty="0" smtClean="0"/>
              <a:t>】 </a:t>
            </a:r>
            <a:r>
              <a:rPr lang="zh-TW" altLang="en-US" dirty="0" smtClean="0"/>
              <a:t>阿嬤的衛生紙</a:t>
            </a:r>
            <a:r>
              <a:rPr lang="en-US" altLang="zh-TW" dirty="0" smtClean="0"/>
              <a:t>-</a:t>
            </a:r>
            <a:r>
              <a:rPr lang="zh-TW" altLang="en-US" dirty="0" smtClean="0"/>
              <a:t>以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</a:t>
            </a:r>
            <a:r>
              <a:rPr lang="en-US" altLang="zh-TW" dirty="0" smtClean="0"/>
              <a:t>17</a:t>
            </a:r>
            <a:r>
              <a:rPr lang="zh-TW" altLang="en-US" dirty="0" smtClean="0"/>
              <a:t>秒描述祖孫情感的動人，獲得超過</a:t>
            </a:r>
            <a:r>
              <a:rPr lang="en-US" altLang="zh-TW" dirty="0" smtClean="0"/>
              <a:t>120</a:t>
            </a:r>
            <a:r>
              <a:rPr lang="zh-TW" altLang="en-US" dirty="0" smtClean="0"/>
              <a:t>萬的觀看人次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Samsung GALAXY S5 -</a:t>
            </a:r>
            <a:r>
              <a:rPr lang="zh-TW" altLang="en-US" dirty="0" smtClean="0"/>
              <a:t>以輕快的音樂搭配清晰的智慧型手機功能介紹，勇奪「亞太區十大最成功廣告影片排行榜」第一名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PETRONAS CNY 2014: Young Hearts -</a:t>
            </a:r>
            <a:r>
              <a:rPr lang="zh-TW" altLang="en-US" dirty="0" smtClean="0"/>
              <a:t>馬來西亞國家石油推出，以農曆春節為背景來傳遞童心未泯概念，也在全球華人市場引發討論熱潮，擁有超過</a:t>
            </a:r>
            <a:r>
              <a:rPr lang="en-US" altLang="zh-TW" dirty="0" smtClean="0"/>
              <a:t>240</a:t>
            </a:r>
            <a:r>
              <a:rPr lang="zh-TW" altLang="en-US" dirty="0" smtClean="0"/>
              <a:t>萬的觀看人次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Most </a:t>
            </a:r>
            <a:r>
              <a:rPr lang="en-US" altLang="zh-TW" dirty="0" smtClean="0"/>
              <a:t>Shocking Second a Day Video -</a:t>
            </a:r>
            <a:r>
              <a:rPr lang="zh-TW" altLang="en-US" dirty="0" smtClean="0"/>
              <a:t>英國兒童救援基金會，累積超過</a:t>
            </a:r>
            <a:r>
              <a:rPr lang="en-US" altLang="zh-TW" dirty="0" smtClean="0"/>
              <a:t>3</a:t>
            </a:r>
            <a:r>
              <a:rPr lang="zh-TW" altLang="en-US" dirty="0" smtClean="0"/>
              <a:t>千萬的觀看人次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誰把全家店長縮小了！？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內含超萌正太，慎入！</a:t>
            </a:r>
            <a:r>
              <a:rPr lang="en-US" altLang="zh-TW" dirty="0" smtClean="0"/>
              <a:t>)》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 「台灣五大最成功廣告影片排行榜」第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名，短短一個月已累積超過</a:t>
            </a:r>
            <a:r>
              <a:rPr lang="en-US" altLang="zh-TW" dirty="0" smtClean="0"/>
              <a:t>240</a:t>
            </a:r>
            <a:r>
              <a:rPr lang="zh-TW" altLang="en-US" dirty="0" smtClean="0"/>
              <a:t>萬的觀看人次</a:t>
            </a: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917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播放 </a:t>
            </a:r>
            <a:r>
              <a:rPr lang="en-US" altLang="zh-TW" dirty="0" smtClean="0"/>
              <a:t>- Vodafone Christmas Advert 2014 #</a:t>
            </a:r>
            <a:r>
              <a:rPr lang="en-US" altLang="zh-TW" dirty="0" err="1" smtClean="0"/>
              <a:t>PowerToTheFestive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邵老師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歷史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李老師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科幻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閔老師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政治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社會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917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8518-4C9D-444A-BEB2-63845496881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40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592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059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964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0633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773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79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052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290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794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3483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513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197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917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854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0839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1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03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184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27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1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32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45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87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7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89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99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5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745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677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503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002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64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6063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A061-217C-48F1-B8F2-CD015F696D31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8B42-C5B3-43F9-A73D-A47F24E8CC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7565" y="-8096"/>
            <a:ext cx="9151565" cy="51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13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6BD8-6BB8-4E1E-BF02-EF2B3A043CBC}" type="datetimeFigureOut">
              <a:rPr lang="zh-TW" altLang="en-US" smtClean="0"/>
              <a:pPr/>
              <a:t>2014/11/17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6647-1832-4353-8D44-3220433063A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107504" y="91462"/>
            <a:ext cx="8928992" cy="49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0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6BD8-6BB8-4E1E-BF02-EF2B3A043C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6647-1832-4353-8D44-3220433063A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107504" y="91462"/>
            <a:ext cx="8928992" cy="49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5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51920" y="2283718"/>
            <a:ext cx="511256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剪輯工作坊</a:t>
            </a:r>
            <a:endParaRPr lang="en-US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23928" y="2715766"/>
            <a:ext cx="475252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繪聲繪影「微」教學</a:t>
            </a:r>
            <a:endParaRPr lang="en-US" altLang="zh-TW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11960" y="4155926"/>
            <a:ext cx="4752528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 smtClean="0">
                <a:solidFill>
                  <a:schemeClr val="bg1"/>
                </a:solidFill>
              </a:rPr>
              <a:t>- By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吳秉融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Ben Wu (2014/11/15)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564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34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617131" y="3448106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6026" y="304872"/>
            <a:ext cx="8670470" cy="47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Next Step</a:t>
            </a:r>
            <a:endParaRPr lang="en-CA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6027" y="1870738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altLang="zh-TW" sz="2000" dirty="0" smtClean="0">
                <a:solidFill>
                  <a:srgbClr val="0066FF"/>
                </a:solidFill>
              </a:rPr>
              <a:t>Step</a:t>
            </a:r>
            <a:r>
              <a:rPr lang="en-CA" sz="2000" dirty="0" smtClean="0">
                <a:solidFill>
                  <a:srgbClr val="0066FF"/>
                </a:solidFill>
              </a:rPr>
              <a:t>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4</a:t>
            </a: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Step 5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9" name="Straight Connector 18"/>
          <p:cNvCxnSpPr/>
          <p:nvPr/>
        </p:nvCxnSpPr>
        <p:spPr bwMode="auto">
          <a:xfrm>
            <a:off x="1804013" y="1923003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20116" y="1870738"/>
            <a:ext cx="5988932" cy="21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專案資料夾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建置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(Video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Picture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Music)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照片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縮圖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初剪 </a:t>
            </a: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去蕪存菁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細剪 </a:t>
            </a:r>
            <a:r>
              <a:rPr lang="en-US" altLang="zh-TW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依腳本規劃製作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先置入音樂，再置入影片</a:t>
            </a:r>
          </a:p>
        </p:txBody>
      </p:sp>
    </p:spTree>
    <p:extLst>
      <p:ext uri="{BB962C8B-B14F-4D97-AF65-F5344CB8AC3E}">
        <p14:creationId xmlns:p14="http://schemas.microsoft.com/office/powerpoint/2010/main" xmlns="" val="28481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52022" y="2067694"/>
            <a:ext cx="438447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繪聲繪影</a:t>
            </a:r>
            <a:endParaRPr lang="en-US" altLang="zh-TW" sz="5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剪輯</a:t>
            </a:r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軟體的操作</a:t>
            </a:r>
          </a:p>
        </p:txBody>
      </p:sp>
      <p:sp>
        <p:nvSpPr>
          <p:cNvPr id="4" name="Rectangle 9"/>
          <p:cNvSpPr>
            <a:spLocks noChangeAspect="1" noChangeArrowheads="1"/>
          </p:cNvSpPr>
          <p:nvPr/>
        </p:nvSpPr>
        <p:spPr bwMode="auto">
          <a:xfrm>
            <a:off x="2506559" y="1478020"/>
            <a:ext cx="1898200" cy="1898201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39752" y="3055250"/>
            <a:ext cx="2463011" cy="9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b="1" kern="900" spc="-6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20600" dirty="0" smtClean="0">
                <a:latin typeface="Century Gothic" panose="020B0502020202020204" pitchFamily="34" charset="0"/>
              </a:rPr>
              <a:t>2</a:t>
            </a:r>
            <a:endParaRPr lang="en-CA" sz="20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08336" y="1813617"/>
            <a:ext cx="1769366" cy="3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§"/>
              <a:defRPr sz="24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onstantia" pitchFamily="18" charset="0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Palatino Linotype" pitchFamily="18" charset="0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CA" sz="1800" dirty="0" smtClean="0">
                <a:solidFill>
                  <a:schemeClr val="bg1"/>
                </a:solidFill>
                <a:latin typeface="+mj-lt"/>
              </a:rPr>
              <a:t>Make</a:t>
            </a:r>
            <a:endParaRPr lang="en-CA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86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59" y="1635646"/>
            <a:ext cx="7124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啟動繪聲繪影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- </a:t>
            </a:r>
            <a:r>
              <a:rPr lang="en-CA" sz="2000" dirty="0" smtClean="0"/>
              <a:t>Corel </a:t>
            </a:r>
            <a:r>
              <a:rPr lang="en-CA" sz="2000" dirty="0" err="1" smtClean="0"/>
              <a:t>VideoStudio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xmlns="" val="4293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操作面板介紹</a:t>
            </a:r>
            <a:endParaRPr lang="en-CA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331" y="1478020"/>
            <a:ext cx="5768302" cy="34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745331" y="1505422"/>
            <a:ext cx="1004436" cy="21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842444" y="1240844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選單列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9767" y="1611871"/>
            <a:ext cx="3139320" cy="10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732373" y="1325219"/>
            <a:ext cx="1261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各項操作步驟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44871" y="1719883"/>
            <a:ext cx="356223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3101" y="2001206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素材庫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44871" y="2708920"/>
            <a:ext cx="3562238" cy="667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159897" y="2888681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選項面版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1163" y="1813616"/>
            <a:ext cx="2153707" cy="148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346757" y="2358663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預覽視窗</a:t>
            </a:r>
            <a:endParaRPr lang="zh-TW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1856639" y="3294276"/>
            <a:ext cx="20882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071278" y="3363838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瀏覽面版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45331" y="3625353"/>
            <a:ext cx="4829269" cy="266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046453" y="3628198"/>
            <a:ext cx="723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工具列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56639" y="3891952"/>
            <a:ext cx="5650470" cy="1021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3944871" y="4248697"/>
            <a:ext cx="10823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專案時間軸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85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1-04-29_06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7614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1981099" y="3952676"/>
            <a:ext cx="6130204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選擇上面操作步驟列裡的「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編輯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在選項欄中選擇「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視訊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」，便會出現軟體內建的背景圖片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將你所想要的背景直接拖曳至影片素材軸上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插入影片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2011-04-29_064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70"/>
          <a:stretch>
            <a:fillRect/>
          </a:stretch>
        </p:blipFill>
        <p:spPr>
          <a:xfrm>
            <a:off x="1244759" y="1333773"/>
            <a:ext cx="6700520" cy="3038177"/>
          </a:xfrm>
        </p:spPr>
      </p:pic>
      <p:sp>
        <p:nvSpPr>
          <p:cNvPr id="5" name="文字方塊 4"/>
          <p:cNvSpPr txBox="1"/>
          <p:nvPr/>
        </p:nvSpPr>
        <p:spPr>
          <a:xfrm>
            <a:off x="5004048" y="4024684"/>
            <a:ext cx="3591048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若要插入您自己準備的素材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請點選上方素材庫的開啟視訊檔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選擇您要匯入的影片素材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插入影片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1-04-29_062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230" y="1213564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1979713" y="3819693"/>
            <a:ext cx="6130204" cy="1200329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點選要編輯的影片片段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拖曳指標至要剪輯的時間段落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再點選瀏覽面版左方「剪刀圖示」，就會將影片切割成兩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段，再將不要的那段影片上按右鍵刪除即可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剪輯影片長短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11760" y="3579862"/>
            <a:ext cx="4514377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點選要編輯的影片片段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拖曳影片結尾處黃色線至想要的時間段落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 descr="2011-04-29_0631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779662"/>
            <a:ext cx="5429250" cy="165735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剪輯影片長短</a:t>
            </a:r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8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2011-04-29_063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5" y="1447105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3444455" y="3809727"/>
            <a:ext cx="4570482" cy="1200329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點選「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標題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」，再把時間軸拉到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你要加入文字的地方，接著畫面會出現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「連按兩下此處以新增標題」，點兩下再輸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入你要的標題或文字。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編輯標題、文字</a:t>
            </a:r>
          </a:p>
        </p:txBody>
      </p:sp>
    </p:spTree>
    <p:extLst>
      <p:ext uri="{BB962C8B-B14F-4D97-AF65-F5344CB8AC3E}">
        <p14:creationId xmlns:p14="http://schemas.microsoft.com/office/powerpoint/2010/main" xmlns="" val="2269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2011-04-29_063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230" y="1533536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4067944" y="4301683"/>
            <a:ext cx="4570482" cy="646331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想加入的文字是動態的，則先選擇右邊動態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的範例，再照上述的步驟輸入文字即可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編輯標題、文字</a:t>
            </a:r>
          </a:p>
        </p:txBody>
      </p:sp>
    </p:spTree>
    <p:extLst>
      <p:ext uri="{BB962C8B-B14F-4D97-AF65-F5344CB8AC3E}">
        <p14:creationId xmlns:p14="http://schemas.microsoft.com/office/powerpoint/2010/main" xmlns="" val="31081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617131" y="3448106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66026" y="304872"/>
            <a:ext cx="8670470" cy="47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1" dirty="0" smtClean="0">
                <a:solidFill>
                  <a:srgbClr val="0066FF"/>
                </a:solidFill>
              </a:rPr>
              <a:t>Outline</a:t>
            </a:r>
            <a:endParaRPr lang="en-CA" sz="4000" b="1" dirty="0">
              <a:solidFill>
                <a:srgbClr val="0066FF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6027" y="1870738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sz="2000" dirty="0" smtClean="0">
                <a:solidFill>
                  <a:srgbClr val="0066FF"/>
                </a:solidFill>
              </a:rPr>
              <a:t>Section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sz="2000" dirty="0" smtClean="0">
              <a:solidFill>
                <a:srgbClr val="0066FF"/>
              </a:solidFill>
            </a:endParaRPr>
          </a:p>
        </p:txBody>
      </p:sp>
      <p:cxnSp>
        <p:nvCxnSpPr>
          <p:cNvPr id="9" name="Straight Connector 18"/>
          <p:cNvCxnSpPr/>
          <p:nvPr/>
        </p:nvCxnSpPr>
        <p:spPr bwMode="auto">
          <a:xfrm>
            <a:off x="1804013" y="1923003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20116" y="1870738"/>
            <a:ext cx="5988932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什麼是廣告？</a:t>
            </a:r>
            <a:endParaRPr lang="en-US" altLang="zh-TW" sz="200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影片剪輯事前準備</a:t>
            </a:r>
            <a:endParaRPr lang="en-US" altLang="zh-TW" sz="200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繪聲繪影</a:t>
            </a: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剪輯軟體</a:t>
            </a: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1" charset="-128"/>
              </a:rPr>
              <a:t>的操作</a:t>
            </a:r>
            <a:endParaRPr lang="en-CA" sz="20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b="0" kern="0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1" charset="-128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endParaRPr lang="en-CA" sz="2000" b="0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6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2011-04-29_0647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4230" y="1663129"/>
            <a:ext cx="6961579" cy="3140869"/>
          </a:xfrm>
        </p:spPr>
      </p:pic>
      <p:sp>
        <p:nvSpPr>
          <p:cNvPr id="5" name="文字方塊 4"/>
          <p:cNvSpPr txBox="1"/>
          <p:nvPr/>
        </p:nvSpPr>
        <p:spPr>
          <a:xfrm>
            <a:off x="4067944" y="3597864"/>
            <a:ext cx="4745210" cy="92333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選擇「特效」</a:t>
            </a: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再選擇自己喜歡的特效拖曳到時間軌上，影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片和影片中間的地方即可</a:t>
            </a:r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3222" y="1779662"/>
            <a:ext cx="504056" cy="16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轉場特效</a:t>
            </a:r>
          </a:p>
        </p:txBody>
      </p:sp>
    </p:spTree>
    <p:extLst>
      <p:ext uri="{BB962C8B-B14F-4D97-AF65-F5344CB8AC3E}">
        <p14:creationId xmlns:p14="http://schemas.microsoft.com/office/powerpoint/2010/main" xmlns="" val="566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843809" y="3489852"/>
            <a:ext cx="589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</a:rPr>
              <a:t>選擇「建立視訊檔」之後，會出現圖片上的選項，再選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defTabSz="912813"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</a:rPr>
              <a:t>取「</a:t>
            </a:r>
            <a:r>
              <a:rPr lang="en-US" altLang="zh-TW" dirty="0" smtClean="0">
                <a:solidFill>
                  <a:schemeClr val="bg1"/>
                </a:solidFill>
              </a:rPr>
              <a:t>DVD/VCD/SVCD/MPGE</a:t>
            </a:r>
            <a:r>
              <a:rPr lang="zh-TW" altLang="en-US" dirty="0" smtClean="0">
                <a:solidFill>
                  <a:schemeClr val="bg1"/>
                </a:solidFill>
              </a:rPr>
              <a:t>」中的「</a:t>
            </a:r>
            <a:r>
              <a:rPr lang="en-US" altLang="zh-TW" dirty="0" smtClean="0">
                <a:solidFill>
                  <a:schemeClr val="bg1"/>
                </a:solidFill>
              </a:rPr>
              <a:t>NTSC MPGE2</a:t>
            </a:r>
            <a:r>
              <a:rPr lang="zh-TW" altLang="en-US" dirty="0" smtClean="0">
                <a:solidFill>
                  <a:schemeClr val="bg1"/>
                </a:solidFill>
              </a:rPr>
              <a:t> 」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defTabSz="912813">
              <a:spcBef>
                <a:spcPct val="0"/>
              </a:spcBef>
            </a:pPr>
            <a:r>
              <a:rPr lang="en-US" altLang="zh-TW" dirty="0" smtClean="0">
                <a:solidFill>
                  <a:schemeClr val="bg1"/>
                </a:solidFill>
              </a:rPr>
              <a:t>(720x480,29.97fps)</a:t>
            </a:r>
            <a:r>
              <a:rPr lang="zh-TW" altLang="en-US" dirty="0" smtClean="0">
                <a:solidFill>
                  <a:schemeClr val="bg1"/>
                </a:solidFill>
              </a:rPr>
              <a:t>即可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pic>
        <p:nvPicPr>
          <p:cNvPr id="10" name="內容版面配置區 9" descr="2011-04-29_0651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707654"/>
            <a:ext cx="6230209" cy="3140869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繪聲繪影剪輯軟體的操作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影片輸出</a:t>
            </a:r>
          </a:p>
        </p:txBody>
      </p:sp>
    </p:spTree>
    <p:extLst>
      <p:ext uri="{BB962C8B-B14F-4D97-AF65-F5344CB8AC3E}">
        <p14:creationId xmlns:p14="http://schemas.microsoft.com/office/powerpoint/2010/main" xmlns="" val="10074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123728" y="1923678"/>
            <a:ext cx="6192688" cy="1308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近兩年來 </a:t>
            </a:r>
            <a:r>
              <a:rPr lang="en-US" altLang="zh-TW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ADs </a:t>
            </a:r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三大</a:t>
            </a: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趨勢</a:t>
            </a:r>
          </a:p>
        </p:txBody>
      </p:sp>
    </p:spTree>
    <p:extLst>
      <p:ext uri="{BB962C8B-B14F-4D97-AF65-F5344CB8AC3E}">
        <p14:creationId xmlns:p14="http://schemas.microsoft.com/office/powerpoint/2010/main" xmlns="" val="327709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07504" y="1491630"/>
            <a:ext cx="8928992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廣告不只是廣告</a:t>
            </a:r>
          </a:p>
        </p:txBody>
      </p:sp>
    </p:spTree>
    <p:extLst>
      <p:ext uri="{BB962C8B-B14F-4D97-AF65-F5344CB8AC3E}">
        <p14:creationId xmlns:p14="http://schemas.microsoft.com/office/powerpoint/2010/main" xmlns="" val="117221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07504" y="1491630"/>
            <a:ext cx="8928992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在地廣告也有跨國影響力</a:t>
            </a:r>
          </a:p>
        </p:txBody>
      </p:sp>
    </p:spTree>
    <p:extLst>
      <p:ext uri="{BB962C8B-B14F-4D97-AF65-F5344CB8AC3E}">
        <p14:creationId xmlns:p14="http://schemas.microsoft.com/office/powerpoint/2010/main" xmlns="" val="4546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107504" y="1491630"/>
            <a:ext cx="8928992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35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en-US" altLang="zh-TW" sz="3500" b="1" dirty="0" smtClean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5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r>
              <a:rPr lang="zh-TW" altLang="en-US" sz="35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影片觀看次數與熱門影片不相上下</a:t>
            </a:r>
          </a:p>
        </p:txBody>
      </p:sp>
    </p:spTree>
    <p:extLst>
      <p:ext uri="{BB962C8B-B14F-4D97-AF65-F5344CB8AC3E}">
        <p14:creationId xmlns:p14="http://schemas.microsoft.com/office/powerpoint/2010/main" xmlns="" val="422946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85148" y="2067694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dirty="0" smtClean="0">
                <a:solidFill>
                  <a:schemeClr val="bg1"/>
                </a:solidFill>
              </a:rPr>
              <a:t>Thank You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0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652022" y="2067694"/>
            <a:ext cx="4600498" cy="1308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什麼是廣告？</a:t>
            </a:r>
          </a:p>
        </p:txBody>
      </p:sp>
      <p:sp>
        <p:nvSpPr>
          <p:cNvPr id="4" name="Rectangle 9"/>
          <p:cNvSpPr>
            <a:spLocks noChangeAspect="1" noChangeArrowheads="1"/>
          </p:cNvSpPr>
          <p:nvPr/>
        </p:nvSpPr>
        <p:spPr bwMode="auto">
          <a:xfrm>
            <a:off x="2506559" y="1478020"/>
            <a:ext cx="1898200" cy="1898201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89011" y="3026663"/>
            <a:ext cx="2463011" cy="4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b="1" kern="900" spc="-6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r>
              <a:rPr lang="en-US" sz="20600" dirty="0" smtClean="0">
                <a:latin typeface="Century Gothic" panose="020B0502020202020204" pitchFamily="34" charset="0"/>
              </a:rPr>
              <a:t>1</a:t>
            </a:r>
            <a:endParaRPr lang="en-CA" sz="20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08336" y="1813617"/>
            <a:ext cx="1769366" cy="3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§"/>
              <a:defRPr sz="24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onstantia" pitchFamily="18" charset="0"/>
                <a:ea typeface="ＭＳ Ｐゴシック" pitchFamily="1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Palatino Linotype" pitchFamily="18" charset="0"/>
                <a:ea typeface="ＭＳ Ｐゴシック" pitchFamily="1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Georgia" pitchFamily="18" charset="0"/>
              <a:buChar char="–"/>
              <a:defRPr sz="2000" b="0">
                <a:solidFill>
                  <a:schemeClr val="tx2"/>
                </a:solidFill>
                <a:latin typeface="Cambria" pitchFamily="18" charset="0"/>
                <a:ea typeface="ＭＳ Ｐゴシック" pitchFamily="1" charset="-128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2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altLang="zh-TW" sz="1800" dirty="0" smtClean="0">
                <a:solidFill>
                  <a:schemeClr val="bg1"/>
                </a:solidFill>
                <a:latin typeface="+mj-lt"/>
              </a:rPr>
              <a:t>WHAT</a:t>
            </a:r>
            <a:endParaRPr lang="en-CA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74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339752" y="2067694"/>
            <a:ext cx="6912768" cy="1308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能讓人記住</a:t>
            </a:r>
            <a:r>
              <a:rPr lang="zh-TW" altLang="en-US" sz="3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的事並生活</a:t>
            </a:r>
            <a:r>
              <a:rPr lang="zh-TW" altLang="en-US" sz="3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連結的</a:t>
            </a:r>
            <a:r>
              <a:rPr lang="zh-TW" altLang="en-US" sz="5000" b="1" u="sng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「觸媒」</a:t>
            </a:r>
          </a:p>
        </p:txBody>
      </p:sp>
    </p:spTree>
    <p:extLst>
      <p:ext uri="{BB962C8B-B14F-4D97-AF65-F5344CB8AC3E}">
        <p14:creationId xmlns:p14="http://schemas.microsoft.com/office/powerpoint/2010/main" xmlns="" val="305493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/>
          <p:cNvSpPr txBox="1">
            <a:spLocks/>
          </p:cNvSpPr>
          <p:nvPr/>
        </p:nvSpPr>
        <p:spPr>
          <a:xfrm>
            <a:off x="1451739" y="2845608"/>
            <a:ext cx="2541869" cy="436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群眾</a:t>
            </a:r>
            <a:r>
              <a:rPr lang="zh-TW" altLang="en-US" sz="2000" dirty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期望看得的</a:t>
            </a:r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endParaRPr lang="zh-TW" altLang="en-US" sz="2000" dirty="0">
              <a:solidFill>
                <a:prstClr val="black">
                  <a:tint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750566" y="915566"/>
            <a:ext cx="1944216" cy="19442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群眾目標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589314" y="915566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Your</a:t>
            </a: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Message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4016734" y="1391444"/>
            <a:ext cx="12506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2000" dirty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語言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5148211" y="2845608"/>
            <a:ext cx="2826421" cy="436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000" dirty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滿足群眾期望的</a:t>
            </a:r>
            <a:r>
              <a:rPr lang="zh-TW" altLang="en-US" sz="2000" dirty="0" smtClean="0">
                <a:solidFill>
                  <a:prstClr val="black">
                    <a:tint val="7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endParaRPr lang="zh-TW" altLang="en-US" sz="2000" dirty="0">
              <a:solidFill>
                <a:prstClr val="black">
                  <a:tint val="7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>
            <a:stCxn id="2" idx="6"/>
            <a:endCxn id="6" idx="2"/>
          </p:cNvCxnSpPr>
          <p:nvPr/>
        </p:nvCxnSpPr>
        <p:spPr>
          <a:xfrm>
            <a:off x="3694782" y="1887674"/>
            <a:ext cx="18945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3274938" y="2690377"/>
            <a:ext cx="3672408" cy="2314568"/>
            <a:chOff x="3274938" y="3133215"/>
            <a:chExt cx="3672408" cy="2314568"/>
          </a:xfrm>
        </p:grpSpPr>
        <p:sp>
          <p:nvSpPr>
            <p:cNvPr id="12" name="矩形 11"/>
            <p:cNvSpPr/>
            <p:nvPr/>
          </p:nvSpPr>
          <p:spPr>
            <a:xfrm>
              <a:off x="3274938" y="3724747"/>
              <a:ext cx="2931931" cy="11572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標題 1"/>
            <p:cNvSpPr txBox="1">
              <a:spLocks/>
            </p:cNvSpPr>
            <p:nvPr/>
          </p:nvSpPr>
          <p:spPr>
            <a:xfrm>
              <a:off x="4015415" y="3133215"/>
              <a:ext cx="2931931" cy="23145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TW" sz="1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AD</a:t>
              </a:r>
              <a:endParaRPr lang="en-US" altLang="zh-TW" sz="1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1" name="直線單箭頭接點 10"/>
          <p:cNvCxnSpPr/>
          <p:nvPr/>
        </p:nvCxnSpPr>
        <p:spPr>
          <a:xfrm>
            <a:off x="4642048" y="1887674"/>
            <a:ext cx="0" cy="13942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66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64773" y="1491630"/>
            <a:ext cx="2463011" cy="2506048"/>
            <a:chOff x="3300537" y="1967733"/>
            <a:chExt cx="2463011" cy="2506048"/>
          </a:xfrm>
        </p:grpSpPr>
        <p:sp>
          <p:nvSpPr>
            <p:cNvPr id="17" name="Rectangle 9"/>
            <p:cNvSpPr>
              <a:spLocks noChangeAspect="1" noChangeArrowheads="1"/>
            </p:cNvSpPr>
            <p:nvPr/>
          </p:nvSpPr>
          <p:spPr bwMode="auto">
            <a:xfrm>
              <a:off x="3588063" y="1967733"/>
              <a:ext cx="1898200" cy="1898201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3300537" y="3525520"/>
              <a:ext cx="2463011" cy="948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r>
                <a:rPr lang="en-US" sz="20300" dirty="0" smtClean="0">
                  <a:latin typeface="Century Gothic" panose="020B0502020202020204" pitchFamily="34" charset="0"/>
                </a:rPr>
                <a:t>1</a:t>
              </a:r>
              <a:endParaRPr lang="en-CA" sz="203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 bwMode="auto">
            <a:xfrm>
              <a:off x="3387284" y="2303330"/>
              <a:ext cx="2093476" cy="34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  <a:spAutoFit/>
            </a:bodyPr>
            <a:lstStyle>
              <a:lvl1pPr marL="227013" indent="-227013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Wingdings" pitchFamily="2" charset="2"/>
                <a:buChar char="§"/>
                <a:defRPr sz="24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onstantia" pitchFamily="18" charset="0"/>
                  <a:ea typeface="ＭＳ Ｐゴシック" pitchFamily="1" charset="-128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Palatino Linotype" pitchFamily="18" charset="0"/>
                  <a:ea typeface="ＭＳ Ｐゴシック" pitchFamily="1" charset="-128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chemeClr val="bg2"/>
                </a:buClr>
                <a:buFont typeface="Georgia" pitchFamily="18" charset="0"/>
                <a:buChar char="–"/>
                <a:defRPr sz="2000" b="0">
                  <a:solidFill>
                    <a:schemeClr val="tx2"/>
                  </a:solidFill>
                  <a:latin typeface="Cambria" pitchFamily="18" charset="0"/>
                  <a:ea typeface="ＭＳ Ｐゴシック" pitchFamily="1" charset="-128"/>
                </a:defRPr>
              </a:lvl5pPr>
              <a:lvl6pPr marL="25146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5000"/>
                </a:spcBef>
                <a:spcAft>
                  <a:spcPct val="0"/>
                </a:spcAft>
                <a:buChar char="»"/>
                <a:defRPr>
                  <a:solidFill>
                    <a:srgbClr val="666666"/>
                  </a:solidFill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ts val="2000"/>
                </a:lnSpc>
                <a:spcAft>
                  <a:spcPts val="0"/>
                </a:spcAft>
                <a:buNone/>
              </a:pPr>
              <a:r>
                <a:rPr lang="en-CA" altLang="zh-TW" sz="1800" dirty="0" smtClean="0">
                  <a:solidFill>
                    <a:schemeClr val="bg1"/>
                  </a:solidFill>
                  <a:latin typeface="+mj-lt"/>
                </a:rPr>
                <a:t>Study By</a:t>
              </a:r>
              <a:endParaRPr lang="en-CA" altLang="zh-TW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影片剪輯事前準備</a:t>
            </a:r>
            <a:endParaRPr lang="en-US" altLang="zh-TW" sz="4000" b="1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504214" y="1477625"/>
            <a:ext cx="2197047" cy="2554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altLang="zh-TW" sz="2000" dirty="0" smtClean="0">
                <a:solidFill>
                  <a:srgbClr val="0066FF"/>
                </a:solidFill>
              </a:rPr>
              <a:t>S</a:t>
            </a:r>
            <a:r>
              <a:rPr lang="en-CA" altLang="zh-TW" sz="2000" dirty="0" err="1" smtClean="0">
                <a:solidFill>
                  <a:srgbClr val="0066FF"/>
                </a:solidFill>
              </a:rPr>
              <a:t>ection</a:t>
            </a:r>
            <a:r>
              <a:rPr lang="en-US" altLang="zh-TW" sz="2000" dirty="0" smtClean="0">
                <a:solidFill>
                  <a:srgbClr val="0066FF"/>
                </a:solidFill>
              </a:rPr>
              <a:t> 1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 smtClean="0">
                <a:solidFill>
                  <a:srgbClr val="0066FF"/>
                </a:solidFill>
              </a:rPr>
              <a:t>Section</a:t>
            </a:r>
            <a:r>
              <a:rPr lang="en-CA" sz="2000" dirty="0" smtClean="0">
                <a:solidFill>
                  <a:srgbClr val="0066FF"/>
                </a:solidFill>
              </a:rPr>
              <a:t> 2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CA" altLang="zh-TW" sz="2000" dirty="0" smtClean="0">
                <a:solidFill>
                  <a:srgbClr val="0066FF"/>
                </a:solidFill>
              </a:rPr>
              <a:t>Section</a:t>
            </a:r>
            <a:r>
              <a:rPr lang="en-CA" sz="2000" dirty="0" smtClean="0">
                <a:solidFill>
                  <a:srgbClr val="0066FF"/>
                </a:solidFill>
              </a:rPr>
              <a:t> 3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altLang="zh-TW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altLang="zh-TW" sz="2000" dirty="0" smtClean="0">
              <a:solidFill>
                <a:srgbClr val="0066FF"/>
              </a:solidFill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endParaRPr lang="en-CA" altLang="zh-TW" sz="2000" dirty="0">
              <a:solidFill>
                <a:srgbClr val="0066FF"/>
              </a:solidFill>
            </a:endParaRPr>
          </a:p>
        </p:txBody>
      </p:sp>
      <p:cxnSp>
        <p:nvCxnSpPr>
          <p:cNvPr id="11" name="Straight Connector 18"/>
          <p:cNvCxnSpPr/>
          <p:nvPr/>
        </p:nvCxnSpPr>
        <p:spPr bwMode="auto">
          <a:xfrm>
            <a:off x="3942200" y="1529890"/>
            <a:ext cx="0" cy="2502270"/>
          </a:xfrm>
          <a:prstGeom prst="line">
            <a:avLst/>
          </a:prstGeom>
          <a:solidFill>
            <a:srgbClr val="6600A7"/>
          </a:solidFill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4058303" y="1477625"/>
            <a:ext cx="4978193" cy="12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瞭解主題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Theme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zh-TW" altLang="en-US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準備素材</a:t>
            </a: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material</a:t>
            </a:r>
          </a:p>
          <a:p>
            <a:pPr marL="227013" lvl="0" indent="-227013" eaLnBrk="0" hangingPunct="0">
              <a:lnSpc>
                <a:spcPts val="22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altLang="zh-TW" sz="2000" kern="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Next Step</a:t>
            </a:r>
            <a:endParaRPr lang="zh-TW" altLang="en-US" sz="2000" kern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13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195486"/>
            <a:ext cx="8263316" cy="78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Theme</a:t>
            </a: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2080" y="2057381"/>
            <a:ext cx="2931931" cy="23145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707904" y="2764665"/>
            <a:ext cx="1584176" cy="900000"/>
            <a:chOff x="3779912" y="2677319"/>
            <a:chExt cx="1889968" cy="900000"/>
          </a:xfrm>
          <a:solidFill>
            <a:schemeClr val="bg1">
              <a:lumMod val="65000"/>
            </a:schemeClr>
          </a:solidFill>
        </p:grpSpPr>
        <p:sp>
          <p:nvSpPr>
            <p:cNvPr id="8" name="Right Arrow 58"/>
            <p:cNvSpPr/>
            <p:nvPr/>
          </p:nvSpPr>
          <p:spPr bwMode="auto">
            <a:xfrm>
              <a:off x="3779912" y="2677319"/>
              <a:ext cx="1889968" cy="900000"/>
            </a:xfrm>
            <a:prstGeom prst="rightArrow">
              <a:avLst>
                <a:gd name="adj1" fmla="val 75327"/>
                <a:gd name="adj2" fmla="val 5000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3928373" y="2868278"/>
              <a:ext cx="1287254" cy="43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2700" b="1" kern="900" spc="-60" normalizeH="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accent1"/>
                  </a:solidFill>
                  <a:latin typeface="Century Gothic" pitchFamily="34" charset="0"/>
                </a:defRPr>
              </a:lvl9pPr>
            </a:lstStyle>
            <a:p>
              <a:pPr algn="ctr"/>
              <a:endParaRPr lang="en-CA" sz="1600" spc="-2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標題 1"/>
          <p:cNvSpPr txBox="1">
            <a:spLocks/>
          </p:cNvSpPr>
          <p:nvPr/>
        </p:nvSpPr>
        <p:spPr>
          <a:xfrm>
            <a:off x="5148064" y="2047970"/>
            <a:ext cx="2931931" cy="231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Video</a:t>
            </a:r>
            <a:endParaRPr lang="en-US" altLang="zh-TW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366027" y="875509"/>
            <a:ext cx="8670469" cy="400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http://www.ece.nccu.edu.tw/img.php?img=140_1e5492d2.png&amp;dir=arch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975" y="1924138"/>
            <a:ext cx="24384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38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6000" b="1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Source </a:t>
            </a:r>
            <a:r>
              <a:rPr lang="en-US" altLang="zh-TW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material</a:t>
            </a:r>
            <a:endParaRPr lang="en-CA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影片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留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前留後至少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3-5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秒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多使用腳架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景、中景、特寫、各角度畫面、空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景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21365" y="3615141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照片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至少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720x480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74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2"/>
          <p:cNvSpPr txBox="1">
            <a:spLocks/>
          </p:cNvSpPr>
          <p:nvPr/>
        </p:nvSpPr>
        <p:spPr>
          <a:xfrm>
            <a:off x="548175" y="3604103"/>
            <a:ext cx="8246690" cy="798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smtClean="0">
                <a:solidFill>
                  <a:schemeClr val="accent1"/>
                </a:solidFill>
              </a:rPr>
              <a:t>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43383" y="663378"/>
            <a:ext cx="7412993" cy="182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6000" b="1" dirty="0">
                <a:solidFill>
                  <a:srgbClr val="0066FF"/>
                </a:solidFill>
                <a:latin typeface="Century Gothic" panose="020B0502020202020204" pitchFamily="34" charset="0"/>
              </a:rPr>
              <a:t>Source material</a:t>
            </a:r>
            <a:endParaRPr lang="en-CA" altLang="zh-TW" sz="6000" b="1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595757" y="2491236"/>
            <a:ext cx="8199107" cy="872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音樂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背景音樂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特效音樂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格式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MP3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813</Words>
  <Application>Microsoft Office PowerPoint</Application>
  <PresentationFormat>如螢幕大小 (16:9)</PresentationFormat>
  <Paragraphs>154</Paragraphs>
  <Slides>26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新細明體</vt:lpstr>
      <vt:lpstr>微軟正黑體</vt:lpstr>
      <vt:lpstr>Calibri</vt:lpstr>
      <vt:lpstr>ＭＳ Ｐゴシック</vt:lpstr>
      <vt:lpstr>Century Gothic</vt:lpstr>
      <vt:lpstr>Wingdings</vt:lpstr>
      <vt:lpstr>Office 佈景主題</vt:lpstr>
      <vt:lpstr>自訂設計</vt:lpstr>
      <vt:lpstr>1_自訂設計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Wu,Ben</dc:creator>
  <cp:lastModifiedBy>cc</cp:lastModifiedBy>
  <cp:revision>20140465</cp:revision>
  <dcterms:created xsi:type="dcterms:W3CDTF">2013-07-04T07:59:40Z</dcterms:created>
  <dcterms:modified xsi:type="dcterms:W3CDTF">2014-11-17T09:22:52Z</dcterms:modified>
</cp:coreProperties>
</file>