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673178-A99F-4F1E-B934-ABF33A686189}" type="datetimeFigureOut">
              <a:rPr lang="zh-TW" altLang="en-US" smtClean="0"/>
              <a:pPr/>
              <a:t>2014/3/22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A140C-65F4-4FC8-AB6E-D077B7AA90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BB66788-F885-47DB-BE51-38BEBBA324A3}" type="datetime1">
              <a:rPr lang="zh-TW" altLang="en-US" smtClean="0"/>
              <a:pPr/>
              <a:t>2014/3/22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5CBEDE-86B3-4523-B6DA-0CBA76D8A83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4646-1B24-4815-A730-962E3EE924D8}" type="datetime1">
              <a:rPr lang="zh-TW" altLang="en-US" smtClean="0"/>
              <a:pPr/>
              <a:t>2014/3/22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BEDE-86B3-4523-B6DA-0CBA76D8A83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7450A5B-03CC-42C6-B36E-B0D2BE19D3F9}" type="datetime1">
              <a:rPr lang="zh-TW" altLang="en-US" smtClean="0"/>
              <a:pPr/>
              <a:t>2014/3/22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45CBEDE-86B3-4523-B6DA-0CBA76D8A83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F44DB-109C-4D5A-B7EE-86679882B084}" type="datetime1">
              <a:rPr lang="zh-TW" altLang="en-US" smtClean="0"/>
              <a:pPr/>
              <a:t>2014/3/22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5CBEDE-86B3-4523-B6DA-0CBA76D8A83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矩形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4BC84-106B-4D4F-B67B-DFA42516C0AE}" type="datetime1">
              <a:rPr lang="zh-TW" altLang="en-US" smtClean="0"/>
              <a:pPr/>
              <a:t>2014/3/22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45CBEDE-86B3-4523-B6DA-0CBA76D8A83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0278AB6-0791-4D3A-BDB9-DA4ADDCC47AF}" type="datetime1">
              <a:rPr lang="zh-TW" altLang="en-US" smtClean="0"/>
              <a:pPr/>
              <a:t>2014/3/22</a:t>
            </a:fld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45CBEDE-86B3-4523-B6DA-0CBA76D8A83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2" name="頁尾版面配置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5EF1622-B603-4FB7-AD25-CC3B56455B51}" type="datetime1">
              <a:rPr lang="zh-TW" altLang="en-US" smtClean="0"/>
              <a:pPr/>
              <a:t>2014/3/22</a:t>
            </a:fld>
            <a:endParaRPr lang="zh-TW" altLang="en-US"/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45CBEDE-86B3-4523-B6DA-0CBA76D8A83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  <p:sp>
        <p:nvSpPr>
          <p:cNvPr id="16" name="文字版面配置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5" name="文字版面配置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89B65-9EB7-439D-B2AF-5DCC9E1285D6}" type="datetime1">
              <a:rPr lang="zh-TW" altLang="en-US" smtClean="0"/>
              <a:pPr/>
              <a:t>2014/3/22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5CBEDE-86B3-4523-B6DA-0CBA76D8A83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E19A1-6104-4DB5-8281-F2BAAD4C65D3}" type="datetime1">
              <a:rPr lang="zh-TW" altLang="en-US" smtClean="0"/>
              <a:pPr/>
              <a:t>2014/3/22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5CBEDE-86B3-4523-B6DA-0CBA76D8A83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6C476-C75C-463A-9330-281A71C31E90}" type="datetime1">
              <a:rPr lang="zh-TW" altLang="en-US" smtClean="0"/>
              <a:pPr/>
              <a:t>2014/3/22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5CBEDE-86B3-4523-B6DA-0CBA76D8A83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矩形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316A745-0CD4-4C75-931E-3DB365DFA0CC}" type="datetime1">
              <a:rPr lang="zh-TW" altLang="en-US" smtClean="0"/>
              <a:pPr/>
              <a:t>2014/3/22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45CBEDE-86B3-4523-B6DA-0CBA76D8A83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ADB9228-2B52-4DE3-A3A4-A276315A1EE4}" type="datetime1">
              <a:rPr lang="zh-TW" altLang="en-US" smtClean="0"/>
              <a:pPr/>
              <a:t>2014/3/22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45CBEDE-86B3-4523-B6DA-0CBA76D8A83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oks.com.tw/products/0010273164" TargetMode="External"/><Relationship Id="rId2" Type="http://schemas.openxmlformats.org/officeDocument/2006/relationships/hyperlink" Target="http://tw.movies.yahoo.com/movieinfo_main.html/id=2687" TargetMode="External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ent.msn.com.tw/comingsoon/story.aspx?id=1348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sites.powercam.cc/site/ge0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1196752"/>
            <a:ext cx="7629128" cy="1468760"/>
          </a:xfrm>
        </p:spPr>
        <p:txBody>
          <a:bodyPr>
            <a:normAutofit/>
          </a:bodyPr>
          <a:lstStyle/>
          <a:p>
            <a:r>
              <a:rPr lang="zh-TW" altLang="zh-TW" sz="3600" dirty="0" smtClean="0"/>
              <a:t>凝視與再現：移民社會與多元認同</a:t>
            </a:r>
            <a:br>
              <a:rPr lang="zh-TW" altLang="zh-TW" sz="3600" dirty="0" smtClean="0"/>
            </a:br>
            <a:r>
              <a:rPr lang="zh-TW" altLang="zh-TW" sz="3600" dirty="0" smtClean="0"/>
              <a:t>協同教學討論</a:t>
            </a:r>
            <a:endParaRPr lang="zh-TW" altLang="en-US" sz="36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zh-TW" altLang="en-US" sz="1800" dirty="0" smtClean="0"/>
              <a:t>邵承芬、吳美玲、藍清水、閔宇經老師</a:t>
            </a:r>
            <a:endParaRPr lang="en-US" altLang="zh-TW" sz="1800" dirty="0" smtClean="0"/>
          </a:p>
          <a:p>
            <a:r>
              <a:rPr lang="en-US" altLang="zh-TW" sz="1800" dirty="0" smtClean="0"/>
              <a:t>2014.03.24</a:t>
            </a:r>
            <a:endParaRPr lang="zh-TW" altLang="en-US" sz="18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2348880"/>
            <a:ext cx="4806106" cy="31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BEDE-86B3-4523-B6DA-0CBA76D8A833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altLang="zh-TW" dirty="0" smtClean="0"/>
              <a:t>Q</a:t>
            </a:r>
            <a:r>
              <a:rPr lang="zh-TW" altLang="zh-TW" dirty="0" smtClean="0"/>
              <a:t>：對台灣的影響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1.</a:t>
            </a:r>
            <a:r>
              <a:rPr lang="zh-TW" altLang="zh-TW" dirty="0" smtClean="0"/>
              <a:t>日人留下的制度、建設、規劃對日後台灣經濟的影響</a:t>
            </a:r>
          </a:p>
          <a:p>
            <a:r>
              <a:rPr lang="en-US" altLang="zh-TW" dirty="0" smtClean="0"/>
              <a:t>2.</a:t>
            </a:r>
            <a:r>
              <a:rPr lang="zh-TW" altLang="zh-TW" dirty="0" smtClean="0"/>
              <a:t>日治時期對台灣</a:t>
            </a:r>
            <a:r>
              <a:rPr lang="en-US" altLang="zh-TW" dirty="0" smtClean="0"/>
              <a:t>(</a:t>
            </a:r>
            <a:r>
              <a:rPr lang="zh-TW" altLang="zh-TW" dirty="0" smtClean="0"/>
              <a:t>日後</a:t>
            </a:r>
            <a:r>
              <a:rPr lang="en-US" altLang="zh-TW" dirty="0" smtClean="0"/>
              <a:t>)</a:t>
            </a:r>
            <a:r>
              <a:rPr lang="zh-TW" altLang="zh-TW" dirty="0" smtClean="0"/>
              <a:t>現在與未來的影響</a:t>
            </a:r>
            <a:r>
              <a:rPr lang="en-US" altLang="zh-TW" dirty="0" smtClean="0"/>
              <a:t>(</a:t>
            </a:r>
            <a:r>
              <a:rPr lang="zh-TW" altLang="zh-TW" dirty="0" smtClean="0"/>
              <a:t>歷史</a:t>
            </a:r>
            <a:r>
              <a:rPr lang="en-US" altLang="zh-TW" dirty="0" smtClean="0"/>
              <a:t>/</a:t>
            </a:r>
            <a:r>
              <a:rPr lang="zh-TW" altLang="zh-TW" dirty="0" smtClean="0"/>
              <a:t>政治</a:t>
            </a:r>
            <a:r>
              <a:rPr lang="en-US" altLang="zh-TW" dirty="0" smtClean="0"/>
              <a:t>/</a:t>
            </a:r>
            <a:r>
              <a:rPr lang="zh-TW" altLang="zh-TW" dirty="0" smtClean="0"/>
              <a:t>社會文化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45CBEDE-86B3-4523-B6DA-0CBA76D8A833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altLang="zh-TW" dirty="0" smtClean="0"/>
              <a:t>Q</a:t>
            </a:r>
            <a:r>
              <a:rPr lang="zh-TW" altLang="zh-TW" dirty="0" smtClean="0"/>
              <a:t>：此刻</a:t>
            </a:r>
            <a:r>
              <a:rPr lang="zh-TW" altLang="en-US" dirty="0" smtClean="0"/>
              <a:t>評價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zh-TW" dirty="0" smtClean="0"/>
              <a:t>我們應如對日治時期何做出</a:t>
            </a:r>
            <a:r>
              <a:rPr lang="en-US" altLang="zh-TW" dirty="0" smtClean="0"/>
              <a:t>(</a:t>
            </a:r>
            <a:r>
              <a:rPr lang="zh-TW" altLang="zh-TW" dirty="0" smtClean="0"/>
              <a:t>互為主體觀</a:t>
            </a:r>
            <a:r>
              <a:rPr lang="en-US" altLang="zh-TW" dirty="0" smtClean="0"/>
              <a:t>)</a:t>
            </a:r>
            <a:r>
              <a:rPr lang="zh-TW" altLang="zh-TW" dirty="0" smtClean="0"/>
              <a:t>的評價</a:t>
            </a:r>
            <a:r>
              <a:rPr lang="zh-TW" altLang="zh-TW" dirty="0" smtClean="0"/>
              <a:t>？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資料</a:t>
            </a:r>
            <a:r>
              <a:rPr lang="en-US" altLang="zh-TW" dirty="0" smtClean="0"/>
              <a:t>/</a:t>
            </a:r>
            <a:r>
              <a:rPr lang="zh-TW" altLang="en-US" dirty="0" smtClean="0"/>
              <a:t>圖片來源</a:t>
            </a:r>
            <a:endParaRPr lang="en-US" altLang="zh-TW" dirty="0" smtClean="0"/>
          </a:p>
          <a:p>
            <a:r>
              <a:rPr lang="zh-TW" altLang="en-US" sz="1200" dirty="0" smtClean="0"/>
              <a:t>海角七號  </a:t>
            </a:r>
            <a:r>
              <a:rPr lang="en-US" altLang="zh-TW" sz="1200" dirty="0" smtClean="0">
                <a:hlinkClick r:id="rId2"/>
              </a:rPr>
              <a:t>http</a:t>
            </a:r>
            <a:r>
              <a:rPr lang="en-US" altLang="zh-TW" sz="1200" dirty="0" smtClean="0">
                <a:hlinkClick r:id="rId2"/>
              </a:rPr>
              <a:t>://</a:t>
            </a:r>
            <a:r>
              <a:rPr lang="en-US" altLang="zh-TW" sz="1200" dirty="0" smtClean="0">
                <a:hlinkClick r:id="rId2"/>
              </a:rPr>
              <a:t>tw.movies.yahoo.com/movieinfo_main.html/id=2687</a:t>
            </a:r>
            <a:endParaRPr lang="en-US" altLang="zh-TW" sz="1200" dirty="0" smtClean="0"/>
          </a:p>
          <a:p>
            <a:r>
              <a:rPr lang="zh-TW" altLang="en-US" sz="1200" b="1" dirty="0" smtClean="0"/>
              <a:t>賽德克．巴</a:t>
            </a:r>
            <a:r>
              <a:rPr lang="zh-TW" altLang="en-US" sz="1200" b="1" dirty="0" smtClean="0"/>
              <a:t>萊 </a:t>
            </a:r>
            <a:r>
              <a:rPr lang="en-US" altLang="zh-TW" sz="1200" b="1" dirty="0" smtClean="0">
                <a:hlinkClick r:id="rId3"/>
              </a:rPr>
              <a:t>http://</a:t>
            </a:r>
            <a:r>
              <a:rPr lang="en-US" altLang="zh-TW" sz="1200" b="1" dirty="0" smtClean="0">
                <a:hlinkClick r:id="rId3"/>
              </a:rPr>
              <a:t>www.books.com.tw/products/0010273164</a:t>
            </a:r>
            <a:endParaRPr lang="en-US" altLang="zh-TW" sz="1200" b="1" dirty="0" smtClean="0"/>
          </a:p>
          <a:p>
            <a:r>
              <a:rPr lang="en-US" altLang="zh-TW" sz="1200" b="1" dirty="0" smtClean="0"/>
              <a:t>KANO</a:t>
            </a:r>
            <a:r>
              <a:rPr lang="zh-TW" altLang="en-US" sz="1200" b="1" dirty="0" smtClean="0"/>
              <a:t>   </a:t>
            </a:r>
            <a:r>
              <a:rPr lang="en-US" altLang="zh-TW" sz="1200" b="1" dirty="0" smtClean="0">
                <a:hlinkClick r:id="rId4"/>
              </a:rPr>
              <a:t>http://</a:t>
            </a:r>
            <a:r>
              <a:rPr lang="en-US" altLang="zh-TW" sz="1200" b="1" dirty="0" smtClean="0">
                <a:hlinkClick r:id="rId4"/>
              </a:rPr>
              <a:t>ent.msn.com.tw/comingsoon/story.aspx?id=13483</a:t>
            </a:r>
            <a:endParaRPr lang="en-US" altLang="zh-TW" sz="1200" b="1" dirty="0" smtClean="0"/>
          </a:p>
          <a:p>
            <a:endParaRPr lang="en-US" altLang="zh-TW" sz="1200" b="1" dirty="0" smtClean="0"/>
          </a:p>
          <a:p>
            <a:endParaRPr lang="en-US" altLang="zh-TW" sz="1200" b="1" dirty="0" smtClean="0"/>
          </a:p>
          <a:p>
            <a:endParaRPr lang="en-US" altLang="zh-TW" sz="1200" dirty="0" smtClean="0"/>
          </a:p>
          <a:p>
            <a:pPr>
              <a:buNone/>
            </a:pPr>
            <a:endParaRPr lang="zh-TW" altLang="en-US" sz="12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45CBEDE-86B3-4523-B6DA-0CBA76D8A833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zh-TW" dirty="0" smtClean="0"/>
              <a:t>時間：</a:t>
            </a:r>
            <a:r>
              <a:rPr lang="en-US" altLang="zh-TW" dirty="0" smtClean="0"/>
              <a:t>3/24(</a:t>
            </a:r>
            <a:r>
              <a:rPr lang="zh-TW" altLang="zh-TW" dirty="0" smtClean="0"/>
              <a:t>一</a:t>
            </a:r>
            <a:r>
              <a:rPr lang="en-US" altLang="zh-TW" dirty="0" smtClean="0"/>
              <a:t>) 34</a:t>
            </a:r>
            <a:r>
              <a:rPr lang="zh-TW" altLang="zh-TW" dirty="0" smtClean="0"/>
              <a:t>節</a:t>
            </a:r>
            <a:endParaRPr lang="en-US" altLang="zh-TW" dirty="0" smtClean="0"/>
          </a:p>
          <a:p>
            <a:r>
              <a:rPr lang="zh-TW" altLang="zh-TW" dirty="0" smtClean="0"/>
              <a:t>地點：健行科大圖書館</a:t>
            </a:r>
            <a:r>
              <a:rPr lang="en-US" altLang="zh-TW" dirty="0" smtClean="0"/>
              <a:t>5</a:t>
            </a:r>
            <a:r>
              <a:rPr lang="zh-TW" altLang="zh-TW" dirty="0" smtClean="0"/>
              <a:t>樓</a:t>
            </a:r>
          </a:p>
          <a:p>
            <a:r>
              <a:rPr lang="zh-TW" altLang="zh-TW" dirty="0" smtClean="0"/>
              <a:t>班級：</a:t>
            </a:r>
            <a:r>
              <a:rPr lang="en-US" altLang="zh-TW" dirty="0" err="1" smtClean="0">
                <a:hlinkClick r:id="rId2"/>
              </a:rPr>
              <a:t>移民社會與多元認同</a:t>
            </a:r>
            <a:r>
              <a:rPr lang="en-US" altLang="zh-TW" dirty="0" smtClean="0"/>
              <a:t>(</a:t>
            </a:r>
            <a:r>
              <a:rPr lang="zh-TW" altLang="zh-TW" dirty="0" smtClean="0"/>
              <a:t>藍師</a:t>
            </a:r>
            <a:r>
              <a:rPr lang="en-US" altLang="zh-TW" dirty="0" smtClean="0"/>
              <a:t>)</a:t>
            </a:r>
            <a:r>
              <a:rPr lang="zh-TW" altLang="zh-TW" dirty="0" smtClean="0"/>
              <a:t>、</a:t>
            </a:r>
          </a:p>
          <a:p>
            <a:pPr>
              <a:buNone/>
            </a:pPr>
            <a:r>
              <a:rPr lang="zh-TW" altLang="en-US" dirty="0" smtClean="0"/>
              <a:t>            </a:t>
            </a:r>
            <a:r>
              <a:rPr lang="zh-TW" altLang="zh-TW" dirty="0" smtClean="0"/>
              <a:t>移民社會的認同：過去、現在與未來</a:t>
            </a:r>
            <a:r>
              <a:rPr lang="en-US" altLang="zh-TW" dirty="0" smtClean="0"/>
              <a:t>(</a:t>
            </a:r>
            <a:r>
              <a:rPr lang="zh-TW" altLang="zh-TW" dirty="0" smtClean="0"/>
              <a:t>閔師</a:t>
            </a:r>
            <a:r>
              <a:rPr lang="en-US" altLang="zh-TW" dirty="0" smtClean="0"/>
              <a:t>)</a:t>
            </a:r>
            <a:endParaRPr lang="zh-TW" altLang="zh-TW" dirty="0" smtClean="0"/>
          </a:p>
          <a:p>
            <a:r>
              <a:rPr lang="zh-TW" altLang="zh-TW" dirty="0" smtClean="0"/>
              <a:t>協同教師：邵承芬老師、吳美玲老師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45CBEDE-86B3-4523-B6DA-0CBA76D8A833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45CBEDE-86B3-4523-B6DA-0CBA76D8A833}" type="slidenum">
              <a:rPr lang="zh-TW" altLang="en-US" smtClean="0"/>
              <a:pPr/>
              <a:t>3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030" name="Picture 6" descr="賽德克．巴萊(隨書附贈5分鐘200萬電影精華試片版DVD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276872"/>
            <a:ext cx="3456384" cy="3456384"/>
          </a:xfrm>
          <a:prstGeom prst="rect">
            <a:avLst/>
          </a:prstGeom>
          <a:noFill/>
        </p:spPr>
      </p:pic>
      <p:pic>
        <p:nvPicPr>
          <p:cNvPr id="1026" name="Picture 2" descr="https://s.yimg.com/fp/mpost2/26/87/268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348880"/>
            <a:ext cx="2335070" cy="3384376"/>
          </a:xfrm>
          <a:prstGeom prst="rect">
            <a:avLst/>
          </a:prstGeom>
          <a:noFill/>
        </p:spPr>
      </p:pic>
      <p:pic>
        <p:nvPicPr>
          <p:cNvPr id="1032" name="Picture 8" descr="http://ent.msn.com.tw/images/poster/13483/ML00000134831402221612280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2348880"/>
            <a:ext cx="2304256" cy="33740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zh-TW" altLang="zh-TW" sz="2800" dirty="0" smtClean="0"/>
              <a:t>楔子：從最近的三部電影開始</a:t>
            </a:r>
            <a:endParaRPr lang="zh-TW" altLang="en-US" sz="2800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zh-TW" sz="2800" dirty="0" smtClean="0"/>
              <a:t>【海角七號】、【賽德克‧巴萊】、【</a:t>
            </a:r>
            <a:r>
              <a:rPr lang="en-US" altLang="zh-TW" sz="2800" dirty="0" smtClean="0"/>
              <a:t>KANO</a:t>
            </a:r>
            <a:r>
              <a:rPr lang="zh-TW" altLang="zh-TW" sz="2800" dirty="0" smtClean="0"/>
              <a:t>】三部電影中日本意象的衝突性</a:t>
            </a:r>
          </a:p>
          <a:p>
            <a:r>
              <a:rPr lang="en-US" altLang="zh-TW" sz="2800" dirty="0" smtClean="0"/>
              <a:t>  </a:t>
            </a:r>
            <a:r>
              <a:rPr lang="zh-TW" altLang="zh-TW" sz="2800" dirty="0" smtClean="0"/>
              <a:t>【海角七號】的跨國情愫、【賽德克‧巴萊】的流血戰爭、</a:t>
            </a:r>
          </a:p>
          <a:p>
            <a:r>
              <a:rPr lang="en-US" altLang="zh-TW" sz="2800" dirty="0" smtClean="0"/>
              <a:t>  </a:t>
            </a:r>
            <a:r>
              <a:rPr lang="zh-TW" altLang="zh-TW" sz="2800" dirty="0" smtClean="0"/>
              <a:t>【</a:t>
            </a:r>
            <a:r>
              <a:rPr lang="en-US" altLang="zh-TW" sz="2800" dirty="0" smtClean="0"/>
              <a:t>KANO</a:t>
            </a:r>
            <a:r>
              <a:rPr lang="zh-TW" altLang="zh-TW" sz="2800" dirty="0" smtClean="0"/>
              <a:t>】的勵志</a:t>
            </a:r>
            <a:r>
              <a:rPr lang="en-US" altLang="zh-TW" sz="2800" dirty="0" smtClean="0"/>
              <a:t>/</a:t>
            </a:r>
            <a:r>
              <a:rPr lang="zh-TW" altLang="zh-TW" sz="2800" dirty="0" smtClean="0"/>
              <a:t>皇民化</a:t>
            </a:r>
            <a:endParaRPr lang="zh-TW" altLang="en-US" sz="28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45CBEDE-86B3-4523-B6DA-0CBA76D8A833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zh-TW" dirty="0" smtClean="0"/>
              <a:t>國片中的日本元素為何成為魏德聖、馬志翔電影創作的靈感來源</a:t>
            </a:r>
            <a:r>
              <a:rPr lang="zh-TW" altLang="zh-TW" dirty="0" smtClean="0"/>
              <a:t>？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TW" altLang="zh-TW" dirty="0" smtClean="0"/>
          </a:p>
          <a:p>
            <a:r>
              <a:rPr lang="zh-TW" altLang="zh-TW" dirty="0" smtClean="0"/>
              <a:t>魏、馬的「歷史印記」是否為移民社會的縮影？是否為部分台灣人民生存心態</a:t>
            </a:r>
            <a:r>
              <a:rPr lang="en-US" altLang="zh-TW" dirty="0" smtClean="0"/>
              <a:t>(</a:t>
            </a:r>
            <a:r>
              <a:rPr lang="zh-TW" altLang="zh-TW" dirty="0" smtClean="0"/>
              <a:t>共同記憶</a:t>
            </a:r>
            <a:r>
              <a:rPr lang="en-US" altLang="zh-TW" dirty="0" smtClean="0"/>
              <a:t>)</a:t>
            </a:r>
            <a:r>
              <a:rPr lang="zh-TW" altLang="zh-TW" dirty="0" smtClean="0"/>
              <a:t>的反射</a:t>
            </a:r>
            <a:r>
              <a:rPr lang="en-US" altLang="zh-TW" dirty="0" smtClean="0"/>
              <a:t>/</a:t>
            </a:r>
            <a:r>
              <a:rPr lang="zh-TW" altLang="zh-TW" dirty="0" smtClean="0"/>
              <a:t>映？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45CBEDE-86B3-4523-B6DA-0CBA76D8A833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zh-TW" altLang="zh-TW" sz="2800" dirty="0" smtClean="0"/>
              <a:t>法農</a:t>
            </a:r>
            <a:r>
              <a:rPr lang="en-US" altLang="zh-TW" sz="2800" dirty="0" smtClean="0"/>
              <a:t>(Fanon)</a:t>
            </a:r>
            <a:r>
              <a:rPr lang="zh-TW" altLang="zh-TW" sz="2800" dirty="0" smtClean="0"/>
              <a:t>的「歷史印記」</a:t>
            </a:r>
            <a:endParaRPr lang="zh-TW" altLang="en-US" sz="2800" dirty="0" smtClean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altLang="zh-TW" sz="2400" dirty="0" smtClean="0"/>
              <a:t>Fanon</a:t>
            </a:r>
            <a:r>
              <a:rPr lang="zh-TW" altLang="zh-TW" sz="2400" dirty="0" smtClean="0"/>
              <a:t>（</a:t>
            </a:r>
            <a:r>
              <a:rPr lang="en-US" altLang="zh-TW" sz="2400" dirty="0" smtClean="0"/>
              <a:t>1986</a:t>
            </a:r>
            <a:r>
              <a:rPr lang="zh-TW" altLang="zh-TW" sz="2400" dirty="0" smtClean="0"/>
              <a:t>）所著的《黑皮膚，白面具》（</a:t>
            </a:r>
            <a:r>
              <a:rPr lang="en-US" altLang="zh-TW" sz="2400" dirty="0" smtClean="0"/>
              <a:t>Black Skin, White Masks</a:t>
            </a:r>
            <a:r>
              <a:rPr lang="zh-TW" altLang="zh-TW" sz="2400" dirty="0" smtClean="0"/>
              <a:t>）一書說明了不穩定認同的後殖民傷痕，身體雖是黑色的皮膚，卻帶著白人的思考模式、信念與價值觀，族裔散居（</a:t>
            </a:r>
            <a:r>
              <a:rPr lang="en-US" altLang="zh-TW" sz="2400" dirty="0" err="1" smtClean="0"/>
              <a:t>diaspora</a:t>
            </a:r>
            <a:r>
              <a:rPr lang="zh-TW" altLang="zh-TW" sz="2400" dirty="0" smtClean="0"/>
              <a:t>）的歷史印記，使得移民的過程對傳統文化僅殘留想像的記憶，因所處之地的環境、語言、生活經驗轉而認同移居之地的文化，這種族裔文化與移居地的文化差異，使得移民者的認同需要探究「變成什麼」（</a:t>
            </a:r>
            <a:r>
              <a:rPr lang="en-US" altLang="zh-TW" sz="2400" dirty="0" smtClean="0"/>
              <a:t>becoming</a:t>
            </a:r>
            <a:r>
              <a:rPr lang="zh-TW" altLang="zh-TW" sz="2400" dirty="0" smtClean="0"/>
              <a:t>）的問題，過去「我」與「他者」的差異認同，在族裔散居後，卻經驗我們自己成為他者身份的過程。</a:t>
            </a:r>
            <a:endParaRPr lang="zh-TW" altLang="en-US" sz="24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45CBEDE-86B3-4523-B6DA-0CBA76D8A833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zh-TW" dirty="0" smtClean="0"/>
              <a:t>我們是否為另一個</a:t>
            </a:r>
            <a:r>
              <a:rPr lang="en-US" altLang="zh-TW" dirty="0" smtClean="0"/>
              <a:t>/</a:t>
            </a:r>
            <a:r>
              <a:rPr lang="zh-TW" altLang="zh-TW" dirty="0" smtClean="0"/>
              <a:t>另一種型態的魏與馬</a:t>
            </a:r>
            <a:r>
              <a:rPr lang="zh-TW" altLang="zh-TW" dirty="0" smtClean="0"/>
              <a:t>？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zh-TW" dirty="0" smtClean="0"/>
              <a:t>思考</a:t>
            </a:r>
            <a:r>
              <a:rPr lang="en-US" altLang="zh-TW" dirty="0" smtClean="0"/>
              <a:t>  </a:t>
            </a:r>
            <a:r>
              <a:rPr lang="zh-TW" altLang="zh-TW" dirty="0" smtClean="0"/>
              <a:t>吳念真的台灣三部曲電影、龍應台的大江大海、王偉忠的眷村</a:t>
            </a:r>
            <a:r>
              <a:rPr lang="zh-TW" altLang="zh-TW" dirty="0" smtClean="0"/>
              <a:t>紀錄片</a:t>
            </a:r>
            <a:endParaRPr lang="en-US" altLang="zh-TW" dirty="0" smtClean="0"/>
          </a:p>
          <a:p>
            <a:endParaRPr lang="zh-TW" altLang="zh-TW" dirty="0" smtClean="0"/>
          </a:p>
          <a:p>
            <a:r>
              <a:rPr lang="en-US" altLang="zh-TW" dirty="0" smtClean="0"/>
              <a:t>   </a:t>
            </a:r>
            <a:r>
              <a:rPr lang="zh-TW" altLang="zh-TW" dirty="0" smtClean="0"/>
              <a:t>原住民、新住民、本省人、客家人、外省人</a:t>
            </a:r>
            <a:r>
              <a:rPr lang="en-US" altLang="zh-TW" dirty="0" smtClean="0"/>
              <a:t>…</a:t>
            </a:r>
            <a:r>
              <a:rPr lang="zh-TW" altLang="zh-TW" dirty="0" smtClean="0"/>
              <a:t>有著不同的生長經驗</a:t>
            </a:r>
            <a:r>
              <a:rPr lang="en-US" altLang="zh-TW" dirty="0" smtClean="0"/>
              <a:t>(</a:t>
            </a:r>
            <a:r>
              <a:rPr lang="zh-TW" altLang="zh-TW" dirty="0" smtClean="0"/>
              <a:t>空間和時間</a:t>
            </a:r>
            <a:r>
              <a:rPr lang="en-US" altLang="zh-TW" dirty="0" smtClean="0"/>
              <a:t>)</a:t>
            </a:r>
            <a:r>
              <a:rPr lang="zh-TW" altLang="zh-TW" dirty="0" smtClean="0"/>
              <a:t>與不同的歷史共同記憶，無法抹滅，且殘存成為些許的記憶軌跡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45CBEDE-86B3-4523-B6DA-0CBA76D8A833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zh-TW" dirty="0" smtClean="0"/>
              <a:t>不同的生存主體，不同的詮釋主體對日本意象的理解與詮釋是不同</a:t>
            </a:r>
            <a:r>
              <a:rPr lang="zh-TW" altLang="zh-TW" dirty="0" smtClean="0"/>
              <a:t>的</a:t>
            </a:r>
            <a:endParaRPr lang="en-US" altLang="zh-TW" dirty="0" smtClean="0"/>
          </a:p>
          <a:p>
            <a:endParaRPr lang="zh-TW" altLang="zh-TW" dirty="0" smtClean="0"/>
          </a:p>
          <a:p>
            <a:r>
              <a:rPr lang="zh-TW" altLang="zh-TW" dirty="0" smtClean="0"/>
              <a:t>凝視：從看到別人中看見自己</a:t>
            </a:r>
            <a:r>
              <a:rPr lang="en-US" altLang="zh-TW" dirty="0" smtClean="0"/>
              <a:t>(</a:t>
            </a:r>
            <a:r>
              <a:rPr lang="zh-TW" altLang="zh-TW" dirty="0" smtClean="0"/>
              <a:t>內心的省察</a:t>
            </a:r>
            <a:r>
              <a:rPr lang="en-US" altLang="zh-TW" dirty="0" smtClean="0"/>
              <a:t>)</a:t>
            </a:r>
            <a:endParaRPr lang="zh-TW" altLang="zh-TW" dirty="0" smtClean="0"/>
          </a:p>
          <a:p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2348880"/>
            <a:ext cx="4082012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投影片編號版面配置區 8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B45CBEDE-86B3-4523-B6DA-0CBA76D8A833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altLang="zh-TW" dirty="0" smtClean="0"/>
              <a:t>Q</a:t>
            </a:r>
            <a:r>
              <a:rPr lang="zh-TW" altLang="zh-TW" dirty="0" smtClean="0"/>
              <a:t>：日本統治</a:t>
            </a:r>
            <a:r>
              <a:rPr lang="en-US" altLang="zh-TW" dirty="0" smtClean="0"/>
              <a:t>/</a:t>
            </a:r>
            <a:r>
              <a:rPr lang="zh-TW" altLang="zh-TW" dirty="0" smtClean="0"/>
              <a:t>殖民台灣的心態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1.</a:t>
            </a:r>
            <a:r>
              <a:rPr lang="zh-TW" altLang="zh-TW" dirty="0" smtClean="0"/>
              <a:t>真心誠意地對待台灣人民</a:t>
            </a:r>
            <a:r>
              <a:rPr lang="en-US" altLang="zh-TW" dirty="0" smtClean="0"/>
              <a:t>/</a:t>
            </a:r>
            <a:r>
              <a:rPr lang="zh-TW" altLang="zh-TW" dirty="0" smtClean="0"/>
              <a:t>土地</a:t>
            </a:r>
          </a:p>
          <a:p>
            <a:r>
              <a:rPr lang="en-US" altLang="zh-TW" dirty="0" smtClean="0"/>
              <a:t>2.</a:t>
            </a:r>
            <a:r>
              <a:rPr lang="zh-TW" altLang="zh-TW" dirty="0" smtClean="0"/>
              <a:t>功利主義的利用觀</a:t>
            </a:r>
            <a:r>
              <a:rPr lang="en-US" altLang="zh-TW" dirty="0" smtClean="0"/>
              <a:t>  </a:t>
            </a:r>
            <a:r>
              <a:rPr lang="zh-TW" altLang="zh-TW" dirty="0" smtClean="0"/>
              <a:t>建設只是為了更多的壓榨</a:t>
            </a:r>
          </a:p>
          <a:p>
            <a:r>
              <a:rPr lang="en-US" altLang="zh-TW" dirty="0" smtClean="0"/>
              <a:t>3.</a:t>
            </a:r>
            <a:r>
              <a:rPr lang="zh-TW" altLang="zh-TW" dirty="0" smtClean="0"/>
              <a:t>如何看待八田與一</a:t>
            </a:r>
            <a:r>
              <a:rPr lang="en-US" altLang="zh-TW" dirty="0" smtClean="0"/>
              <a:t> (</a:t>
            </a:r>
            <a:r>
              <a:rPr lang="zh-TW" altLang="zh-TW" dirty="0" smtClean="0"/>
              <a:t>個人與大和民族主義脫鉤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45CBEDE-86B3-4523-B6DA-0CBA76D8A833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中庸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中庸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中庸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28</TotalTime>
  <Words>603</Words>
  <Application>Microsoft Office PowerPoint</Application>
  <PresentationFormat>如螢幕大小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中庸</vt:lpstr>
      <vt:lpstr>凝視與再現：移民社會與多元認同 協同教學討論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凝視與再現：移民社會與多元認同 協同教學討論</dc:title>
  <dc:creator>uch20135</dc:creator>
  <cp:lastModifiedBy>uch20135</cp:lastModifiedBy>
  <cp:revision>14</cp:revision>
  <dcterms:created xsi:type="dcterms:W3CDTF">2014-03-21T03:29:13Z</dcterms:created>
  <dcterms:modified xsi:type="dcterms:W3CDTF">2014-03-22T06:20:36Z</dcterms:modified>
</cp:coreProperties>
</file>