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sldIdLst>
    <p:sldId id="256" r:id="rId2"/>
    <p:sldId id="286" r:id="rId3"/>
    <p:sldId id="287" r:id="rId4"/>
    <p:sldId id="288" r:id="rId5"/>
    <p:sldId id="291" r:id="rId6"/>
    <p:sldId id="292" r:id="rId7"/>
    <p:sldId id="293" r:id="rId8"/>
    <p:sldId id="294" r:id="rId9"/>
    <p:sldId id="295" r:id="rId10"/>
    <p:sldId id="298" r:id="rId11"/>
    <p:sldId id="297" r:id="rId12"/>
    <p:sldId id="299" r:id="rId13"/>
    <p:sldId id="300" r:id="rId14"/>
    <p:sldId id="301" r:id="rId15"/>
    <p:sldId id="289" r:id="rId16"/>
    <p:sldId id="290" r:id="rId17"/>
    <p:sldId id="285" r:id="rId1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4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6C7F4-B6B2-4899-8C98-E03CA2B1AC5F}" type="datetimeFigureOut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DD4CB-F1E4-450E-9DDC-FBFB919D7A9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8341-A528-4A07-8DA4-59EBE8908B2D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7E66-9C53-4B51-B356-39967C87E335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D52D-F9B7-4C22-92D5-E54A3856B861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4412-8C89-43E2-AA65-E66D75CD85CF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977DC-5A70-4956-A049-28961729C013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6D8A8-12F1-422B-8438-6F15168CDDDF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8C1E-6B14-4DAC-9FC2-82074737526A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7E5A-FA7E-437E-BABA-9302E25E4087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0E36-3C95-4AE6-87E5-E894E9AD90D3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5D5B-D92C-4731-9069-77EF908B0A24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596BF-00E1-4BF5-A8DF-F12A2A1BB1A1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44531A-1D8A-4ABB-A7C0-FC1BD3A499E1}" type="datetime1">
              <a:rPr lang="zh-TW" altLang="en-US" smtClean="0"/>
              <a:pPr/>
              <a:t>2014/4/19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7C7928-536C-4E84-9692-8090F3B6B07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cs.nccu.edu.tw/UPLOAD_FILES/HISTORY_PAPER_FILES/735_1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ch.com.tw/news/news_detail.asp?bclass=0008&amp;num=0000799" TargetMode="External"/><Relationship Id="rId2" Type="http://schemas.openxmlformats.org/officeDocument/2006/relationships/hyperlink" Target="http://zh.wikipedia.org/zh-tw/%E7%B4%80%E9%8C%84%E7%89%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cs.nccu.edu.tw/UPLOAD_FILES/HISTORY_PAPER_FILES/735_1.pdf" TargetMode="External"/><Relationship Id="rId5" Type="http://schemas.openxmlformats.org/officeDocument/2006/relationships/hyperlink" Target="http://www.228.org.tw/" TargetMode="External"/><Relationship Id="rId4" Type="http://schemas.openxmlformats.org/officeDocument/2006/relationships/hyperlink" Target="https://tw.search.yahoo.com/search?p=228%E4%BA%8B%E4%BB%B6&amp;fr=yfp&amp;ei=utf-8&amp;v=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228.org.tw/" TargetMode="External"/><Relationship Id="rId2" Type="http://schemas.openxmlformats.org/officeDocument/2006/relationships/hyperlink" Target="https://tw.search.yahoo.com/search?p=228%E4%BA%8B%E4%BB%B6&amp;fr=yfp&amp;ei=utf-8&amp;v=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>
            <a:normAutofit/>
          </a:bodyPr>
          <a:lstStyle/>
          <a:p>
            <a:r>
              <a:rPr lang="zh-TW" altLang="zh-TW" sz="3200" dirty="0"/>
              <a:t>教育部</a:t>
            </a:r>
            <a:r>
              <a:rPr lang="zh-TW" altLang="zh-TW" sz="3200" dirty="0" smtClean="0"/>
              <a:t>現代</a:t>
            </a:r>
            <a:r>
              <a:rPr lang="zh-TW" altLang="zh-TW" sz="3200" dirty="0"/>
              <a:t>公民核心能力課程</a:t>
            </a:r>
            <a:r>
              <a:rPr lang="zh-TW" altLang="zh-TW" sz="3200" dirty="0" smtClean="0"/>
              <a:t>計畫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zh-TW" sz="3200" dirty="0"/>
              <a:t>凝視與再現：移民社會與多元認同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/>
              <a:t>移民社會的認同：過去、現在與</a:t>
            </a:r>
            <a:r>
              <a:rPr lang="zh-TW" altLang="zh-TW" sz="2800" dirty="0" smtClean="0"/>
              <a:t>未來</a:t>
            </a:r>
            <a:endParaRPr lang="en-US" altLang="zh-TW" sz="2800" dirty="0" smtClean="0"/>
          </a:p>
          <a:p>
            <a:r>
              <a:rPr lang="zh-TW" altLang="en-US" sz="2800" dirty="0"/>
              <a:t>閔宇</a:t>
            </a:r>
            <a:r>
              <a:rPr lang="zh-TW" altLang="en-US" sz="2800" dirty="0" smtClean="0"/>
              <a:t>經 助理教授</a:t>
            </a:r>
            <a:endParaRPr lang="en-US" altLang="zh-TW" sz="2800" dirty="0" smtClean="0"/>
          </a:p>
          <a:p>
            <a:r>
              <a:rPr lang="en-US" altLang="zh-TW" sz="2800" dirty="0" smtClean="0"/>
              <a:t>minber@uch.edu.tw</a:t>
            </a:r>
            <a:endParaRPr lang="zh-TW" altLang="en-US" sz="280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王慰慈表示：台灣紀錄片的模式種類很多，紀實手法是我們比較熟悉的美學形式。</a:t>
            </a:r>
            <a:r>
              <a:rPr lang="en-US" altLang="zh-TW" dirty="0" smtClean="0"/>
              <a:t>90</a:t>
            </a:r>
            <a:r>
              <a:rPr lang="zh-TW" altLang="en-US" dirty="0" smtClean="0"/>
              <a:t>年代之後，隨著西方新興後現代紀錄片的出現，產生新紀錄片的觀念，紀錄片工作者不滿足於以往紀錄片不變的理論和敘事方式，嘗試以「重演」、「扮演」、「虛構」、「擺佈」、和「安排」等創作元素，藉影像紀錄傳達內心、記憶、情感與經驗，紀錄片的題材跨越表象的寫實，進而展現對人類心靈的摸索及探討。</a:t>
            </a: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集體</a:t>
            </a:r>
            <a:r>
              <a:rPr lang="zh-TW" altLang="en-US" dirty="0" smtClean="0"/>
              <a:t>記憶</a:t>
            </a:r>
            <a:r>
              <a:rPr lang="en-US" altLang="zh-TW" dirty="0" smtClean="0"/>
              <a:t>/</a:t>
            </a:r>
            <a:r>
              <a:rPr lang="zh-TW" altLang="en-US" dirty="0" smtClean="0"/>
              <a:t>扭曲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我們如何認識理解歷史呢？一般大部分的庶民只能透過「言說」與「文本」，此時「文本」變成我們認識過去歷史的集體記憶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err="1" smtClean="0"/>
              <a:t>Baumeister</a:t>
            </a:r>
            <a:r>
              <a:rPr lang="en-US" altLang="zh-TW" dirty="0" smtClean="0"/>
              <a:t> </a:t>
            </a:r>
            <a:r>
              <a:rPr lang="zh-TW" altLang="en-US" dirty="0" smtClean="0"/>
              <a:t>和</a:t>
            </a:r>
            <a:r>
              <a:rPr lang="en-US" altLang="zh-TW" dirty="0" smtClean="0"/>
              <a:t>Hastings</a:t>
            </a:r>
            <a:r>
              <a:rPr lang="zh-TW" altLang="en-US" dirty="0" smtClean="0"/>
              <a:t>（</a:t>
            </a:r>
            <a:r>
              <a:rPr lang="en-US" altLang="zh-TW" dirty="0" smtClean="0"/>
              <a:t>1997</a:t>
            </a:r>
            <a:r>
              <a:rPr lang="zh-TW" altLang="en-US" dirty="0" smtClean="0"/>
              <a:t>）在研究「集體記憶的扭曲：團體如何討好</a:t>
            </a:r>
            <a:r>
              <a:rPr lang="zh-TW" altLang="en-US" dirty="0" smtClean="0"/>
              <a:t>與欺瞞</a:t>
            </a:r>
            <a:r>
              <a:rPr lang="zh-TW" altLang="en-US" dirty="0" smtClean="0"/>
              <a:t>自己」時，相當系統性地整理出集體記憶的七種運作機制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選擇性遺漏（</a:t>
            </a:r>
            <a:r>
              <a:rPr lang="en-US" altLang="zh-TW" dirty="0" smtClean="0"/>
              <a:t>selective omission</a:t>
            </a:r>
            <a:r>
              <a:rPr lang="zh-TW" altLang="en-US" dirty="0" smtClean="0"/>
              <a:t>）：選擇性的遺漏令人不悅的事實；</a:t>
            </a:r>
            <a:r>
              <a:rPr lang="en-US" altLang="zh-TW" dirty="0" smtClean="0"/>
              <a:t>2.</a:t>
            </a:r>
            <a:r>
              <a:rPr lang="zh-TW" altLang="en-US" dirty="0" smtClean="0"/>
              <a:t>捏造（</a:t>
            </a:r>
            <a:r>
              <a:rPr lang="en-US" altLang="zh-TW" dirty="0" smtClean="0"/>
              <a:t>fabrication</a:t>
            </a:r>
            <a:r>
              <a:rPr lang="zh-TW" altLang="en-US" dirty="0" smtClean="0"/>
              <a:t>）：創造不實的記憶</a:t>
            </a:r>
            <a:r>
              <a:rPr lang="zh-TW" altLang="en-US" dirty="0" smtClean="0"/>
              <a:t>；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3.</a:t>
            </a:r>
            <a:r>
              <a:rPr lang="zh-TW" altLang="en-US" dirty="0" smtClean="0"/>
              <a:t>誇張與潤飾（</a:t>
            </a:r>
            <a:r>
              <a:rPr lang="en-US" altLang="zh-TW" dirty="0" smtClean="0"/>
              <a:t>exaggeration and embellishment</a:t>
            </a:r>
            <a:r>
              <a:rPr lang="zh-TW" altLang="en-US" dirty="0" smtClean="0"/>
              <a:t>）：把某些歷史事實的片段拆解（</a:t>
            </a:r>
            <a:r>
              <a:rPr lang="en-US" altLang="zh-TW" dirty="0" smtClean="0"/>
              <a:t>blow up</a:t>
            </a:r>
            <a:r>
              <a:rPr lang="zh-TW" altLang="en-US" dirty="0" smtClean="0"/>
              <a:t>）進團體的主要神話中，以誇大祖先行為的正面和重要性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連結或分離（</a:t>
            </a:r>
            <a:r>
              <a:rPr lang="en-US" altLang="zh-TW" dirty="0" smtClean="0"/>
              <a:t>linking versus detaching</a:t>
            </a:r>
            <a:r>
              <a:rPr lang="zh-TW" altLang="en-US" dirty="0" smtClean="0"/>
              <a:t>）：事件通常具有多重起因，將焦點放在其中一個、而忽略其他，就能讓事件的詮釋出現偏倚，而且不需竄改事實即可達到目的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r>
              <a:rPr lang="en-US" altLang="zh-TW" dirty="0" smtClean="0"/>
              <a:t>5</a:t>
            </a:r>
            <a:r>
              <a:rPr lang="en-US" altLang="zh-TW" dirty="0" smtClean="0"/>
              <a:t>.</a:t>
            </a:r>
            <a:r>
              <a:rPr lang="zh-TW" altLang="en-US" dirty="0" smtClean="0"/>
              <a:t>怪罪仇敵（</a:t>
            </a:r>
            <a:r>
              <a:rPr lang="en-US" altLang="zh-TW" dirty="0" smtClean="0"/>
              <a:t>blaming the enemy</a:t>
            </a:r>
            <a:r>
              <a:rPr lang="zh-TW" altLang="en-US" dirty="0" smtClean="0"/>
              <a:t>）：藉由歸咎敵人或對手，來降低自己的罪責，把自己的罪行解釋為只是對敵人的回應而已，甚至將責任完全推給敵人；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6.</a:t>
            </a:r>
            <a:r>
              <a:rPr lang="zh-TW" altLang="en-US" dirty="0" smtClean="0"/>
              <a:t>歸咎環境（</a:t>
            </a:r>
            <a:r>
              <a:rPr lang="en-US" altLang="zh-TW" dirty="0" smtClean="0"/>
              <a:t>blaming circumstances</a:t>
            </a:r>
            <a:r>
              <a:rPr lang="zh-TW" altLang="en-US" dirty="0" smtClean="0"/>
              <a:t>）：歸咎環境，以使自己要負的責任降到最低</a:t>
            </a:r>
            <a:r>
              <a:rPr lang="zh-TW" altLang="en-US" dirty="0" smtClean="0"/>
              <a:t>；</a:t>
            </a:r>
            <a:endParaRPr lang="en-US" altLang="zh-TW" dirty="0" smtClean="0"/>
          </a:p>
          <a:p>
            <a:r>
              <a:rPr lang="en-US" altLang="zh-TW" dirty="0" smtClean="0"/>
              <a:t>7</a:t>
            </a:r>
            <a:r>
              <a:rPr lang="en-US" altLang="zh-TW" dirty="0" smtClean="0"/>
              <a:t>.</a:t>
            </a:r>
            <a:r>
              <a:rPr lang="zh-TW" altLang="en-US" dirty="0" smtClean="0"/>
              <a:t>文脈框架（</a:t>
            </a:r>
            <a:r>
              <a:rPr lang="en-US" altLang="zh-TW" dirty="0" smtClean="0"/>
              <a:t>contextual framing</a:t>
            </a:r>
            <a:r>
              <a:rPr lang="zh-TW" altLang="en-US" dirty="0" smtClean="0"/>
              <a:t>）：大部分的歷史事件包含複雜的因果網絡，而集體記憶則傾向化繁為簡，尋求簡單的詮釋；藉由選擇哪一組因果來強調，人們可以把事件置於特殊的背景中以迎合團體的自我</a:t>
            </a:r>
            <a:r>
              <a:rPr lang="zh-TW" altLang="en-US" dirty="0" smtClean="0"/>
              <a:t>形象</a:t>
            </a:r>
            <a:endParaRPr lang="en-US" altLang="zh-TW" dirty="0" smtClean="0"/>
          </a:p>
          <a:p>
            <a:r>
              <a:rPr lang="zh-TW" altLang="en-US" dirty="0" smtClean="0"/>
              <a:t>文本盜獵（</a:t>
            </a:r>
            <a:r>
              <a:rPr lang="en-US" altLang="zh-TW" dirty="0" smtClean="0"/>
              <a:t>textual poaching</a:t>
            </a:r>
            <a:r>
              <a:rPr lang="zh-TW" altLang="en-US" dirty="0" smtClean="0"/>
              <a:t>），直接改造既有影像或文本的活動，用德塞圖（</a:t>
            </a:r>
            <a:r>
              <a:rPr lang="en-US" altLang="zh-TW" dirty="0" smtClean="0"/>
              <a:t>Michael </a:t>
            </a:r>
            <a:r>
              <a:rPr lang="en-US" altLang="zh-TW" dirty="0" err="1" smtClean="0"/>
              <a:t>deCerteau</a:t>
            </a:r>
            <a:r>
              <a:rPr lang="zh-TW" altLang="en-US" dirty="0" smtClean="0"/>
              <a:t>）的術語來說就是將原來的影像作品重組改編，甚至製作出各種衍生故事情節等等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Minber</a:t>
            </a:r>
            <a:r>
              <a:rPr lang="zh-TW" altLang="en-US" dirty="0" smtClean="0"/>
              <a:t>：當</a:t>
            </a:r>
            <a:r>
              <a:rPr lang="zh-TW" altLang="en-US" dirty="0" smtClean="0"/>
              <a:t>羅蘭</a:t>
            </a:r>
            <a:r>
              <a:rPr lang="en-US" altLang="zh-TW" dirty="0" smtClean="0"/>
              <a:t>‧</a:t>
            </a:r>
            <a:r>
              <a:rPr lang="zh-TW" altLang="en-US" dirty="0" smtClean="0"/>
              <a:t>巴特提出的「作者已死」（</a:t>
            </a:r>
            <a:r>
              <a:rPr lang="en-US" altLang="zh-TW" dirty="0" smtClean="0"/>
              <a:t>death of the author</a:t>
            </a:r>
            <a:r>
              <a:rPr lang="zh-TW" altLang="en-US" dirty="0" smtClean="0"/>
              <a:t>）、「讀者誕生」（</a:t>
            </a:r>
            <a:r>
              <a:rPr lang="en-US" altLang="zh-TW" dirty="0" smtClean="0"/>
              <a:t>birth </a:t>
            </a:r>
            <a:r>
              <a:rPr lang="en-US" altLang="zh-TW" dirty="0" err="1" smtClean="0"/>
              <a:t>ofthe</a:t>
            </a:r>
            <a:r>
              <a:rPr lang="en-US" altLang="zh-TW" dirty="0" smtClean="0"/>
              <a:t> </a:t>
            </a:r>
            <a:r>
              <a:rPr lang="en-US" altLang="zh-TW" dirty="0" smtClean="0"/>
              <a:t>author</a:t>
            </a:r>
            <a:r>
              <a:rPr lang="zh-TW" altLang="en-US" dirty="0" smtClean="0"/>
              <a:t>）的概念時，即意味著在歷史的真相上，紀錄片文本的產製者早已經「</a:t>
            </a:r>
            <a:r>
              <a:rPr lang="zh-TW" altLang="en-US" dirty="0" smtClean="0"/>
              <a:t>提前</a:t>
            </a:r>
            <a:r>
              <a:rPr lang="zh-TW" altLang="en-US" dirty="0" smtClean="0"/>
              <a:t>」進行各種「拼裝</a:t>
            </a:r>
            <a:r>
              <a:rPr lang="zh-TW" altLang="en-US" dirty="0" smtClean="0"/>
              <a:t>」、</a:t>
            </a:r>
            <a:r>
              <a:rPr lang="zh-TW" altLang="en-US" dirty="0" smtClean="0"/>
              <a:t>反拼裝、</a:t>
            </a:r>
            <a:r>
              <a:rPr lang="zh-TW" altLang="en-US" dirty="0" smtClean="0"/>
              <a:t>挪用、</a:t>
            </a:r>
            <a:r>
              <a:rPr lang="zh-TW" altLang="en-US" dirty="0" smtClean="0"/>
              <a:t>再挪用</a:t>
            </a:r>
            <a:r>
              <a:rPr lang="zh-TW" altLang="en-US" dirty="0" smtClean="0"/>
              <a:t>、改變</a:t>
            </a:r>
            <a:r>
              <a:rPr lang="zh-TW" altLang="en-US" dirty="0" smtClean="0"/>
              <a:t>、重新配置影像</a:t>
            </a:r>
            <a:r>
              <a:rPr lang="en-US" altLang="zh-TW" dirty="0" smtClean="0"/>
              <a:t>…</a:t>
            </a:r>
            <a:r>
              <a:rPr lang="zh-TW" altLang="en-US" dirty="0" smtClean="0"/>
              <a:t>等遊戲。歷史的真相經由文本盜</a:t>
            </a:r>
            <a:r>
              <a:rPr lang="zh-TW" altLang="en-US" dirty="0" smtClean="0"/>
              <a:t>獵，改變</a:t>
            </a:r>
            <a:r>
              <a:rPr lang="zh-TW" altLang="en-US" dirty="0" smtClean="0"/>
              <a:t>了共同記憶的內容，那誰來扮演上帝之眼呢？或許誰來都</a:t>
            </a:r>
            <a:r>
              <a:rPr lang="zh-TW" altLang="en-US" dirty="0" smtClean="0"/>
              <a:t>只能</a:t>
            </a:r>
            <a:r>
              <a:rPr lang="zh-TW" altLang="en-US" dirty="0" smtClean="0"/>
              <a:t>「睜一隻眼、閉一隻眼」吧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r>
              <a:rPr lang="en-US" altLang="zh-TW" dirty="0" err="1" smtClean="0"/>
              <a:t>Minber</a:t>
            </a:r>
            <a:r>
              <a:rPr lang="zh-TW" altLang="en-US" dirty="0" smtClean="0"/>
              <a:t>：只有自己相信的才是真相！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指定延伸閱讀</a:t>
            </a:r>
            <a:r>
              <a:rPr lang="en-US" altLang="zh-TW" dirty="0" smtClean="0"/>
              <a:t>--</a:t>
            </a:r>
            <a:r>
              <a:rPr lang="zh-TW" altLang="zh-TW" u="sng" dirty="0" smtClean="0"/>
              <a:t>自我盜獵與選擇的文本真實：從三部</a:t>
            </a:r>
            <a:r>
              <a:rPr lang="en-US" altLang="zh-TW" u="sng" dirty="0" smtClean="0"/>
              <a:t>228 </a:t>
            </a:r>
            <a:r>
              <a:rPr lang="zh-TW" altLang="zh-TW" u="sng" dirty="0" smtClean="0"/>
              <a:t>紀錄片談起</a:t>
            </a:r>
            <a:endParaRPr lang="en-US" altLang="zh-TW" dirty="0" smtClean="0"/>
          </a:p>
          <a:p>
            <a:r>
              <a:rPr lang="zh-TW" altLang="en-US" dirty="0" smtClean="0"/>
              <a:t>學習單的問題</a:t>
            </a:r>
            <a:r>
              <a:rPr lang="en-US" altLang="zh-TW" dirty="0" smtClean="0"/>
              <a:t>(</a:t>
            </a:r>
            <a:r>
              <a:rPr lang="zh-TW" altLang="en-US" dirty="0" smtClean="0"/>
              <a:t>請填寫學習單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：</a:t>
            </a:r>
            <a:r>
              <a:rPr lang="zh-TW" altLang="zh-TW" dirty="0" smtClean="0"/>
              <a:t>甚麼是「集體記憶」？有何「</a:t>
            </a:r>
            <a:r>
              <a:rPr lang="zh-TW" altLang="zh-TW" dirty="0" smtClean="0"/>
              <a:t>特色</a:t>
            </a:r>
            <a:r>
              <a:rPr lang="en-US" altLang="zh-TW" dirty="0" smtClean="0"/>
              <a:t>/</a:t>
            </a:r>
            <a:r>
              <a:rPr lang="zh-TW" altLang="en-US" dirty="0" smtClean="0"/>
              <a:t>作用</a:t>
            </a:r>
            <a:r>
              <a:rPr lang="zh-TW" altLang="zh-TW" dirty="0" smtClean="0"/>
              <a:t>」？</a:t>
            </a:r>
            <a:endParaRPr lang="en-US" altLang="zh-TW" dirty="0" smtClean="0"/>
          </a:p>
          <a:p>
            <a:pPr>
              <a:buNone/>
            </a:pPr>
            <a:r>
              <a:rPr lang="en-US" altLang="zh-TW" sz="1600" dirty="0" smtClean="0"/>
              <a:t>(</a:t>
            </a:r>
            <a:r>
              <a:rPr lang="zh-TW" altLang="zh-TW" sz="1600" dirty="0" smtClean="0"/>
              <a:t>可</a:t>
            </a:r>
            <a:r>
              <a:rPr lang="zh-TW" altLang="zh-TW" sz="1600" dirty="0" smtClean="0"/>
              <a:t>參考</a:t>
            </a:r>
            <a:r>
              <a:rPr lang="zh-TW" altLang="zh-TW" sz="1600" b="1" dirty="0" smtClean="0">
                <a:solidFill>
                  <a:srgbClr val="FF0000"/>
                </a:solidFill>
              </a:rPr>
              <a:t>翁秀琪</a:t>
            </a:r>
            <a:r>
              <a:rPr lang="zh-TW" altLang="zh-TW" sz="1600" dirty="0" smtClean="0"/>
              <a:t>老師文章</a:t>
            </a:r>
            <a:r>
              <a:rPr lang="en-US" altLang="zh-TW" sz="1500" u="sng" dirty="0" smtClean="0">
                <a:latin typeface="+mn-ea"/>
                <a:hlinkClick r:id="rId2"/>
              </a:rPr>
              <a:t>http://</a:t>
            </a:r>
            <a:r>
              <a:rPr lang="en-US" altLang="zh-TW" sz="1500" u="sng" dirty="0" smtClean="0">
                <a:latin typeface="+mn-ea"/>
                <a:hlinkClick r:id="rId2"/>
              </a:rPr>
              <a:t>ccs.nccu.edu.tw/UPLOAD_FILES/HISTORY_PAPER_FILES/735_1.pdf</a:t>
            </a:r>
            <a:r>
              <a:rPr lang="en-US" altLang="zh-TW" sz="1500" dirty="0" smtClean="0">
                <a:latin typeface="+mn-ea"/>
              </a:rPr>
              <a:t>) </a:t>
            </a:r>
            <a:endParaRPr lang="zh-TW" altLang="en-US" sz="1500" dirty="0" smtClean="0">
              <a:latin typeface="+mn-ea"/>
            </a:endParaRPr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 ：你</a:t>
            </a:r>
            <a:r>
              <a:rPr lang="en-US" altLang="zh-TW" dirty="0" smtClean="0"/>
              <a:t>/</a:t>
            </a:r>
            <a:r>
              <a:rPr lang="zh-TW" altLang="en-US" dirty="0" smtClean="0"/>
              <a:t>妳同意「紀錄片只是另一種劇情片」</a:t>
            </a:r>
            <a:r>
              <a:rPr lang="zh-TW" altLang="zh-TW" dirty="0" smtClean="0"/>
              <a:t>這句話嗎</a:t>
            </a:r>
            <a:r>
              <a:rPr lang="zh-TW" altLang="en-US" dirty="0" smtClean="0"/>
              <a:t>？</a:t>
            </a:r>
            <a:r>
              <a:rPr lang="zh-TW" altLang="en-US" dirty="0" smtClean="0"/>
              <a:t>為什麼 ？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請到「性別與社會」網站回答</a:t>
            </a:r>
            <a:endParaRPr lang="en-US" altLang="zh-TW" dirty="0" smtClean="0"/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 ：你覺得林江邁女士</a:t>
            </a:r>
            <a:r>
              <a:rPr lang="en-US" altLang="zh-TW" dirty="0" smtClean="0"/>
              <a:t>(228</a:t>
            </a:r>
            <a:r>
              <a:rPr lang="zh-TW" altLang="en-US" dirty="0" smtClean="0"/>
              <a:t>事件的導火線主角</a:t>
            </a:r>
            <a:r>
              <a:rPr lang="en-US" altLang="zh-TW" dirty="0" smtClean="0"/>
              <a:t>)</a:t>
            </a:r>
            <a:r>
              <a:rPr lang="zh-TW" altLang="en-US" dirty="0" smtClean="0"/>
              <a:t>為何會把女兒嫁給外省人？ 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請到「歷史人物分析」網站回答</a:t>
            </a:r>
            <a:endParaRPr lang="en-US" altLang="zh-TW" dirty="0" smtClean="0"/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 ：為何中國的歷史都是「菁英史」而非「大眾史」？ </a:t>
            </a:r>
            <a:r>
              <a:rPr lang="en-US" altLang="zh-TW" dirty="0" smtClean="0"/>
              <a:t>(</a:t>
            </a:r>
            <a:r>
              <a:rPr lang="zh-TW" altLang="en-US" dirty="0" smtClean="0"/>
              <a:t>歷史的真實</a:t>
            </a:r>
            <a:r>
              <a:rPr lang="en-US" altLang="zh-TW" dirty="0" smtClean="0"/>
              <a:t>/</a:t>
            </a:r>
            <a:r>
              <a:rPr lang="zh-TW" altLang="en-US" dirty="0" smtClean="0"/>
              <a:t>正義由誰決定</a:t>
            </a:r>
            <a:r>
              <a:rPr lang="en-US" altLang="zh-TW" dirty="0" smtClean="0"/>
              <a:t>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部分內容引自</a:t>
            </a:r>
            <a:endParaRPr lang="en-US" altLang="zh-TW" dirty="0" smtClean="0"/>
          </a:p>
          <a:p>
            <a:r>
              <a:rPr lang="zh-TW" altLang="zh-TW" sz="1200" b="1" dirty="0" smtClean="0"/>
              <a:t>紀錄片</a:t>
            </a:r>
            <a:r>
              <a:rPr lang="zh-TW" altLang="en-US" sz="1200" b="1" dirty="0" smtClean="0"/>
              <a:t> </a:t>
            </a:r>
            <a:r>
              <a:rPr lang="en-US" altLang="zh-TW" sz="1200" b="1" dirty="0" smtClean="0">
                <a:hlinkClick r:id="rId2"/>
              </a:rPr>
              <a:t>http://zh.wikipedia.org/zh-tw/%E7%B4%80%E9%8C%84%E7%89%87</a:t>
            </a:r>
            <a:endParaRPr lang="en-US" altLang="zh-TW" sz="1200" b="1" dirty="0" smtClean="0"/>
          </a:p>
          <a:p>
            <a:r>
              <a:rPr lang="zh-TW" altLang="en-US" sz="1200" b="1" dirty="0" smtClean="0"/>
              <a:t>國美館舉辦台灣紀錄片美學單元   </a:t>
            </a:r>
            <a:r>
              <a:rPr lang="en-US" altLang="zh-TW" sz="1200" b="1" dirty="0" smtClean="0">
                <a:hlinkClick r:id="rId3"/>
              </a:rPr>
              <a:t>http://www.5ch.com.tw/news/news_detail.asp?bclass=0008&amp;num=0000799</a:t>
            </a:r>
            <a:endParaRPr lang="en-US" altLang="zh-TW" sz="1200" b="1" dirty="0" smtClean="0"/>
          </a:p>
          <a:p>
            <a:r>
              <a:rPr lang="zh-TW" altLang="en-US" sz="1200" b="1" dirty="0" smtClean="0"/>
              <a:t>閔宇經  </a:t>
            </a:r>
            <a:r>
              <a:rPr lang="zh-TW" altLang="zh-TW" sz="1200" u="sng" dirty="0" smtClean="0"/>
              <a:t>自我盜獵與選擇的文本真實：從三部</a:t>
            </a:r>
            <a:r>
              <a:rPr lang="en-US" altLang="zh-TW" sz="1200" u="sng" dirty="0" smtClean="0"/>
              <a:t>228 </a:t>
            </a:r>
            <a:r>
              <a:rPr lang="zh-TW" altLang="zh-TW" sz="1200" u="sng" dirty="0" smtClean="0"/>
              <a:t>紀錄片談起</a:t>
            </a:r>
            <a:endParaRPr lang="en-US" altLang="zh-TW" sz="1200" u="sng" dirty="0" smtClean="0"/>
          </a:p>
          <a:p>
            <a:r>
              <a:rPr lang="zh-TW" altLang="zh-TW" sz="1200" dirty="0" smtClean="0"/>
              <a:t>二二八事件</a:t>
            </a:r>
            <a:r>
              <a:rPr lang="en-US" altLang="zh-TW" sz="1200" dirty="0" smtClean="0"/>
              <a:t> </a:t>
            </a:r>
            <a:r>
              <a:rPr lang="en-US" altLang="zh-TW" sz="1200" b="1" dirty="0" smtClean="0">
                <a:hlinkClick r:id="rId4"/>
              </a:rPr>
              <a:t>https://tw.search.yahoo.com/search?p=228%E4%BA%8B%E4%BB%B6&amp;fr=yfp&amp;ei=utf-8&amp;v=0</a:t>
            </a:r>
            <a:endParaRPr lang="en-US" altLang="zh-TW" sz="1200" b="1" dirty="0" smtClean="0"/>
          </a:p>
          <a:p>
            <a:r>
              <a:rPr lang="zh-TW" altLang="en-US" sz="1200" b="1" dirty="0" smtClean="0"/>
              <a:t>財團法人二二八事件</a:t>
            </a:r>
            <a:r>
              <a:rPr lang="zh-TW" altLang="en-US" sz="1200" b="1" smtClean="0"/>
              <a:t>紀念</a:t>
            </a:r>
            <a:r>
              <a:rPr lang="zh-TW" altLang="en-US" sz="1200" b="1" smtClean="0"/>
              <a:t>基金會 </a:t>
            </a:r>
            <a:r>
              <a:rPr lang="en-US" altLang="zh-TW" sz="1200" smtClean="0">
                <a:hlinkClick r:id="rId5"/>
              </a:rPr>
              <a:t>http</a:t>
            </a:r>
            <a:r>
              <a:rPr lang="en-US" altLang="zh-TW" sz="1200" dirty="0" smtClean="0">
                <a:hlinkClick r:id="rId5"/>
              </a:rPr>
              <a:t>://www.228.org.tw</a:t>
            </a:r>
            <a:r>
              <a:rPr lang="en-US" altLang="zh-TW" sz="1200" dirty="0" smtClean="0"/>
              <a:t> </a:t>
            </a:r>
            <a:endParaRPr lang="en-US" altLang="zh-TW" sz="1200" dirty="0" smtClean="0"/>
          </a:p>
          <a:p>
            <a:r>
              <a:rPr lang="zh-TW" altLang="zh-TW" sz="1200" b="1" dirty="0" smtClean="0"/>
              <a:t>翁秀琪老師文章</a:t>
            </a:r>
            <a:r>
              <a:rPr lang="zh-TW" altLang="en-US" sz="1200" b="1" dirty="0" smtClean="0"/>
              <a:t>  </a:t>
            </a:r>
            <a:r>
              <a:rPr lang="en-US" altLang="zh-TW" sz="1200" u="sng" dirty="0" smtClean="0">
                <a:latin typeface="+mn-ea"/>
                <a:hlinkClick r:id="rId6"/>
              </a:rPr>
              <a:t>http</a:t>
            </a:r>
            <a:r>
              <a:rPr lang="en-US" altLang="zh-TW" sz="1200" u="sng" dirty="0" smtClean="0">
                <a:latin typeface="+mn-ea"/>
                <a:hlinkClick r:id="rId6"/>
              </a:rPr>
              <a:t>://ccs.nccu.edu.tw/UPLOAD_FILES/HISTORY_PAPER_FILES/735_1.pdf</a:t>
            </a:r>
            <a:endParaRPr lang="en-US" altLang="zh-TW" sz="1200" dirty="0" smtClean="0"/>
          </a:p>
          <a:p>
            <a:endParaRPr lang="en-US" altLang="zh-TW" sz="1200" b="1" dirty="0" smtClean="0"/>
          </a:p>
          <a:p>
            <a:endParaRPr lang="en-US" altLang="zh-TW" sz="1200" b="1" dirty="0" smtClean="0"/>
          </a:p>
          <a:p>
            <a:endParaRPr lang="en-US" altLang="zh-TW" sz="1200" dirty="0" smtClean="0"/>
          </a:p>
          <a:p>
            <a:endParaRPr lang="en-US" altLang="zh-TW" sz="1200" dirty="0" smtClean="0"/>
          </a:p>
          <a:p>
            <a:endParaRPr lang="en-US" altLang="zh-TW" sz="1200" dirty="0" smtClean="0"/>
          </a:p>
          <a:p>
            <a:endParaRPr lang="en-US" altLang="zh-TW" sz="1200" dirty="0" smtClean="0"/>
          </a:p>
          <a:p>
            <a:endParaRPr lang="zh-TW" altLang="en-US" sz="1200" dirty="0" smtClean="0"/>
          </a:p>
          <a:p>
            <a:endParaRPr lang="en-US" altLang="zh-TW" sz="1200" dirty="0" smtClean="0"/>
          </a:p>
          <a:p>
            <a:endParaRPr lang="zh-TW" altLang="en-US" sz="1200" dirty="0" smtClean="0"/>
          </a:p>
          <a:p>
            <a:endParaRPr lang="zh-TW" altLang="en-US" sz="1200" dirty="0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認同的幽靈：</a:t>
            </a:r>
            <a:r>
              <a:rPr lang="en-US" altLang="zh-TW" dirty="0" smtClean="0"/>
              <a:t>228</a:t>
            </a:r>
            <a:r>
              <a:rPr lang="zh-TW" altLang="en-US" dirty="0" smtClean="0"/>
              <a:t>事件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三部紀錄片</a:t>
            </a:r>
            <a:endParaRPr lang="en-US" altLang="zh-TW" dirty="0" smtClean="0"/>
          </a:p>
          <a:p>
            <a:r>
              <a:rPr lang="en-US" altLang="zh-TW" dirty="0" smtClean="0"/>
              <a:t>《</a:t>
            </a:r>
            <a:r>
              <a:rPr lang="zh-TW" altLang="en-US" dirty="0" smtClean="0"/>
              <a:t>傷痕</a:t>
            </a:r>
            <a:r>
              <a:rPr lang="en-US" altLang="zh-TW" dirty="0" smtClean="0"/>
              <a:t>228》</a:t>
            </a:r>
            <a:r>
              <a:rPr lang="zh-TW" altLang="en-US" dirty="0" smtClean="0"/>
              <a:t> ，「二二八事件紀念基金會」與「公共電視」共同製作發行，</a:t>
            </a:r>
            <a:r>
              <a:rPr lang="en-US" altLang="zh-TW" dirty="0" smtClean="0"/>
              <a:t>49 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en-US" altLang="zh-TW" dirty="0" smtClean="0"/>
              <a:t>《</a:t>
            </a:r>
            <a:r>
              <a:rPr lang="zh-TW" altLang="en-US" dirty="0" smtClean="0"/>
              <a:t>尋找二二八的沈默母親</a:t>
            </a:r>
            <a:r>
              <a:rPr lang="en-US" altLang="zh-TW" dirty="0" smtClean="0"/>
              <a:t>-</a:t>
            </a:r>
            <a:r>
              <a:rPr lang="zh-TW" altLang="en-US" dirty="0" smtClean="0"/>
              <a:t>林江邁的故事</a:t>
            </a:r>
            <a:r>
              <a:rPr lang="en-US" altLang="zh-TW" dirty="0" smtClean="0"/>
              <a:t>》</a:t>
            </a:r>
            <a:r>
              <a:rPr lang="zh-TW" altLang="en-US" dirty="0" smtClean="0"/>
              <a:t> ，南方家園文化事業有限公司，</a:t>
            </a:r>
            <a:r>
              <a:rPr lang="en-US" altLang="zh-TW" dirty="0" smtClean="0"/>
              <a:t>40 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en-US" altLang="zh-TW" dirty="0" smtClean="0"/>
              <a:t>《</a:t>
            </a:r>
            <a:r>
              <a:rPr lang="zh-TW" altLang="en-US" dirty="0" smtClean="0"/>
              <a:t>春蟄驚夢</a:t>
            </a:r>
            <a:r>
              <a:rPr lang="en-US" altLang="zh-TW" dirty="0" smtClean="0"/>
              <a:t>-228 </a:t>
            </a:r>
            <a:r>
              <a:rPr lang="zh-TW" altLang="en-US" dirty="0" smtClean="0"/>
              <a:t>還原紀事</a:t>
            </a:r>
            <a:r>
              <a:rPr lang="en-US" altLang="zh-TW" dirty="0" smtClean="0"/>
              <a:t>》 </a:t>
            </a:r>
            <a:r>
              <a:rPr lang="zh-TW" altLang="en-US" dirty="0" smtClean="0"/>
              <a:t>，國民黨，</a:t>
            </a:r>
            <a:r>
              <a:rPr lang="en-US" altLang="zh-TW" dirty="0" smtClean="0"/>
              <a:t>72 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zh-TW" altLang="zh-TW" dirty="0" smtClean="0"/>
              <a:t>二二八事件</a:t>
            </a:r>
            <a:r>
              <a:rPr lang="en-US" altLang="zh-TW" dirty="0" smtClean="0"/>
              <a:t> </a:t>
            </a:r>
            <a:r>
              <a:rPr lang="en-US" altLang="zh-TW" sz="1000" b="1" dirty="0" smtClean="0">
                <a:hlinkClick r:id="rId2"/>
              </a:rPr>
              <a:t>https://tw.search.yahoo.com/search?p=228%E4%BA%8B%E4%BB%B6&amp;fr=yfp&amp;ei=utf-8&amp;v=0</a:t>
            </a:r>
            <a:endParaRPr lang="en-US" altLang="zh-TW" sz="1000" b="1" dirty="0" smtClean="0"/>
          </a:p>
          <a:p>
            <a:r>
              <a:rPr lang="zh-TW" altLang="en-US" dirty="0" smtClean="0"/>
              <a:t>財團法人二二八事件紀念基金會</a:t>
            </a:r>
            <a:r>
              <a:rPr lang="en-US" altLang="zh-TW" sz="1000" dirty="0" smtClean="0">
                <a:hlinkClick r:id="rId3"/>
              </a:rPr>
              <a:t>http://www.228.org.tw</a:t>
            </a:r>
            <a:r>
              <a:rPr lang="en-US" altLang="zh-TW" sz="1000" dirty="0" smtClean="0"/>
              <a:t> </a:t>
            </a:r>
          </a:p>
          <a:p>
            <a:endParaRPr lang="en-US" altLang="zh-TW" sz="1000" dirty="0" smtClean="0"/>
          </a:p>
          <a:p>
            <a:pPr>
              <a:buNone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為什麼會產生</a:t>
            </a:r>
            <a:r>
              <a:rPr lang="en-US" altLang="zh-TW" dirty="0" smtClean="0"/>
              <a:t>228</a:t>
            </a:r>
            <a:r>
              <a:rPr lang="zh-TW" altLang="en-US" dirty="0" smtClean="0"/>
              <a:t>事件？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歷史背景因素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228</a:t>
            </a:r>
            <a:r>
              <a:rPr lang="zh-TW" altLang="en-US" dirty="0" smtClean="0"/>
              <a:t>事件的經過</a:t>
            </a:r>
            <a:endParaRPr lang="en-US" altLang="zh-TW" dirty="0" smtClean="0"/>
          </a:p>
          <a:p>
            <a:r>
              <a:rPr lang="en-US" altLang="zh-TW" dirty="0" smtClean="0"/>
              <a:t>228</a:t>
            </a:r>
            <a:r>
              <a:rPr lang="zh-TW" altLang="en-US" dirty="0" smtClean="0"/>
              <a:t>事件的性質？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官逼民反、 族群衝突、共黨滲透、暴力奪權、 國家暴力</a:t>
            </a:r>
            <a:r>
              <a:rPr lang="en-US" altLang="zh-TW" dirty="0" smtClean="0"/>
              <a:t>…)</a:t>
            </a:r>
          </a:p>
          <a:p>
            <a:r>
              <a:rPr lang="en-US" altLang="zh-TW" dirty="0" smtClean="0"/>
              <a:t>228</a:t>
            </a:r>
            <a:r>
              <a:rPr lang="zh-TW" altLang="en-US" dirty="0" smtClean="0"/>
              <a:t>事件的死傷人數？</a:t>
            </a:r>
            <a:endParaRPr lang="en-US" altLang="zh-TW" dirty="0" smtClean="0"/>
          </a:p>
          <a:p>
            <a:r>
              <a:rPr lang="zh-TW" altLang="en-US" dirty="0" smtClean="0"/>
              <a:t>誰要為</a:t>
            </a:r>
            <a:r>
              <a:rPr lang="en-US" altLang="zh-TW" dirty="0" smtClean="0"/>
              <a:t>228</a:t>
            </a:r>
            <a:r>
              <a:rPr lang="zh-TW" altLang="en-US" dirty="0" smtClean="0"/>
              <a:t>事件負責？</a:t>
            </a:r>
            <a:endParaRPr lang="en-US" altLang="zh-TW" dirty="0" smtClean="0"/>
          </a:p>
          <a:p>
            <a:r>
              <a:rPr lang="en-US" altLang="zh-TW" dirty="0" smtClean="0"/>
              <a:t>228</a:t>
            </a:r>
            <a:r>
              <a:rPr lang="zh-TW" altLang="en-US" dirty="0" smtClean="0"/>
              <a:t>事件對當時的影響？</a:t>
            </a:r>
            <a:endParaRPr lang="en-US" altLang="zh-TW" dirty="0" smtClean="0"/>
          </a:p>
          <a:p>
            <a:r>
              <a:rPr lang="en-US" altLang="zh-TW" dirty="0" smtClean="0"/>
              <a:t>228</a:t>
            </a:r>
            <a:r>
              <a:rPr lang="zh-TW" altLang="en-US" dirty="0" smtClean="0"/>
              <a:t>事件對現今政治的影響？</a:t>
            </a:r>
            <a:endParaRPr lang="en-US" altLang="zh-TW" dirty="0" smtClean="0"/>
          </a:p>
          <a:p>
            <a:r>
              <a:rPr lang="en-US" altLang="zh-TW" dirty="0" smtClean="0"/>
              <a:t>228</a:t>
            </a:r>
            <a:r>
              <a:rPr lang="zh-TW" altLang="en-US" dirty="0" smtClean="0"/>
              <a:t>事件的啟示？後續政府與民間作為？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誰的歷史？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Minber</a:t>
            </a:r>
            <a:r>
              <a:rPr lang="zh-TW" altLang="en-US" dirty="0" smtClean="0"/>
              <a:t>：</a:t>
            </a:r>
            <a:r>
              <a:rPr lang="en-US" altLang="zh-TW" dirty="0" smtClean="0"/>
              <a:t>228</a:t>
            </a:r>
            <a:r>
              <a:rPr lang="zh-TW" altLang="en-US" dirty="0" smtClean="0"/>
              <a:t>的「真相」應該隨著時間的流逝、更多文件</a:t>
            </a:r>
            <a:r>
              <a:rPr lang="en-US" altLang="zh-TW" dirty="0" smtClean="0"/>
              <a:t>/</a:t>
            </a:r>
            <a:r>
              <a:rPr lang="zh-TW" altLang="en-US" dirty="0" smtClean="0"/>
              <a:t>文獻的解密公佈而越來越清楚，但是「事實」卻在各方主體的召喚、不同立場的協商與解讀下越來越模糊。</a:t>
            </a:r>
            <a:endParaRPr lang="en-US" altLang="zh-TW" dirty="0" smtClean="0"/>
          </a:p>
          <a:p>
            <a:r>
              <a:rPr lang="zh-TW" altLang="en-US" dirty="0" smtClean="0"/>
              <a:t>柯林武德：「一切歷史都是思想史」 「歷史就是</a:t>
            </a:r>
          </a:p>
          <a:p>
            <a:r>
              <a:rPr lang="zh-TW" altLang="en-US" dirty="0" smtClean="0"/>
              <a:t>過去的思想在歷史家心中的重演」 。</a:t>
            </a:r>
            <a:endParaRPr lang="en-US" altLang="zh-TW" dirty="0" smtClean="0"/>
          </a:p>
          <a:p>
            <a:r>
              <a:rPr lang="zh-TW" altLang="en-US" dirty="0" smtClean="0"/>
              <a:t>克羅齊： 「一切歷史都是當代史」所述事件時間上不論其多麼遙遠，實際上它卻牽涉到眼前的需要和情況。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從史學研究者的詮釋主體出發，歷史極易變成「政治的歷史」與「精英的歷史」，就算可以呈現常民生活文化，也成為史家的史學，而非大眾的史學。</a:t>
            </a:r>
            <a:endParaRPr lang="en-US" altLang="zh-TW" dirty="0" smtClean="0"/>
          </a:p>
          <a:p>
            <a:r>
              <a:rPr lang="zh-TW" altLang="en-US" dirty="0" smtClean="0"/>
              <a:t>懷特認為：「專著性的歷史論文其建構或</a:t>
            </a:r>
            <a:r>
              <a:rPr lang="en-US" altLang="zh-TW" dirty="0" smtClean="0"/>
              <a:t>『</a:t>
            </a:r>
            <a:r>
              <a:rPr lang="zh-TW" altLang="en-US" dirty="0" smtClean="0"/>
              <a:t>塑造</a:t>
            </a:r>
            <a:r>
              <a:rPr lang="en-US" altLang="zh-TW" dirty="0" smtClean="0"/>
              <a:t>』</a:t>
            </a:r>
            <a:r>
              <a:rPr lang="zh-TW" altLang="en-US" dirty="0" smtClean="0"/>
              <a:t>的成分並不亞於歷史影片」，「每件書寫的和影視的歷史作品一樣，必須經過濃縮、移位、象徵、修飾的過程。」</a:t>
            </a:r>
            <a:endParaRPr lang="en-US" altLang="zh-TW" dirty="0" smtClean="0"/>
          </a:p>
          <a:p>
            <a:r>
              <a:rPr lang="en-US" altLang="zh-TW" dirty="0" err="1" smtClean="0"/>
              <a:t>Minber</a:t>
            </a:r>
            <a:r>
              <a:rPr lang="zh-TW" altLang="en-US" dirty="0" smtClean="0"/>
              <a:t>：因此誰掌握到歷史論說的話語權，歷史</a:t>
            </a:r>
            <a:r>
              <a:rPr lang="en-US" altLang="zh-TW" dirty="0" smtClean="0"/>
              <a:t>(</a:t>
            </a:r>
            <a:r>
              <a:rPr lang="zh-TW" altLang="en-US" dirty="0" smtClean="0"/>
              <a:t>的真實</a:t>
            </a:r>
            <a:r>
              <a:rPr lang="en-US" altLang="zh-TW" dirty="0" smtClean="0"/>
              <a:t>/</a:t>
            </a:r>
            <a:r>
              <a:rPr lang="zh-TW" altLang="en-US" dirty="0" smtClean="0"/>
              <a:t>正義</a:t>
            </a:r>
            <a:r>
              <a:rPr lang="en-US" altLang="zh-TW" dirty="0" smtClean="0"/>
              <a:t>)</a:t>
            </a:r>
            <a:r>
              <a:rPr lang="zh-TW" altLang="en-US" dirty="0" smtClean="0"/>
              <a:t>就由「他」決定。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紀錄片是真的嗎？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 smtClean="0"/>
              <a:t>比爾</a:t>
            </a:r>
            <a:r>
              <a:rPr lang="en-US" altLang="zh-TW" dirty="0" smtClean="0"/>
              <a:t>‧</a:t>
            </a:r>
            <a:r>
              <a:rPr lang="zh-TW" altLang="zh-TW" dirty="0" smtClean="0"/>
              <a:t>尼克爾斯</a:t>
            </a:r>
            <a:r>
              <a:rPr lang="zh-TW" altLang="en-US" dirty="0" smtClean="0"/>
              <a:t>把紀錄片分成六種類型：</a:t>
            </a:r>
            <a:endParaRPr lang="en-US" altLang="zh-TW" dirty="0" smtClean="0"/>
          </a:p>
          <a:p>
            <a:r>
              <a:rPr lang="zh-TW" altLang="zh-TW" dirty="0" smtClean="0"/>
              <a:t>一、詩意型紀錄片（Poetic Documentary）這種類型的紀錄片不強調敘事，不注重特定時空的營造，不強調連貫剪輯。它著力於節奏的創造，不同空間的並置，目的在於情緒、情調的傳達。</a:t>
            </a:r>
          </a:p>
          <a:p>
            <a:r>
              <a:rPr lang="zh-TW" altLang="zh-TW" dirty="0" smtClean="0"/>
              <a:t>二、闡釋型紀錄片（Expository Documentary）這種紀錄片宣傳意圖明確，創造者倚重解說詞的力量說服觀眾接受自己的觀點。形式上的典型特徵是「上帝之聲」（voice-of-God）、證據剪輯、全知視點等。</a:t>
            </a:r>
            <a:br>
              <a:rPr lang="zh-TW" altLang="zh-TW" dirty="0" smtClean="0"/>
            </a:br>
            <a:r>
              <a:rPr lang="zh-TW" altLang="zh-TW" dirty="0" smtClean="0"/>
              <a:t> </a:t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三、觀察型紀錄片（Observational Documentary）這種紀錄片放棄解說，放棄扮演，紀錄片導演成了「牆壁上的蒼蠅」</a:t>
            </a:r>
            <a:r>
              <a:rPr lang="zh-TW" altLang="en-US" dirty="0" smtClean="0"/>
              <a:t>。擅長</a:t>
            </a:r>
            <a:r>
              <a:rPr lang="zh-TW" altLang="zh-TW" dirty="0" smtClean="0"/>
              <a:t>於現實世界的表達，但對於歷史題材卻難以處理。由於放棄了解說、字幕，影像的表達很容易流於冗長而沉悶。</a:t>
            </a:r>
          </a:p>
          <a:p>
            <a:r>
              <a:rPr lang="zh-TW" altLang="zh-TW" dirty="0" smtClean="0"/>
              <a:t>四、參與型紀錄片（Participatory Documentary）這種類型的紀錄片不掩蓋導演的在場，相反，刻意強調導演與被拍攝對象的互動。 </a:t>
            </a:r>
            <a:br>
              <a:rPr lang="zh-TW" altLang="zh-TW" dirty="0" smtClean="0"/>
            </a:br>
            <a:r>
              <a:rPr lang="zh-TW" altLang="zh-TW" dirty="0" smtClean="0"/>
              <a:t> </a:t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五、反射型紀錄片（Reflexive Documentary）在於對紀錄片呈現社會歷史過程本身的反思。重視對現實世界的表達，但更為重要的是，導演在片中同時表達對紀錄片創作本身的反思。這種影片往往顯得更為抽象，難以理解。 </a:t>
            </a:r>
            <a:endParaRPr lang="en-US" altLang="zh-TW" dirty="0" smtClean="0"/>
          </a:p>
          <a:p>
            <a:r>
              <a:rPr lang="zh-TW" altLang="zh-TW" dirty="0" smtClean="0"/>
              <a:t>表述行為型紀錄片（Performative）把真實的事件進行主觀的放大，背離現實主義的風格。強調創作者主觀的表述。 </a:t>
            </a:r>
            <a:br>
              <a:rPr lang="zh-TW" altLang="zh-TW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/>
              <a:t>謝爾蓋</a:t>
            </a:r>
            <a:r>
              <a:rPr lang="en-US" altLang="zh-TW" dirty="0" smtClean="0"/>
              <a:t>‧</a:t>
            </a:r>
            <a:r>
              <a:rPr lang="zh-TW" altLang="zh-TW" dirty="0" smtClean="0"/>
              <a:t>愛森斯坦</a:t>
            </a:r>
            <a:r>
              <a:rPr lang="zh-TW" altLang="en-US" dirty="0" smtClean="0"/>
              <a:t>：</a:t>
            </a:r>
            <a:r>
              <a:rPr lang="zh-TW" altLang="zh-TW" dirty="0" smtClean="0"/>
              <a:t>對於我來說一部電影使用什麼手段，它是一部表演出來的故事片還是一部紀錄片，不重要。一部好電影要表現真理，而不是事實。</a:t>
            </a:r>
            <a:endParaRPr lang="en-US" altLang="zh-TW" dirty="0" smtClean="0"/>
          </a:p>
          <a:p>
            <a:r>
              <a:rPr lang="zh-TW" altLang="zh-TW" dirty="0" smtClean="0"/>
              <a:t>紀錄片與故事片之間實際上並沒有明確的界限。</a:t>
            </a:r>
            <a:endParaRPr lang="en-US" altLang="zh-TW" dirty="0" smtClean="0"/>
          </a:p>
          <a:p>
            <a:r>
              <a:rPr lang="en-US" altLang="zh-TW" dirty="0" err="1" smtClean="0"/>
              <a:t>Minber</a:t>
            </a:r>
            <a:r>
              <a:rPr lang="zh-TW" altLang="en-US" dirty="0" smtClean="0"/>
              <a:t>：文字歷史、影視史學、紀錄片三者成為一種建構的想像。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C7928-536C-4E84-9692-8090F3B6B076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502</TotalTime>
  <Words>1738</Words>
  <Application>Microsoft Office PowerPoint</Application>
  <PresentationFormat>如螢幕大小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流線</vt:lpstr>
      <vt:lpstr>教育部現代公民核心能力課程計畫 凝視與再現：移民社會與多元認同</vt:lpstr>
      <vt:lpstr>認同的幽靈：228事件</vt:lpstr>
      <vt:lpstr>投影片 3</vt:lpstr>
      <vt:lpstr>誰的歷史？</vt:lpstr>
      <vt:lpstr>投影片 5</vt:lpstr>
      <vt:lpstr>紀錄片是真的嗎？</vt:lpstr>
      <vt:lpstr>投影片 7</vt:lpstr>
      <vt:lpstr>投影片 8</vt:lpstr>
      <vt:lpstr>投影片 9</vt:lpstr>
      <vt:lpstr>投影片 10</vt:lpstr>
      <vt:lpstr>集體記憶/扭曲</vt:lpstr>
      <vt:lpstr>投影片 12</vt:lpstr>
      <vt:lpstr>投影片 13</vt:lpstr>
      <vt:lpstr>投影片 14</vt:lpstr>
      <vt:lpstr>投影片 15</vt:lpstr>
      <vt:lpstr>投影片 16</vt:lpstr>
      <vt:lpstr>投影片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教育部現代公民核心能力課程計畫 凝視與再現：移民社會與多元認同</dc:title>
  <dc:creator>uch20135</dc:creator>
  <cp:lastModifiedBy>uch20135</cp:lastModifiedBy>
  <cp:revision>144</cp:revision>
  <dcterms:created xsi:type="dcterms:W3CDTF">2014-02-03T09:44:05Z</dcterms:created>
  <dcterms:modified xsi:type="dcterms:W3CDTF">2014-04-19T09:32:26Z</dcterms:modified>
</cp:coreProperties>
</file>