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notesMasterIdLst>
    <p:notesMasterId r:id="rId15"/>
  </p:notesMasterIdLst>
  <p:sldIdLst>
    <p:sldId id="256" r:id="rId2"/>
    <p:sldId id="265" r:id="rId3"/>
    <p:sldId id="266" r:id="rId4"/>
    <p:sldId id="267" r:id="rId5"/>
    <p:sldId id="261" r:id="rId6"/>
    <p:sldId id="257" r:id="rId7"/>
    <p:sldId id="258" r:id="rId8"/>
    <p:sldId id="259" r:id="rId9"/>
    <p:sldId id="260" r:id="rId10"/>
    <p:sldId id="263" r:id="rId11"/>
    <p:sldId id="264" r:id="rId12"/>
    <p:sldId id="262" r:id="rId13"/>
    <p:sldId id="268" r:id="rId14"/>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6" d="100"/>
          <a:sy n="66" d="100"/>
        </p:scale>
        <p:origin x="-636" y="-114"/>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F0A0FA1-2630-4693-AC6C-A2E1AA443BAE}" type="datetimeFigureOut">
              <a:rPr lang="zh-TW" altLang="en-US" smtClean="0"/>
              <a:pPr/>
              <a:t>2016/6/20</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55AEC6D-2F19-455E-BB25-ABEEDDBC1378}" type="slidenum">
              <a:rPr lang="zh-TW" altLang="en-US" smtClean="0"/>
              <a:pPr/>
              <a:t>‹#›</a:t>
            </a:fld>
            <a:endParaRPr lang="zh-TW" altLang="en-US"/>
          </a:p>
        </p:txBody>
      </p:sp>
    </p:spTree>
    <p:extLst>
      <p:ext uri="{BB962C8B-B14F-4D97-AF65-F5344CB8AC3E}">
        <p14:creationId xmlns:p14="http://schemas.microsoft.com/office/powerpoint/2010/main" xmlns="" val="23253649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10"/>
          </p:nvPr>
        </p:nvSpPr>
        <p:spPr/>
        <p:txBody>
          <a:bodyPr/>
          <a:lstStyle/>
          <a:p>
            <a:fld id="{E55AEC6D-2F19-455E-BB25-ABEEDDBC1378}" type="slidenum">
              <a:rPr lang="zh-TW" altLang="en-US" smtClean="0"/>
              <a:pPr/>
              <a:t>12</a:t>
            </a:fld>
            <a:endParaRPr lang="zh-TW" altLang="en-US"/>
          </a:p>
        </p:txBody>
      </p:sp>
    </p:spTree>
    <p:extLst>
      <p:ext uri="{BB962C8B-B14F-4D97-AF65-F5344CB8AC3E}">
        <p14:creationId xmlns:p14="http://schemas.microsoft.com/office/powerpoint/2010/main" xmlns="" val="306010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smtClean="0"/>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7" name="日期版面配置區 6"/>
          <p:cNvSpPr>
            <a:spLocks noGrp="1"/>
          </p:cNvSpPr>
          <p:nvPr>
            <p:ph type="dt" sz="half" idx="10"/>
          </p:nvPr>
        </p:nvSpPr>
        <p:spPr/>
        <p:txBody>
          <a:bodyPr/>
          <a:lstStyle>
            <a:extLst/>
          </a:lstStyle>
          <a:p>
            <a:pPr>
              <a:defRPr/>
            </a:pPr>
            <a:fld id="{38001028-8E9A-443A-996F-192C79CF3172}" type="datetimeFigureOut">
              <a:rPr lang="zh-TW" altLang="en-US" smtClean="0"/>
              <a:pPr>
                <a:defRPr/>
              </a:pPr>
              <a:t>2016/6/20</a:t>
            </a:fld>
            <a:endParaRPr lang="zh-TW" altLang="en-US"/>
          </a:p>
        </p:txBody>
      </p:sp>
      <p:sp>
        <p:nvSpPr>
          <p:cNvPr id="20" name="頁尾版面配置區 19"/>
          <p:cNvSpPr>
            <a:spLocks noGrp="1"/>
          </p:cNvSpPr>
          <p:nvPr>
            <p:ph type="ftr" sz="quarter" idx="11"/>
          </p:nvPr>
        </p:nvSpPr>
        <p:spPr/>
        <p:txBody>
          <a:bodyPr/>
          <a:lstStyle>
            <a:extLst/>
          </a:lstStyle>
          <a:p>
            <a:pPr>
              <a:defRPr/>
            </a:pPr>
            <a:endParaRPr lang="zh-TW" altLang="en-US"/>
          </a:p>
        </p:txBody>
      </p:sp>
      <p:sp>
        <p:nvSpPr>
          <p:cNvPr id="10" name="投影片編號版面配置區 9"/>
          <p:cNvSpPr>
            <a:spLocks noGrp="1"/>
          </p:cNvSpPr>
          <p:nvPr>
            <p:ph type="sldNum" sz="quarter" idx="12"/>
          </p:nvPr>
        </p:nvSpPr>
        <p:spPr/>
        <p:txBody>
          <a:bodyPr/>
          <a:lstStyle>
            <a:extLst/>
          </a:lstStyle>
          <a:p>
            <a:pPr>
              <a:defRPr/>
            </a:pPr>
            <a:fld id="{D73E35D6-DB27-4DFB-98AF-CCF54C6A66B5}" type="slidenum">
              <a:rPr lang="zh-TW" altLang="en-US" smtClean="0"/>
              <a:pPr>
                <a:defRPr/>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fld id="{3620C698-A1EB-4A7C-9636-820BF5DAF4BC}" type="datetimeFigureOut">
              <a:rPr lang="zh-TW" altLang="en-US" smtClean="0"/>
              <a:pPr>
                <a:defRPr/>
              </a:pPr>
              <a:t>2016/6/20</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pPr>
              <a:defRPr/>
            </a:pPr>
            <a:fld id="{A74F69BC-99B7-4B47-98E3-8090058980F5}" type="slidenum">
              <a:rPr lang="zh-TW" altLang="en-US" smtClean="0"/>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fld id="{12129B9E-D93D-4FE0-857E-171DBFF7C511}" type="datetimeFigureOut">
              <a:rPr lang="zh-TW" altLang="en-US" smtClean="0"/>
              <a:pPr>
                <a:defRPr/>
              </a:pPr>
              <a:t>2016/6/20</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pPr>
              <a:defRPr/>
            </a:pPr>
            <a:fld id="{79D8C86F-34CA-4EAD-8117-7CF185C70B54}" type="slidenum">
              <a:rPr lang="zh-TW" altLang="en-US" smtClean="0"/>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pPr>
              <a:defRPr/>
            </a:pPr>
            <a:fld id="{70DC3C8E-BFCD-425B-AA1D-0F27806532FC}" type="datetimeFigureOut">
              <a:rPr lang="zh-TW" altLang="en-US" smtClean="0"/>
              <a:pPr>
                <a:defRPr/>
              </a:pPr>
              <a:t>2016/6/20</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pPr>
              <a:defRPr/>
            </a:pPr>
            <a:fld id="{CAE2313C-89A6-4A97-ABC4-6A63DC1C1D93}" type="slidenum">
              <a:rPr lang="zh-TW" altLang="en-US" smtClean="0"/>
              <a:pPr>
                <a:defRPr/>
              </a:pPr>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4" name="日期版面配置區 3"/>
          <p:cNvSpPr>
            <a:spLocks noGrp="1"/>
          </p:cNvSpPr>
          <p:nvPr>
            <p:ph type="dt" sz="half" idx="10"/>
          </p:nvPr>
        </p:nvSpPr>
        <p:spPr/>
        <p:txBody>
          <a:bodyPr/>
          <a:lstStyle>
            <a:extLst/>
          </a:lstStyle>
          <a:p>
            <a:pPr>
              <a:defRPr/>
            </a:pPr>
            <a:fld id="{83121F7B-DB24-46AC-A017-368E451D486A}" type="datetimeFigureOut">
              <a:rPr lang="zh-TW" altLang="en-US" smtClean="0"/>
              <a:pPr>
                <a:defRPr/>
              </a:pPr>
              <a:t>2016/6/20</a:t>
            </a:fld>
            <a:endParaRPr lang="zh-TW" altLang="en-US"/>
          </a:p>
        </p:txBody>
      </p:sp>
      <p:sp>
        <p:nvSpPr>
          <p:cNvPr id="5" name="頁尾版面配置區 4"/>
          <p:cNvSpPr>
            <a:spLocks noGrp="1"/>
          </p:cNvSpPr>
          <p:nvPr>
            <p:ph type="ftr" sz="quarter" idx="11"/>
          </p:nvPr>
        </p:nvSpPr>
        <p:spPr/>
        <p:txBody>
          <a:bodyPr/>
          <a:lstStyle>
            <a:extLst/>
          </a:lstStyle>
          <a:p>
            <a:pPr>
              <a:defRPr/>
            </a:pPr>
            <a:endParaRPr lang="zh-TW" altLang="en-US"/>
          </a:p>
        </p:txBody>
      </p:sp>
      <p:sp>
        <p:nvSpPr>
          <p:cNvPr id="6" name="投影片編號版面配置區 5"/>
          <p:cNvSpPr>
            <a:spLocks noGrp="1"/>
          </p:cNvSpPr>
          <p:nvPr>
            <p:ph type="sldNum" sz="quarter" idx="12"/>
          </p:nvPr>
        </p:nvSpPr>
        <p:spPr/>
        <p:txBody>
          <a:bodyPr/>
          <a:lstStyle>
            <a:extLst/>
          </a:lstStyle>
          <a:p>
            <a:pPr>
              <a:defRPr/>
            </a:pPr>
            <a:fld id="{910C8F10-B519-41FF-B3F4-E9E46DC9EE3D}" type="slidenum">
              <a:rPr lang="zh-TW" altLang="en-US" smtClean="0"/>
              <a:pPr>
                <a:defRPr/>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fld id="{44C0AD4C-35B0-470C-B75F-F8C5BA09042A}" type="datetimeFigureOut">
              <a:rPr lang="zh-TW" altLang="en-US" smtClean="0"/>
              <a:pPr>
                <a:defRPr/>
              </a:pPr>
              <a:t>2016/6/20</a:t>
            </a:fld>
            <a:endParaRPr lang="zh-TW" altLang="en-US"/>
          </a:p>
        </p:txBody>
      </p:sp>
      <p:sp>
        <p:nvSpPr>
          <p:cNvPr id="6" name="頁尾版面配置區 5"/>
          <p:cNvSpPr>
            <a:spLocks noGrp="1"/>
          </p:cNvSpPr>
          <p:nvPr>
            <p:ph type="ftr" sz="quarter" idx="11"/>
          </p:nvPr>
        </p:nvSpPr>
        <p:spPr/>
        <p:txBody>
          <a:bodyPr/>
          <a:lstStyle>
            <a:extLst/>
          </a:lstStyle>
          <a:p>
            <a:pPr>
              <a:defRPr/>
            </a:pPr>
            <a:endParaRPr lang="zh-TW" altLang="en-US"/>
          </a:p>
        </p:txBody>
      </p:sp>
      <p:sp>
        <p:nvSpPr>
          <p:cNvPr id="7" name="投影片編號版面配置區 6"/>
          <p:cNvSpPr>
            <a:spLocks noGrp="1"/>
          </p:cNvSpPr>
          <p:nvPr>
            <p:ph type="sldNum" sz="quarter" idx="12"/>
          </p:nvPr>
        </p:nvSpPr>
        <p:spPr/>
        <p:txBody>
          <a:bodyPr/>
          <a:lstStyle>
            <a:extLst/>
          </a:lstStyle>
          <a:p>
            <a:pPr>
              <a:defRPr/>
            </a:pPr>
            <a:fld id="{BABA799E-6AFD-4D37-BB9D-A2180A2C6AB9}" type="slidenum">
              <a:rPr lang="zh-TW" altLang="en-US" smtClean="0"/>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pPr>
              <a:defRPr/>
            </a:pPr>
            <a:fld id="{1EB230FE-A5EC-4518-97D0-89882A8C151B}" type="datetimeFigureOut">
              <a:rPr lang="zh-TW" altLang="en-US" smtClean="0"/>
              <a:pPr>
                <a:defRPr/>
              </a:pPr>
              <a:t>2016/6/20</a:t>
            </a:fld>
            <a:endParaRPr lang="zh-TW" altLang="en-US"/>
          </a:p>
        </p:txBody>
      </p:sp>
      <p:sp>
        <p:nvSpPr>
          <p:cNvPr id="8" name="頁尾版面配置區 7"/>
          <p:cNvSpPr>
            <a:spLocks noGrp="1"/>
          </p:cNvSpPr>
          <p:nvPr>
            <p:ph type="ftr" sz="quarter" idx="11"/>
          </p:nvPr>
        </p:nvSpPr>
        <p:spPr/>
        <p:txBody>
          <a:bodyPr/>
          <a:lstStyle>
            <a:extLst/>
          </a:lstStyle>
          <a:p>
            <a:pPr>
              <a:defRPr/>
            </a:pPr>
            <a:endParaRPr lang="zh-TW" altLang="en-US"/>
          </a:p>
        </p:txBody>
      </p:sp>
      <p:sp>
        <p:nvSpPr>
          <p:cNvPr id="9" name="投影片編號版面配置區 8"/>
          <p:cNvSpPr>
            <a:spLocks noGrp="1"/>
          </p:cNvSpPr>
          <p:nvPr>
            <p:ph type="sldNum" sz="quarter" idx="12"/>
          </p:nvPr>
        </p:nvSpPr>
        <p:spPr/>
        <p:txBody>
          <a:bodyPr/>
          <a:lstStyle>
            <a:extLst/>
          </a:lstStyle>
          <a:p>
            <a:pPr>
              <a:defRPr/>
            </a:pPr>
            <a:fld id="{09796361-0AD3-444D-A3C6-83A2339AF7A1}" type="slidenum">
              <a:rPr lang="zh-TW" altLang="en-US" smtClean="0"/>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pPr>
              <a:defRPr/>
            </a:pPr>
            <a:fld id="{1620DAE6-317C-41D0-82CE-68D7C0C5A75F}" type="datetimeFigureOut">
              <a:rPr lang="zh-TW" altLang="en-US" smtClean="0"/>
              <a:pPr>
                <a:defRPr/>
              </a:pPr>
              <a:t>2016/6/20</a:t>
            </a:fld>
            <a:endParaRPr lang="zh-TW" altLang="en-US"/>
          </a:p>
        </p:txBody>
      </p:sp>
      <p:sp>
        <p:nvSpPr>
          <p:cNvPr id="4" name="頁尾版面配置區 3"/>
          <p:cNvSpPr>
            <a:spLocks noGrp="1"/>
          </p:cNvSpPr>
          <p:nvPr>
            <p:ph type="ftr" sz="quarter" idx="11"/>
          </p:nvPr>
        </p:nvSpPr>
        <p:spPr/>
        <p:txBody>
          <a:bodyPr/>
          <a:lstStyle>
            <a:extLst/>
          </a:lstStyle>
          <a:p>
            <a:pPr>
              <a:defRPr/>
            </a:pPr>
            <a:endParaRPr lang="zh-TW" altLang="en-US"/>
          </a:p>
        </p:txBody>
      </p:sp>
      <p:sp>
        <p:nvSpPr>
          <p:cNvPr id="5" name="投影片編號版面配置區 4"/>
          <p:cNvSpPr>
            <a:spLocks noGrp="1"/>
          </p:cNvSpPr>
          <p:nvPr>
            <p:ph type="sldNum" sz="quarter" idx="12"/>
          </p:nvPr>
        </p:nvSpPr>
        <p:spPr/>
        <p:txBody>
          <a:bodyPr/>
          <a:lstStyle>
            <a:extLst/>
          </a:lstStyle>
          <a:p>
            <a:pPr>
              <a:defRPr/>
            </a:pPr>
            <a:fld id="{57329686-0468-43A6-A135-035793255CB5}" type="slidenum">
              <a:rPr lang="zh-TW" altLang="en-US" smtClean="0"/>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日期版面配置區 1"/>
          <p:cNvSpPr>
            <a:spLocks noGrp="1"/>
          </p:cNvSpPr>
          <p:nvPr>
            <p:ph type="dt" sz="half" idx="10"/>
          </p:nvPr>
        </p:nvSpPr>
        <p:spPr/>
        <p:txBody>
          <a:bodyPr/>
          <a:lstStyle>
            <a:extLst/>
          </a:lstStyle>
          <a:p>
            <a:pPr>
              <a:defRPr/>
            </a:pPr>
            <a:fld id="{DBE0DB6A-6F4C-4603-8787-89D8DC68DE76}" type="datetimeFigureOut">
              <a:rPr lang="zh-TW" altLang="en-US" smtClean="0"/>
              <a:pPr>
                <a:defRPr/>
              </a:pPr>
              <a:t>2016/6/20</a:t>
            </a:fld>
            <a:endParaRPr lang="zh-TW" altLang="en-US"/>
          </a:p>
        </p:txBody>
      </p:sp>
      <p:sp>
        <p:nvSpPr>
          <p:cNvPr id="3" name="頁尾版面配置區 2"/>
          <p:cNvSpPr>
            <a:spLocks noGrp="1"/>
          </p:cNvSpPr>
          <p:nvPr>
            <p:ph type="ftr" sz="quarter" idx="11"/>
          </p:nvPr>
        </p:nvSpPr>
        <p:spPr/>
        <p:txBody>
          <a:bodyPr/>
          <a:lstStyle>
            <a:extLst/>
          </a:lstStyle>
          <a:p>
            <a:pPr>
              <a:defRPr/>
            </a:pPr>
            <a:endParaRPr lang="zh-TW" altLang="en-US"/>
          </a:p>
        </p:txBody>
      </p:sp>
      <p:sp>
        <p:nvSpPr>
          <p:cNvPr id="4" name="投影片編號版面配置區 3"/>
          <p:cNvSpPr>
            <a:spLocks noGrp="1"/>
          </p:cNvSpPr>
          <p:nvPr>
            <p:ph type="sldNum" sz="quarter" idx="12"/>
          </p:nvPr>
        </p:nvSpPr>
        <p:spPr/>
        <p:txBody>
          <a:bodyPr/>
          <a:lstStyle>
            <a:extLst/>
          </a:lstStyle>
          <a:p>
            <a:pPr>
              <a:defRPr/>
            </a:pPr>
            <a:fld id="{765F75DF-81AF-4063-A692-039B8BE20765}" type="slidenum">
              <a:rPr lang="zh-TW" altLang="en-US" smtClean="0"/>
              <a:pPr>
                <a:defRPr/>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pPr>
              <a:defRPr/>
            </a:pPr>
            <a:fld id="{115BDE5F-7DAB-49E8-8A77-5C3EF3C14E2B}" type="datetimeFigureOut">
              <a:rPr lang="zh-TW" altLang="en-US" smtClean="0"/>
              <a:pPr>
                <a:defRPr/>
              </a:pPr>
              <a:t>2016/6/20</a:t>
            </a:fld>
            <a:endParaRPr lang="zh-TW" altLang="en-US"/>
          </a:p>
        </p:txBody>
      </p:sp>
      <p:sp>
        <p:nvSpPr>
          <p:cNvPr id="6" name="頁尾版面配置區 5"/>
          <p:cNvSpPr>
            <a:spLocks noGrp="1"/>
          </p:cNvSpPr>
          <p:nvPr>
            <p:ph type="ftr" sz="quarter" idx="11"/>
          </p:nvPr>
        </p:nvSpPr>
        <p:spPr/>
        <p:txBody>
          <a:bodyPr/>
          <a:lstStyle>
            <a:extLst/>
          </a:lstStyle>
          <a:p>
            <a:pPr>
              <a:defRPr/>
            </a:pPr>
            <a:endParaRPr lang="zh-TW" altLang="en-US"/>
          </a:p>
        </p:txBody>
      </p:sp>
      <p:sp>
        <p:nvSpPr>
          <p:cNvPr id="7" name="投影片編號版面配置區 6"/>
          <p:cNvSpPr>
            <a:spLocks noGrp="1"/>
          </p:cNvSpPr>
          <p:nvPr>
            <p:ph type="sldNum" sz="quarter" idx="12"/>
          </p:nvPr>
        </p:nvSpPr>
        <p:spPr/>
        <p:txBody>
          <a:bodyPr/>
          <a:lstStyle>
            <a:extLst/>
          </a:lstStyle>
          <a:p>
            <a:pPr>
              <a:defRPr/>
            </a:pPr>
            <a:fld id="{61335F72-EBEB-4F61-B2A6-1C9190D57260}" type="slidenum">
              <a:rPr lang="zh-TW" altLang="en-US" smtClean="0"/>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smtClean="0"/>
              <a:t>按一下以編輯母片標題樣式</a:t>
            </a:r>
            <a:endParaRPr kumimoji="0" lang="en-US"/>
          </a:p>
        </p:txBody>
      </p:sp>
      <p:sp>
        <p:nvSpPr>
          <p:cNvPr id="5" name="日期版面配置區 4"/>
          <p:cNvSpPr>
            <a:spLocks noGrp="1"/>
          </p:cNvSpPr>
          <p:nvPr>
            <p:ph type="dt" sz="half" idx="10"/>
          </p:nvPr>
        </p:nvSpPr>
        <p:spPr/>
        <p:txBody>
          <a:bodyPr/>
          <a:lstStyle>
            <a:extLst/>
          </a:lstStyle>
          <a:p>
            <a:pPr>
              <a:defRPr/>
            </a:pPr>
            <a:fld id="{ADA8AC43-0CC4-427A-B0BB-52ED52F8A4D7}" type="datetimeFigureOut">
              <a:rPr lang="zh-TW" altLang="en-US" smtClean="0"/>
              <a:pPr>
                <a:defRPr/>
              </a:pPr>
              <a:t>2016/6/20</a:t>
            </a:fld>
            <a:endParaRPr lang="zh-TW" altLang="en-US"/>
          </a:p>
        </p:txBody>
      </p:sp>
      <p:sp>
        <p:nvSpPr>
          <p:cNvPr id="6" name="頁尾版面配置區 5"/>
          <p:cNvSpPr>
            <a:spLocks noGrp="1"/>
          </p:cNvSpPr>
          <p:nvPr>
            <p:ph type="ftr" sz="quarter" idx="11"/>
          </p:nvPr>
        </p:nvSpPr>
        <p:spPr/>
        <p:txBody>
          <a:bodyPr/>
          <a:lstStyle>
            <a:extLst/>
          </a:lstStyle>
          <a:p>
            <a:pPr>
              <a:defRPr/>
            </a:pPr>
            <a:endParaRPr lang="zh-TW" altLang="en-US"/>
          </a:p>
        </p:txBody>
      </p:sp>
      <p:sp>
        <p:nvSpPr>
          <p:cNvPr id="7" name="投影片編號版面配置區 6"/>
          <p:cNvSpPr>
            <a:spLocks noGrp="1"/>
          </p:cNvSpPr>
          <p:nvPr>
            <p:ph type="sldNum" sz="quarter" idx="12"/>
          </p:nvPr>
        </p:nvSpPr>
        <p:spPr/>
        <p:txBody>
          <a:bodyPr/>
          <a:lstStyle>
            <a:extLst/>
          </a:lstStyle>
          <a:p>
            <a:pPr>
              <a:defRPr/>
            </a:pPr>
            <a:fld id="{E7355CCA-5272-4F9F-8BCB-AD2827909A25}" type="slidenum">
              <a:rPr lang="zh-TW" altLang="en-US" smtClean="0"/>
              <a:pPr>
                <a:defRPr/>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smtClean="0"/>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extLst/>
          </a:lstStyle>
          <a:p>
            <a:r>
              <a:rPr kumimoji="0" lang="zh-TW" altLang="en-US" smtClean="0"/>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DE2FF37C-A5BB-468B-B34A-0AB102A9261C}" type="datetimeFigureOut">
              <a:rPr lang="zh-TW" altLang="en-US" smtClean="0"/>
              <a:pPr>
                <a:defRPr/>
              </a:pPr>
              <a:t>2016/6/20</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AEA09754-5974-4260-95B2-4A1191A38C1A}" type="slidenum">
              <a:rPr lang="zh-TW" altLang="en-US" smtClean="0"/>
              <a:pPr>
                <a:defRPr/>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115616" y="260648"/>
            <a:ext cx="7772400" cy="1470025"/>
          </a:xfrm>
        </p:spPr>
        <p:txBody>
          <a:bodyPr/>
          <a:lstStyle/>
          <a:p>
            <a:pPr algn="ctr" eaLnBrk="1" fontAlgn="auto" hangingPunct="1">
              <a:spcAft>
                <a:spcPts val="0"/>
              </a:spcAft>
              <a:defRPr/>
            </a:pPr>
            <a:r>
              <a:rPr lang="zh-TW" dirty="0" smtClean="0">
                <a:solidFill>
                  <a:srgbClr val="FF0000"/>
                </a:solidFill>
                <a:latin typeface="Adobe 仿宋 Std R" pitchFamily="18" charset="-128"/>
                <a:ea typeface="Adobe 仿宋 Std R" pitchFamily="18" charset="-128"/>
              </a:rPr>
              <a:t>台灣</a:t>
            </a:r>
            <a:r>
              <a:rPr lang="zh-TW" smtClean="0">
                <a:solidFill>
                  <a:srgbClr val="FF0000"/>
                </a:solidFill>
                <a:latin typeface="Adobe 仿宋 Std R" pitchFamily="18" charset="-128"/>
                <a:ea typeface="Adobe 仿宋 Std R" pitchFamily="18" charset="-128"/>
              </a:rPr>
              <a:t>文化創</a:t>
            </a:r>
            <a:r>
              <a:rPr lang="zh-TW" altLang="en-US" smtClean="0">
                <a:solidFill>
                  <a:srgbClr val="FF0000"/>
                </a:solidFill>
                <a:latin typeface="Adobe 仿宋 Std R" pitchFamily="18" charset="-128"/>
                <a:ea typeface="Adobe 仿宋 Std R" pitchFamily="18" charset="-128"/>
              </a:rPr>
              <a:t>意產業</a:t>
            </a:r>
            <a:r>
              <a:rPr lang="en-US" altLang="zh-TW" smtClean="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第八組</a:t>
            </a:r>
            <a:endParaRPr lang="zh-TW" dirty="0">
              <a:solidFill>
                <a:srgbClr val="FF0000"/>
              </a:solidFill>
              <a:latin typeface="Adobe 仿宋 Std R" pitchFamily="18" charset="-128"/>
              <a:ea typeface="Adobe 仿宋 Std R" pitchFamily="18" charset="-128"/>
            </a:endParaRPr>
          </a:p>
        </p:txBody>
      </p:sp>
      <p:sp>
        <p:nvSpPr>
          <p:cNvPr id="13314" name="副標題 2"/>
          <p:cNvSpPr>
            <a:spLocks noGrp="1"/>
          </p:cNvSpPr>
          <p:nvPr>
            <p:ph type="subTitle" idx="1"/>
          </p:nvPr>
        </p:nvSpPr>
        <p:spPr>
          <a:xfrm>
            <a:off x="0" y="2205038"/>
            <a:ext cx="9144000" cy="1741487"/>
          </a:xfrm>
        </p:spPr>
        <p:txBody>
          <a:bodyPr/>
          <a:lstStyle/>
          <a:p>
            <a:pPr eaLnBrk="1" hangingPunct="1"/>
            <a:r>
              <a:rPr lang="zh-TW" altLang="en-US" dirty="0" smtClean="0">
                <a:solidFill>
                  <a:schemeClr val="accent6">
                    <a:lumMod val="50000"/>
                  </a:schemeClr>
                </a:solidFill>
                <a:latin typeface="Adobe 仿宋 Std R"/>
                <a:ea typeface="Adobe 仿宋 Std R"/>
                <a:cs typeface="Adobe 仿宋 Std R"/>
              </a:rPr>
              <a:t>                                     </a:t>
            </a:r>
            <a:r>
              <a:rPr lang="zh-TW" b="1" dirty="0" smtClean="0">
                <a:solidFill>
                  <a:schemeClr val="accent6">
                    <a:lumMod val="50000"/>
                  </a:schemeClr>
                </a:solidFill>
                <a:latin typeface="Adobe 仿宋 Std R"/>
                <a:ea typeface="Adobe 仿宋 Std R"/>
                <a:cs typeface="Adobe 仿宋 Std R"/>
              </a:rPr>
              <a:t>獅爺賜浴水仙盆</a:t>
            </a:r>
            <a:endParaRPr lang="en-US" altLang="zh-TW" b="1" dirty="0" smtClean="0">
              <a:solidFill>
                <a:schemeClr val="accent6">
                  <a:lumMod val="50000"/>
                </a:schemeClr>
              </a:solidFill>
              <a:latin typeface="Adobe 仿宋 Std R"/>
              <a:ea typeface="Adobe 仿宋 Std R"/>
              <a:cs typeface="Adobe 仿宋 Std R"/>
            </a:endParaRPr>
          </a:p>
        </p:txBody>
      </p:sp>
      <p:sp>
        <p:nvSpPr>
          <p:cNvPr id="13315" name="文字方塊 3"/>
          <p:cNvSpPr txBox="1">
            <a:spLocks noChangeArrowheads="1"/>
          </p:cNvSpPr>
          <p:nvPr/>
        </p:nvSpPr>
        <p:spPr bwMode="auto">
          <a:xfrm>
            <a:off x="3447306" y="3573016"/>
            <a:ext cx="2808288" cy="2677656"/>
          </a:xfrm>
          <a:prstGeom prst="rect">
            <a:avLst/>
          </a:prstGeom>
          <a:noFill/>
          <a:ln w="9525">
            <a:noFill/>
            <a:miter lim="800000"/>
            <a:headEnd/>
            <a:tailEnd/>
          </a:ln>
        </p:spPr>
        <p:txBody>
          <a:bodyPr>
            <a:spAutoFit/>
          </a:bodyPr>
          <a:lstStyle/>
          <a:p>
            <a:r>
              <a:rPr kumimoji="0" lang="zh-TW" altLang="en-US" sz="2400" b="1" dirty="0">
                <a:latin typeface="Adobe 仿宋 Std R"/>
                <a:ea typeface="Adobe 仿宋 Std R"/>
                <a:cs typeface="Adobe 仿宋 Std R"/>
              </a:rPr>
              <a:t>組長</a:t>
            </a:r>
            <a:r>
              <a:rPr kumimoji="0" lang="en-US" altLang="zh-TW" sz="2400" b="1" dirty="0">
                <a:latin typeface="Adobe 仿宋 Std R"/>
                <a:ea typeface="Adobe 仿宋 Std R"/>
                <a:cs typeface="Adobe 仿宋 Std R"/>
              </a:rPr>
              <a:t>:</a:t>
            </a:r>
            <a:r>
              <a:rPr kumimoji="0" lang="zh-TW" altLang="en-US" sz="2400" b="1" dirty="0">
                <a:latin typeface="Adobe 仿宋 Std R"/>
                <a:ea typeface="Adobe 仿宋 Std R"/>
                <a:cs typeface="Adobe 仿宋 Std R"/>
              </a:rPr>
              <a:t>宋建勳</a:t>
            </a:r>
            <a:endParaRPr kumimoji="0" lang="en-US" altLang="zh-TW" sz="2400" b="1" dirty="0">
              <a:latin typeface="Adobe 仿宋 Std R"/>
              <a:ea typeface="Adobe 仿宋 Std R"/>
              <a:cs typeface="Adobe 仿宋 Std R"/>
            </a:endParaRPr>
          </a:p>
          <a:p>
            <a:r>
              <a:rPr kumimoji="0" lang="zh-TW" altLang="en-US" sz="2400" b="1" dirty="0">
                <a:latin typeface="Adobe 仿宋 Std R"/>
                <a:ea typeface="Adobe 仿宋 Std R"/>
                <a:cs typeface="Adobe 仿宋 Std R"/>
              </a:rPr>
              <a:t>組員</a:t>
            </a:r>
            <a:r>
              <a:rPr kumimoji="0" lang="en-US" altLang="zh-TW" sz="2400" b="1" dirty="0">
                <a:latin typeface="Adobe 仿宋 Std R"/>
                <a:ea typeface="Adobe 仿宋 Std R"/>
                <a:cs typeface="Adobe 仿宋 Std R"/>
              </a:rPr>
              <a:t>:</a:t>
            </a:r>
            <a:r>
              <a:rPr kumimoji="0" lang="zh-TW" altLang="en-US" sz="2400" b="1" dirty="0">
                <a:latin typeface="Adobe 仿宋 Std R"/>
                <a:ea typeface="Adobe 仿宋 Std R"/>
                <a:cs typeface="Adobe 仿宋 Std R"/>
              </a:rPr>
              <a:t>游家偉</a:t>
            </a:r>
          </a:p>
          <a:p>
            <a:r>
              <a:rPr kumimoji="0" lang="zh-TW" altLang="en-US" sz="2400" b="1" dirty="0">
                <a:latin typeface="Adobe 仿宋 Std R"/>
                <a:ea typeface="Adobe 仿宋 Std R"/>
                <a:cs typeface="Adobe 仿宋 Std R"/>
              </a:rPr>
              <a:t>組員</a:t>
            </a:r>
            <a:r>
              <a:rPr kumimoji="0" lang="en-US" altLang="zh-TW" sz="2400" b="1" dirty="0">
                <a:latin typeface="Adobe 仿宋 Std R"/>
                <a:ea typeface="Adobe 仿宋 Std R"/>
                <a:cs typeface="Adobe 仿宋 Std R"/>
              </a:rPr>
              <a:t>:</a:t>
            </a:r>
            <a:r>
              <a:rPr kumimoji="0" lang="zh-TW" altLang="en-US" sz="2400" b="1" dirty="0">
                <a:latin typeface="Adobe 仿宋 Std R"/>
                <a:ea typeface="Adobe 仿宋 Std R"/>
                <a:cs typeface="Adobe 仿宋 Std R"/>
              </a:rPr>
              <a:t>游智翔</a:t>
            </a:r>
          </a:p>
          <a:p>
            <a:endParaRPr kumimoji="0" lang="en-US" altLang="zh-TW" sz="2400" b="1" dirty="0">
              <a:latin typeface="Adobe 仿宋 Std R"/>
              <a:ea typeface="Adobe 仿宋 Std R"/>
              <a:cs typeface="Adobe 仿宋 Std R"/>
            </a:endParaRPr>
          </a:p>
          <a:p>
            <a:endParaRPr kumimoji="0" lang="en-US" altLang="zh-TW" sz="2400" b="1" dirty="0">
              <a:latin typeface="Adobe 仿宋 Std R"/>
              <a:ea typeface="Adobe 仿宋 Std R"/>
              <a:cs typeface="Adobe 仿宋 Std R"/>
            </a:endParaRPr>
          </a:p>
          <a:p>
            <a:endParaRPr kumimoji="0" lang="en-US" altLang="zh-TW" sz="2400" b="1" dirty="0">
              <a:latin typeface="Adobe 仿宋 Std R"/>
              <a:ea typeface="Adobe 仿宋 Std R"/>
              <a:cs typeface="Adobe 仿宋 Std R"/>
            </a:endParaRPr>
          </a:p>
          <a:p>
            <a:r>
              <a:rPr kumimoji="0" lang="zh-TW" altLang="en-US" sz="2400" b="1" dirty="0">
                <a:latin typeface="Adobe 仿宋 Std R"/>
                <a:ea typeface="Adobe 仿宋 Std R"/>
                <a:cs typeface="Adobe 仿宋 Std R"/>
              </a:rPr>
              <a:t>指導老師</a:t>
            </a:r>
            <a:r>
              <a:rPr kumimoji="0" lang="en-US" altLang="zh-TW" sz="2400" b="1" dirty="0" smtClean="0">
                <a:latin typeface="Adobe 仿宋 Std R"/>
                <a:ea typeface="Adobe 仿宋 Std R"/>
                <a:cs typeface="Adobe 仿宋 Std R"/>
              </a:rPr>
              <a:t>:</a:t>
            </a:r>
            <a:r>
              <a:rPr kumimoji="0" lang="zh-TW" altLang="en-US" sz="2400" b="1" dirty="0" smtClean="0">
                <a:latin typeface="Adobe 仿宋 Std R"/>
                <a:ea typeface="Adobe 仿宋 Std R"/>
                <a:cs typeface="Adobe 仿宋 Std R"/>
              </a:rPr>
              <a:t>邵承芬</a:t>
            </a:r>
            <a:endParaRPr kumimoji="0" lang="zh-TW" altLang="en-US" sz="2400" b="1" dirty="0">
              <a:latin typeface="Adobe 仿宋 Std R"/>
              <a:ea typeface="Adobe 仿宋 Std R"/>
              <a:cs typeface="Adobe 仿宋 Std R"/>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altLang="en-US" dirty="0">
                <a:solidFill>
                  <a:srgbClr val="FF0000"/>
                </a:solidFill>
                <a:latin typeface="Adobe 仿宋 Std R" pitchFamily="18" charset="-128"/>
                <a:ea typeface="Adobe 仿宋 Std R" pitchFamily="18" charset="-128"/>
              </a:rPr>
              <a:t>四</a:t>
            </a:r>
            <a:r>
              <a:rPr lang="en-US" altLang="zh-TW" dirty="0" smtClean="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創意思考</a:t>
            </a:r>
            <a:endParaRPr lang="zh-TW" dirty="0">
              <a:solidFill>
                <a:srgbClr val="FF0000"/>
              </a:solidFill>
              <a:latin typeface="Adobe 仿宋 Std R" pitchFamily="18" charset="-128"/>
              <a:ea typeface="Adobe 仿宋 Std R" pitchFamily="18" charset="-128"/>
            </a:endParaRPr>
          </a:p>
        </p:txBody>
      </p:sp>
      <p:sp>
        <p:nvSpPr>
          <p:cNvPr id="19458" name="內容版面配置區 2"/>
          <p:cNvSpPr>
            <a:spLocks noGrp="1"/>
          </p:cNvSpPr>
          <p:nvPr>
            <p:ph idx="1"/>
          </p:nvPr>
        </p:nvSpPr>
        <p:spPr>
          <a:xfrm>
            <a:off x="914400" y="1412776"/>
            <a:ext cx="8229600" cy="5111750"/>
          </a:xfrm>
        </p:spPr>
        <p:txBody>
          <a:bodyPr/>
          <a:lstStyle/>
          <a:p>
            <a:pPr eaLnBrk="1" hangingPunct="1"/>
            <a:r>
              <a:rPr lang="zh-TW" altLang="en-US" sz="2800" dirty="0" smtClean="0">
                <a:latin typeface="+mj-ea"/>
                <a:ea typeface="+mj-ea"/>
              </a:rPr>
              <a:t>作品名稱取自</a:t>
            </a:r>
            <a:r>
              <a:rPr lang="en-US" altLang="zh-TW" sz="2800" dirty="0" smtClean="0">
                <a:latin typeface="+mj-ea"/>
                <a:ea typeface="+mj-ea"/>
              </a:rPr>
              <a:t>『</a:t>
            </a:r>
            <a:r>
              <a:rPr lang="zh-TW" altLang="en-US" sz="2800" dirty="0" smtClean="0">
                <a:latin typeface="+mj-ea"/>
                <a:ea typeface="+mj-ea"/>
              </a:rPr>
              <a:t>長恨歌</a:t>
            </a:r>
            <a:r>
              <a:rPr lang="en-US" altLang="zh-TW" sz="2800" dirty="0" smtClean="0">
                <a:latin typeface="+mj-ea"/>
                <a:ea typeface="+mj-ea"/>
              </a:rPr>
              <a:t>』</a:t>
            </a:r>
            <a:r>
              <a:rPr lang="zh-TW" altLang="en-US" sz="2800" dirty="0" smtClean="0">
                <a:latin typeface="+mj-ea"/>
                <a:ea typeface="+mj-ea"/>
              </a:rPr>
              <a:t>第一段</a:t>
            </a:r>
            <a:r>
              <a:rPr lang="en-US" altLang="zh-TW" sz="2800" dirty="0" smtClean="0">
                <a:latin typeface="+mj-ea"/>
                <a:ea typeface="+mj-ea"/>
              </a:rPr>
              <a:t>:</a:t>
            </a:r>
            <a:r>
              <a:rPr lang="zh-TW" altLang="en-US" sz="2800" dirty="0" smtClean="0">
                <a:latin typeface="+mj-ea"/>
                <a:ea typeface="+mj-ea"/>
              </a:rPr>
              <a:t>貴妃受寵，</a:t>
            </a:r>
            <a:r>
              <a:rPr lang="en-US" altLang="zh-TW" sz="2800" dirty="0" smtClean="0">
                <a:latin typeface="+mj-ea"/>
                <a:ea typeface="+mj-ea"/>
              </a:rPr>
              <a:t>『</a:t>
            </a:r>
            <a:r>
              <a:rPr lang="zh-TW" altLang="en-US" sz="2800" dirty="0" smtClean="0">
                <a:latin typeface="+mj-ea"/>
                <a:ea typeface="+mj-ea"/>
              </a:rPr>
              <a:t>春寒賜欲華清池</a:t>
            </a:r>
            <a:r>
              <a:rPr lang="en-US" altLang="zh-TW" sz="2800" dirty="0" smtClean="0">
                <a:latin typeface="+mj-ea"/>
                <a:ea typeface="+mj-ea"/>
              </a:rPr>
              <a:t>』</a:t>
            </a:r>
            <a:r>
              <a:rPr lang="zh-TW" altLang="en-US" sz="2800" dirty="0" smtClean="0">
                <a:latin typeface="+mj-ea"/>
                <a:ea typeface="+mj-ea"/>
              </a:rPr>
              <a:t>，我們將唐朝楊貴妃洗澡的華清宮改為北宋的水仙盆，水仙盆原為種植水仙的器皿，風獅爺是金門為了防止因森林、植物被大量破壞而變得更加嚴重的風害設立的，這兩樣東西搭配在一起有</a:t>
            </a:r>
            <a:r>
              <a:rPr lang="en-US" altLang="zh-TW" sz="2800" dirty="0" smtClean="0">
                <a:latin typeface="+mj-ea"/>
                <a:ea typeface="+mj-ea"/>
              </a:rPr>
              <a:t>『</a:t>
            </a:r>
            <a:r>
              <a:rPr lang="zh-TW" altLang="en-US" sz="2800" dirty="0" smtClean="0">
                <a:latin typeface="+mj-ea"/>
                <a:ea typeface="+mj-ea"/>
              </a:rPr>
              <a:t>維護大自然之美</a:t>
            </a:r>
            <a:r>
              <a:rPr lang="en-US" altLang="zh-TW" sz="2800" dirty="0" smtClean="0">
                <a:latin typeface="+mj-ea"/>
                <a:ea typeface="+mj-ea"/>
              </a:rPr>
              <a:t>』</a:t>
            </a:r>
            <a:r>
              <a:rPr lang="zh-TW" altLang="en-US" sz="2800" dirty="0" smtClean="0">
                <a:latin typeface="+mj-ea"/>
                <a:ea typeface="+mj-ea"/>
              </a:rPr>
              <a:t>的寓意，在加上一隻黃色小鴨讓我們的作品更貼近大自然。</a:t>
            </a:r>
          </a:p>
          <a:p>
            <a:pPr eaLnBrk="1" hangingPunct="1"/>
            <a:r>
              <a:rPr lang="zh-TW" altLang="en-US" sz="2800" dirty="0" smtClean="0">
                <a:latin typeface="+mj-ea"/>
                <a:ea typeface="+mj-ea"/>
              </a:rPr>
              <a:t>以祖丁鼎設計的燭臺則是把原來祖丁鼎裝的酒香改為蠟燭香，藉由蠟燭的薰香喚醒人們內心的真</a:t>
            </a:r>
            <a:r>
              <a:rPr lang="zh-TW" altLang="zh-TW" dirty="0" smtClean="0">
                <a:latin typeface="+mj-ea"/>
                <a:ea typeface="+mj-ea"/>
              </a:rPr>
              <a:t>、善、美，進而達到提升環保意識的效果。</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690563" y="195263"/>
            <a:ext cx="7776000" cy="1143000"/>
          </a:xfrm>
        </p:spPr>
        <p:txBody>
          <a:bodyPr/>
          <a:lstStyle/>
          <a:p>
            <a:pPr eaLnBrk="1" fontAlgn="auto" hangingPunct="1">
              <a:spcAft>
                <a:spcPts val="0"/>
              </a:spcAft>
              <a:defRPr/>
            </a:pPr>
            <a:r>
              <a:rPr lang="zh-TW" dirty="0" smtClean="0">
                <a:solidFill>
                  <a:srgbClr val="FFFF00"/>
                </a:solidFill>
                <a:latin typeface="Adobe 仿宋 Std R" pitchFamily="18" charset="-128"/>
                <a:ea typeface="Adobe 仿宋 Std R" pitchFamily="18" charset="-128"/>
              </a:rPr>
              <a:t>   </a:t>
            </a:r>
            <a:r>
              <a:rPr lang="zh-TW" altLang="en-US" dirty="0">
                <a:solidFill>
                  <a:srgbClr val="FF0000"/>
                </a:solidFill>
                <a:latin typeface="Adobe 仿宋 Std R" pitchFamily="18" charset="-128"/>
                <a:ea typeface="Adobe 仿宋 Std R" pitchFamily="18" charset="-128"/>
              </a:rPr>
              <a:t>五</a:t>
            </a:r>
            <a:r>
              <a:rPr lang="en-US" altLang="zh-TW" dirty="0" smtClean="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品牌設計</a:t>
            </a:r>
            <a:endParaRPr lang="zh-TW" dirty="0">
              <a:solidFill>
                <a:srgbClr val="FF0000"/>
              </a:solidFill>
              <a:latin typeface="Adobe 仿宋 Std R" pitchFamily="18" charset="-128"/>
              <a:ea typeface="Adobe 仿宋 Std R" pitchFamily="18" charset="-128"/>
            </a:endParaRPr>
          </a:p>
        </p:txBody>
      </p:sp>
      <p:sp>
        <p:nvSpPr>
          <p:cNvPr id="20482" name="內容版面配置區 2"/>
          <p:cNvSpPr>
            <a:spLocks noGrp="1"/>
          </p:cNvSpPr>
          <p:nvPr>
            <p:ph idx="1"/>
          </p:nvPr>
        </p:nvSpPr>
        <p:spPr>
          <a:xfrm>
            <a:off x="914400" y="1772816"/>
            <a:ext cx="8229600" cy="4525963"/>
          </a:xfrm>
        </p:spPr>
        <p:txBody>
          <a:bodyPr/>
          <a:lstStyle/>
          <a:p>
            <a:pPr eaLnBrk="1" hangingPunct="1"/>
            <a:r>
              <a:rPr lang="zh-TW" altLang="en-US" dirty="0" smtClean="0"/>
              <a:t>在每天都需要使用的生活用品或家具上不斷提醒人們保護大自然的意識，讓大家能把環保意識一直放在心裡時時警惕。</a:t>
            </a:r>
            <a:endParaRPr lang="en-US" altLang="zh-TW" dirty="0" smtClean="0"/>
          </a:p>
        </p:txBody>
      </p:sp>
      <p:pic>
        <p:nvPicPr>
          <p:cNvPr id="20484" name="Picture 4"/>
          <p:cNvPicPr>
            <a:picLocks noChangeAspect="1" noChangeArrowheads="1"/>
          </p:cNvPicPr>
          <p:nvPr/>
        </p:nvPicPr>
        <p:blipFill>
          <a:blip r:embed="rId2" cstate="print"/>
          <a:srcRect/>
          <a:stretch>
            <a:fillRect/>
          </a:stretch>
        </p:blipFill>
        <p:spPr bwMode="auto">
          <a:xfrm>
            <a:off x="3059113" y="3644900"/>
            <a:ext cx="2376487" cy="2305050"/>
          </a:xfrm>
          <a:prstGeom prst="rect">
            <a:avLst/>
          </a:prstGeom>
          <a:noFill/>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dirty="0" smtClean="0">
                <a:solidFill>
                  <a:srgbClr val="FFFF00"/>
                </a:solidFill>
                <a:latin typeface="Adobe 仿宋 Std R" pitchFamily="18" charset="-128"/>
                <a:ea typeface="Adobe 仿宋 Std R" pitchFamily="18" charset="-128"/>
              </a:rPr>
              <a:t> </a:t>
            </a:r>
            <a:r>
              <a:rPr lang="zh-TW" altLang="en-US" dirty="0">
                <a:solidFill>
                  <a:srgbClr val="FF0000"/>
                </a:solidFill>
                <a:latin typeface="Adobe 仿宋 Std R" pitchFamily="18" charset="-128"/>
                <a:ea typeface="Adobe 仿宋 Std R" pitchFamily="18" charset="-128"/>
              </a:rPr>
              <a:t>六</a:t>
            </a:r>
            <a:r>
              <a:rPr lang="en-US" altLang="zh-TW" dirty="0" smtClean="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行銷</a:t>
            </a:r>
            <a:r>
              <a:rPr lang="zh-TW" altLang="en-US" dirty="0">
                <a:solidFill>
                  <a:srgbClr val="FF0000"/>
                </a:solidFill>
                <a:latin typeface="Adobe 仿宋 Std R" pitchFamily="18" charset="-128"/>
                <a:ea typeface="Adobe 仿宋 Std R" pitchFamily="18" charset="-128"/>
              </a:rPr>
              <a:t>策略</a:t>
            </a:r>
            <a:endParaRPr lang="zh-TW" dirty="0">
              <a:solidFill>
                <a:srgbClr val="FF0000"/>
              </a:solidFill>
              <a:latin typeface="Adobe 仿宋 Std R" pitchFamily="18" charset="-128"/>
              <a:ea typeface="Adobe 仿宋 Std R" pitchFamily="18" charset="-128"/>
            </a:endParaRPr>
          </a:p>
        </p:txBody>
      </p:sp>
      <p:sp>
        <p:nvSpPr>
          <p:cNvPr id="21506" name="內容版面配置區 2"/>
          <p:cNvSpPr>
            <a:spLocks noGrp="1"/>
          </p:cNvSpPr>
          <p:nvPr>
            <p:ph idx="1"/>
          </p:nvPr>
        </p:nvSpPr>
        <p:spPr/>
        <p:txBody>
          <a:bodyPr/>
          <a:lstStyle/>
          <a:p>
            <a:pPr marL="914400" indent="-914400">
              <a:buFont typeface="Wingdings" panose="05000000000000000000" pitchFamily="2" charset="2"/>
              <a:buChar char="l"/>
            </a:pPr>
            <a:r>
              <a:rPr lang="zh-TW" altLang="en-US" b="1" dirty="0" smtClean="0">
                <a:latin typeface="+mj-ea"/>
                <a:ea typeface="+mj-ea"/>
              </a:rPr>
              <a:t>網路</a:t>
            </a:r>
            <a:r>
              <a:rPr lang="zh-TW" altLang="en-US" b="1" dirty="0">
                <a:latin typeface="+mj-ea"/>
                <a:ea typeface="+mj-ea"/>
              </a:rPr>
              <a:t>行銷</a:t>
            </a:r>
            <a:endParaRPr lang="en-US" altLang="zh-TW" b="1" dirty="0">
              <a:latin typeface="+mj-ea"/>
              <a:ea typeface="+mj-ea"/>
            </a:endParaRPr>
          </a:p>
          <a:p>
            <a:pPr marL="914400" indent="-914400">
              <a:buFont typeface="Wingdings" panose="05000000000000000000" pitchFamily="2" charset="2"/>
              <a:buChar char="l"/>
            </a:pPr>
            <a:r>
              <a:rPr lang="zh-TW" altLang="en-US" b="1" dirty="0">
                <a:latin typeface="+mj-ea"/>
                <a:ea typeface="+mj-ea"/>
              </a:rPr>
              <a:t>廣告傳單</a:t>
            </a:r>
            <a:endParaRPr lang="en-US" altLang="zh-TW" b="1" dirty="0">
              <a:latin typeface="+mj-ea"/>
              <a:ea typeface="+mj-ea"/>
            </a:endParaRPr>
          </a:p>
          <a:p>
            <a:pPr marL="914400" indent="-914400">
              <a:buFont typeface="Wingdings" panose="05000000000000000000" pitchFamily="2" charset="2"/>
              <a:buChar char="l"/>
            </a:pPr>
            <a:r>
              <a:rPr lang="zh-TW" altLang="en-US" b="1" dirty="0">
                <a:latin typeface="+mj-ea"/>
                <a:ea typeface="+mj-ea"/>
              </a:rPr>
              <a:t>明星</a:t>
            </a:r>
            <a:r>
              <a:rPr lang="zh-TW" altLang="en-US" b="1" dirty="0" smtClean="0">
                <a:latin typeface="+mj-ea"/>
                <a:ea typeface="+mj-ea"/>
              </a:rPr>
              <a:t>代言</a:t>
            </a:r>
            <a:endParaRPr lang="en-US" altLang="zh-TW" b="1" dirty="0" smtClean="0">
              <a:latin typeface="+mj-ea"/>
              <a:ea typeface="+mj-ea"/>
            </a:endParaRPr>
          </a:p>
          <a:p>
            <a:pPr marL="914400" indent="-914400">
              <a:buFont typeface="Wingdings" panose="05000000000000000000" pitchFamily="2" charset="2"/>
              <a:buChar char="l"/>
            </a:pPr>
            <a:r>
              <a:rPr lang="zh-TW" altLang="en-US" b="1" dirty="0">
                <a:latin typeface="+mj-ea"/>
                <a:ea typeface="+mj-ea"/>
                <a:cs typeface="Adobe 仿宋 Std R"/>
              </a:rPr>
              <a:t>獅爺賜浴水仙盆是藉由古文物與現代文物的結合</a:t>
            </a:r>
            <a:r>
              <a:rPr lang="en-US" altLang="zh-TW" b="1" dirty="0">
                <a:latin typeface="+mj-ea"/>
                <a:ea typeface="+mj-ea"/>
                <a:cs typeface="Adobe 仿宋 Std R"/>
              </a:rPr>
              <a:t>,</a:t>
            </a:r>
            <a:r>
              <a:rPr lang="zh-TW" altLang="en-US" b="1" dirty="0">
                <a:latin typeface="+mj-ea"/>
                <a:ea typeface="+mj-ea"/>
                <a:cs typeface="Adobe 仿宋 Std R"/>
              </a:rPr>
              <a:t>讓人有一種古今融合的新鮮感</a:t>
            </a:r>
            <a:r>
              <a:rPr lang="en-US" altLang="zh-TW" b="1" dirty="0">
                <a:latin typeface="+mj-ea"/>
                <a:ea typeface="+mj-ea"/>
                <a:cs typeface="Adobe 仿宋 Std R"/>
              </a:rPr>
              <a:t>.</a:t>
            </a:r>
            <a:r>
              <a:rPr lang="zh-TW" altLang="en-US" b="1" dirty="0">
                <a:latin typeface="+mj-ea"/>
                <a:ea typeface="+mj-ea"/>
                <a:cs typeface="Adobe 仿宋 Std R"/>
              </a:rPr>
              <a:t>藉由四樣物品的結合產生出一套衛浴設備</a:t>
            </a:r>
            <a:r>
              <a:rPr lang="en-US" altLang="zh-TW" b="1" dirty="0">
                <a:latin typeface="+mj-ea"/>
                <a:ea typeface="+mj-ea"/>
                <a:cs typeface="Adobe 仿宋 Std R"/>
              </a:rPr>
              <a:t>,</a:t>
            </a:r>
            <a:r>
              <a:rPr lang="zh-TW" altLang="en-US" b="1" dirty="0">
                <a:latin typeface="+mj-ea"/>
                <a:ea typeface="+mj-ea"/>
                <a:cs typeface="Adobe 仿宋 Std R"/>
              </a:rPr>
              <a:t>所以可以使用女明星沐浴的廣告來凸顯我們的產品</a:t>
            </a:r>
            <a:r>
              <a:rPr lang="zh-TW" altLang="en-US" dirty="0">
                <a:latin typeface="+mj-ea"/>
              </a:rPr>
              <a:t>。</a:t>
            </a:r>
            <a:endParaRPr lang="en-US" altLang="zh-TW" dirty="0">
              <a:latin typeface="+mj-ea"/>
              <a:cs typeface="Adobe 仿宋 Std R"/>
            </a:endParaRPr>
          </a:p>
          <a:p>
            <a:pPr marL="914400" indent="-914400">
              <a:buFont typeface="Wingdings" panose="05000000000000000000" pitchFamily="2" charset="2"/>
              <a:buChar char="l"/>
            </a:pPr>
            <a:endParaRPr lang="en-US" altLang="zh-TW" b="1" dirty="0">
              <a:solidFill>
                <a:srgbClr val="002060"/>
              </a:solidFill>
              <a:latin typeface="標楷體" panose="03000509000000000000" pitchFamily="65" charset="-120"/>
              <a:ea typeface="標楷體" panose="03000509000000000000" pitchFamily="65" charset="-120"/>
            </a:endParaRPr>
          </a:p>
          <a:p>
            <a:pPr marL="82296" indent="0" eaLnBrk="1" hangingPunct="1">
              <a:buNone/>
            </a:pPr>
            <a:endParaRPr lang="en-US" altLang="zh-TW" dirty="0" smtClean="0">
              <a:latin typeface="+mj-ea"/>
              <a:ea typeface="+mj-ea"/>
              <a:cs typeface="Adobe 仿宋 Std R"/>
            </a:endParaRPr>
          </a:p>
          <a:p>
            <a:pPr eaLnBrk="1" hangingPunct="1"/>
            <a:endParaRPr lang="zh-TW" alt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en-US" altLang="zh-TW" dirty="0" smtClean="0">
                <a:solidFill>
                  <a:srgbClr val="FF0000"/>
                </a:solidFill>
              </a:rPr>
              <a:t>THE</a:t>
            </a:r>
            <a:r>
              <a:rPr lang="zh-TW" altLang="en-US" dirty="0" smtClean="0">
                <a:solidFill>
                  <a:srgbClr val="FF0000"/>
                </a:solidFill>
              </a:rPr>
              <a:t> </a:t>
            </a:r>
            <a:r>
              <a:rPr lang="en-US" altLang="zh-TW" dirty="0" smtClean="0">
                <a:solidFill>
                  <a:srgbClr val="FF0000"/>
                </a:solidFill>
              </a:rPr>
              <a:t>END</a:t>
            </a:r>
            <a:endParaRPr lang="zh-TW" altLang="en-US" dirty="0">
              <a:solidFill>
                <a:srgbClr val="FF0000"/>
              </a:solidFill>
            </a:endParaRPr>
          </a:p>
        </p:txBody>
      </p:sp>
      <p:sp>
        <p:nvSpPr>
          <p:cNvPr id="3" name="內容版面配置區 2"/>
          <p:cNvSpPr>
            <a:spLocks noGrp="1"/>
          </p:cNvSpPr>
          <p:nvPr>
            <p:ph idx="1"/>
          </p:nvPr>
        </p:nvSpPr>
        <p:spPr/>
        <p:txBody>
          <a:bodyPr/>
          <a:lstStyle/>
          <a:p>
            <a:r>
              <a:rPr lang="zh-TW" altLang="en-US" dirty="0" smtClean="0"/>
              <a:t>謝謝大家</a:t>
            </a:r>
            <a:endParaRPr lang="zh-TW" altLang="en-US" dirty="0"/>
          </a:p>
        </p:txBody>
      </p:sp>
    </p:spTree>
    <p:extLst>
      <p:ext uri="{BB962C8B-B14F-4D97-AF65-F5344CB8AC3E}">
        <p14:creationId xmlns:p14="http://schemas.microsoft.com/office/powerpoint/2010/main" xmlns="" val="2036304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5536" y="260648"/>
            <a:ext cx="7775575" cy="1143000"/>
          </a:xfrm>
        </p:spPr>
        <p:txBody>
          <a:bodyPr/>
          <a:lstStyle/>
          <a:p>
            <a:r>
              <a:rPr lang="zh-TW" altLang="en-US" dirty="0" smtClean="0"/>
              <a:t>       </a:t>
            </a:r>
            <a:r>
              <a:rPr lang="zh-TW" altLang="en-US" dirty="0" smtClean="0">
                <a:solidFill>
                  <a:srgbClr val="FF0000"/>
                </a:solidFill>
                <a:latin typeface="Adobe 仿宋 Std R" pitchFamily="18" charset="-128"/>
                <a:ea typeface="Adobe 仿宋 Std R" pitchFamily="18" charset="-128"/>
              </a:rPr>
              <a:t>目錄</a:t>
            </a:r>
            <a:endParaRPr lang="zh-TW" altLang="en-US" dirty="0">
              <a:solidFill>
                <a:srgbClr val="FF0000"/>
              </a:solidFill>
              <a:latin typeface="Adobe 仿宋 Std R" pitchFamily="18" charset="-128"/>
              <a:ea typeface="Adobe 仿宋 Std R" pitchFamily="18" charset="-128"/>
            </a:endParaRPr>
          </a:p>
        </p:txBody>
      </p:sp>
      <p:sp>
        <p:nvSpPr>
          <p:cNvPr id="3" name="內容版面配置區 2"/>
          <p:cNvSpPr>
            <a:spLocks noGrp="1"/>
          </p:cNvSpPr>
          <p:nvPr>
            <p:ph idx="1"/>
          </p:nvPr>
        </p:nvSpPr>
        <p:spPr/>
        <p:txBody>
          <a:bodyPr/>
          <a:lstStyle/>
          <a:p>
            <a:pPr marL="0" indent="0">
              <a:buNone/>
            </a:pPr>
            <a:endParaRPr lang="en-US" altLang="zh-TW" b="1" dirty="0">
              <a:latin typeface="Adobe 仿宋 Std R" pitchFamily="18" charset="-128"/>
              <a:ea typeface="Adobe 仿宋 Std R" pitchFamily="18" charset="-128"/>
            </a:endParaRPr>
          </a:p>
          <a:p>
            <a:pPr marL="457200" indent="-457200">
              <a:buFont typeface="Wingdings" pitchFamily="2" charset="2"/>
              <a:buChar char="l"/>
            </a:pPr>
            <a:r>
              <a:rPr lang="zh-TW" altLang="en-US" b="1" dirty="0" smtClean="0">
                <a:latin typeface="+mj-ea"/>
                <a:ea typeface="+mj-ea"/>
              </a:rPr>
              <a:t>一</a:t>
            </a:r>
            <a:r>
              <a:rPr lang="en-US" altLang="zh-TW" b="1" dirty="0" smtClean="0">
                <a:latin typeface="+mj-ea"/>
                <a:ea typeface="+mj-ea"/>
              </a:rPr>
              <a:t>.</a:t>
            </a:r>
            <a:r>
              <a:rPr lang="zh-TW" altLang="en-US" b="1" dirty="0" smtClean="0">
                <a:latin typeface="+mj-ea"/>
                <a:ea typeface="+mj-ea"/>
              </a:rPr>
              <a:t>名稱</a:t>
            </a:r>
            <a:r>
              <a:rPr lang="zh-TW" altLang="en-US" b="1" dirty="0">
                <a:latin typeface="+mj-ea"/>
                <a:ea typeface="+mj-ea"/>
              </a:rPr>
              <a:t>發想</a:t>
            </a:r>
            <a:endParaRPr lang="en-US" altLang="zh-TW" b="1" dirty="0">
              <a:latin typeface="+mj-ea"/>
              <a:ea typeface="+mj-ea"/>
            </a:endParaRPr>
          </a:p>
          <a:p>
            <a:pPr marL="457200" indent="-457200">
              <a:buFont typeface="Wingdings" pitchFamily="2" charset="2"/>
              <a:buChar char="l"/>
            </a:pPr>
            <a:r>
              <a:rPr lang="zh-TW" altLang="en-US" b="1" dirty="0" smtClean="0">
                <a:latin typeface="+mj-ea"/>
                <a:ea typeface="+mj-ea"/>
              </a:rPr>
              <a:t>二</a:t>
            </a:r>
            <a:r>
              <a:rPr lang="en-US" altLang="zh-TW" b="1" dirty="0" smtClean="0">
                <a:latin typeface="+mj-ea"/>
                <a:ea typeface="+mj-ea"/>
              </a:rPr>
              <a:t>.</a:t>
            </a:r>
            <a:r>
              <a:rPr lang="zh-TW" altLang="en-US" b="1" dirty="0" smtClean="0">
                <a:latin typeface="+mj-ea"/>
                <a:ea typeface="+mj-ea"/>
              </a:rPr>
              <a:t>商品</a:t>
            </a:r>
            <a:r>
              <a:rPr lang="zh-TW" altLang="en-US" b="1" dirty="0">
                <a:latin typeface="+mj-ea"/>
                <a:ea typeface="+mj-ea"/>
              </a:rPr>
              <a:t>介紹</a:t>
            </a:r>
            <a:endParaRPr lang="en-US" altLang="zh-TW" b="1" dirty="0">
              <a:latin typeface="+mj-ea"/>
              <a:ea typeface="+mj-ea"/>
            </a:endParaRPr>
          </a:p>
          <a:p>
            <a:pPr marL="457200" indent="-457200">
              <a:buFont typeface="Wingdings" pitchFamily="2" charset="2"/>
              <a:buChar char="l"/>
            </a:pPr>
            <a:r>
              <a:rPr lang="zh-TW" altLang="en-US" b="1" dirty="0" smtClean="0">
                <a:latin typeface="+mj-ea"/>
                <a:ea typeface="+mj-ea"/>
              </a:rPr>
              <a:t>三</a:t>
            </a:r>
            <a:r>
              <a:rPr lang="en-US" altLang="zh-TW" b="1" dirty="0" smtClean="0">
                <a:latin typeface="+mj-ea"/>
                <a:ea typeface="+mj-ea"/>
              </a:rPr>
              <a:t>.</a:t>
            </a:r>
            <a:r>
              <a:rPr lang="zh-TW" altLang="en-US" b="1" dirty="0" smtClean="0">
                <a:latin typeface="+mj-ea"/>
                <a:ea typeface="+mj-ea"/>
              </a:rPr>
              <a:t>歷史文化</a:t>
            </a:r>
            <a:endParaRPr lang="en-US" altLang="zh-TW" b="1" dirty="0" smtClean="0">
              <a:latin typeface="+mj-ea"/>
              <a:ea typeface="+mj-ea"/>
            </a:endParaRPr>
          </a:p>
          <a:p>
            <a:pPr marL="457200" indent="-457200">
              <a:buFont typeface="Wingdings" pitchFamily="2" charset="2"/>
              <a:buChar char="l"/>
            </a:pPr>
            <a:r>
              <a:rPr lang="zh-TW" altLang="en-US" b="1" dirty="0">
                <a:latin typeface="+mj-ea"/>
                <a:ea typeface="+mj-ea"/>
              </a:rPr>
              <a:t>四</a:t>
            </a:r>
            <a:r>
              <a:rPr lang="en-US" altLang="zh-TW" b="1" dirty="0">
                <a:latin typeface="+mj-ea"/>
                <a:ea typeface="+mj-ea"/>
              </a:rPr>
              <a:t>.</a:t>
            </a:r>
            <a:r>
              <a:rPr lang="zh-TW" altLang="en-US" b="1" dirty="0">
                <a:latin typeface="+mj-ea"/>
                <a:ea typeface="+mj-ea"/>
              </a:rPr>
              <a:t>創意思考</a:t>
            </a:r>
            <a:endParaRPr lang="en-US" altLang="zh-TW" b="1" dirty="0">
              <a:latin typeface="+mj-ea"/>
              <a:ea typeface="+mj-ea"/>
            </a:endParaRPr>
          </a:p>
          <a:p>
            <a:pPr marL="457200" indent="-457200">
              <a:buFont typeface="Wingdings" pitchFamily="2" charset="2"/>
              <a:buChar char="l"/>
            </a:pPr>
            <a:r>
              <a:rPr lang="zh-TW" altLang="en-US" b="1" dirty="0">
                <a:latin typeface="+mj-ea"/>
                <a:ea typeface="+mj-ea"/>
              </a:rPr>
              <a:t>五</a:t>
            </a:r>
            <a:r>
              <a:rPr lang="en-US" altLang="zh-TW" b="1" dirty="0" smtClean="0">
                <a:latin typeface="+mj-ea"/>
                <a:ea typeface="+mj-ea"/>
              </a:rPr>
              <a:t>.</a:t>
            </a:r>
            <a:r>
              <a:rPr lang="zh-TW" altLang="en-US" b="1" dirty="0" smtClean="0">
                <a:latin typeface="+mj-ea"/>
                <a:ea typeface="+mj-ea"/>
              </a:rPr>
              <a:t>品牌</a:t>
            </a:r>
            <a:r>
              <a:rPr lang="zh-TW" altLang="en-US" b="1" dirty="0">
                <a:latin typeface="+mj-ea"/>
                <a:ea typeface="+mj-ea"/>
              </a:rPr>
              <a:t>設計</a:t>
            </a:r>
            <a:endParaRPr lang="en-US" altLang="zh-TW" b="1" dirty="0">
              <a:latin typeface="+mj-ea"/>
              <a:ea typeface="+mj-ea"/>
            </a:endParaRPr>
          </a:p>
          <a:p>
            <a:pPr marL="457200" indent="-457200">
              <a:buFont typeface="Wingdings" pitchFamily="2" charset="2"/>
              <a:buChar char="l"/>
            </a:pPr>
            <a:r>
              <a:rPr lang="zh-TW" altLang="en-US" b="1" dirty="0">
                <a:latin typeface="+mj-ea"/>
                <a:ea typeface="+mj-ea"/>
              </a:rPr>
              <a:t>六</a:t>
            </a:r>
            <a:r>
              <a:rPr lang="en-US" altLang="zh-TW" b="1" dirty="0" smtClean="0">
                <a:latin typeface="+mj-ea"/>
                <a:ea typeface="+mj-ea"/>
              </a:rPr>
              <a:t>.</a:t>
            </a:r>
            <a:r>
              <a:rPr lang="zh-TW" altLang="en-US" b="1" dirty="0" smtClean="0">
                <a:latin typeface="+mj-ea"/>
                <a:ea typeface="+mj-ea"/>
              </a:rPr>
              <a:t>行銷</a:t>
            </a:r>
            <a:r>
              <a:rPr lang="zh-TW" altLang="en-US" b="1" dirty="0">
                <a:latin typeface="+mj-ea"/>
                <a:ea typeface="+mj-ea"/>
              </a:rPr>
              <a:t>策略</a:t>
            </a:r>
            <a:endParaRPr lang="en-US" altLang="zh-TW" b="1" dirty="0">
              <a:latin typeface="+mj-ea"/>
              <a:ea typeface="+mj-ea"/>
            </a:endParaRPr>
          </a:p>
          <a:p>
            <a:endParaRPr lang="zh-TW" altLang="en-US" dirty="0"/>
          </a:p>
        </p:txBody>
      </p:sp>
    </p:spTree>
    <p:extLst>
      <p:ext uri="{BB962C8B-B14F-4D97-AF65-F5344CB8AC3E}">
        <p14:creationId xmlns:p14="http://schemas.microsoft.com/office/powerpoint/2010/main" xmlns="" val="357588016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rgbClr val="FFFF00"/>
                </a:solidFill>
                <a:latin typeface="Adobe 仿宋 Std R" pitchFamily="18" charset="-128"/>
                <a:ea typeface="Adobe 仿宋 Std R" pitchFamily="18" charset="-128"/>
              </a:rPr>
              <a:t>  </a:t>
            </a:r>
            <a:r>
              <a:rPr lang="zh-TW" altLang="en-US" dirty="0" smtClean="0">
                <a:solidFill>
                  <a:srgbClr val="FF0000"/>
                </a:solidFill>
                <a:latin typeface="Adobe 仿宋 Std R" pitchFamily="18" charset="-128"/>
                <a:ea typeface="Adobe 仿宋 Std R" pitchFamily="18" charset="-128"/>
              </a:rPr>
              <a:t>一</a:t>
            </a:r>
            <a:r>
              <a:rPr lang="en-US" altLang="zh-TW" dirty="0" smtClean="0">
                <a:solidFill>
                  <a:srgbClr val="FF0000"/>
                </a:solidFill>
                <a:latin typeface="Adobe 仿宋 Std R" pitchFamily="18" charset="-128"/>
                <a:ea typeface="Adobe 仿宋 Std R" pitchFamily="18" charset="-128"/>
              </a:rPr>
              <a:t>.</a:t>
            </a:r>
            <a:r>
              <a:rPr lang="zh-TW" altLang="en-US" dirty="0" smtClean="0">
                <a:solidFill>
                  <a:srgbClr val="FF0000"/>
                </a:solidFill>
                <a:latin typeface="Adobe 仿宋 Std R" pitchFamily="18" charset="-128"/>
                <a:ea typeface="Adobe 仿宋 Std R" pitchFamily="18" charset="-128"/>
              </a:rPr>
              <a:t>名稱發想</a:t>
            </a:r>
            <a:endParaRPr lang="zh-TW" altLang="en-US" dirty="0">
              <a:solidFill>
                <a:srgbClr val="FF0000"/>
              </a:solidFill>
              <a:latin typeface="Adobe 仿宋 Std R" pitchFamily="18" charset="-128"/>
              <a:ea typeface="Adobe 仿宋 Std R" pitchFamily="18" charset="-128"/>
            </a:endParaRPr>
          </a:p>
        </p:txBody>
      </p:sp>
      <p:sp>
        <p:nvSpPr>
          <p:cNvPr id="3" name="內容版面配置區 2"/>
          <p:cNvSpPr>
            <a:spLocks noGrp="1"/>
          </p:cNvSpPr>
          <p:nvPr>
            <p:ph idx="1"/>
          </p:nvPr>
        </p:nvSpPr>
        <p:spPr/>
        <p:txBody>
          <a:bodyPr/>
          <a:lstStyle/>
          <a:p>
            <a:r>
              <a:rPr lang="zh-TW" altLang="en-US" b="1" dirty="0">
                <a:latin typeface="+mj-ea"/>
                <a:ea typeface="+mj-ea"/>
              </a:rPr>
              <a:t>在做這報告之前我們討論了很久，才想到要用風獅爺來當我們的主題，後面想想才發現可以把一些不同的元素搭配進來，而有了想要用風獅爺加上水仙</a:t>
            </a:r>
            <a:r>
              <a:rPr lang="zh-TW" altLang="en-US" b="1" dirty="0" smtClean="0">
                <a:latin typeface="+mj-ea"/>
                <a:ea typeface="+mj-ea"/>
              </a:rPr>
              <a:t>盆及祖丁鼎跟黃色小鴨打造一</a:t>
            </a:r>
            <a:r>
              <a:rPr lang="zh-TW" altLang="en-US" b="1" dirty="0">
                <a:latin typeface="+mj-ea"/>
                <a:ea typeface="+mj-ea"/>
              </a:rPr>
              <a:t>座澡堂的想法，並且希望能夠藉由泡澡之餘，讓大家夠能夠了解到這些傳統文化。</a:t>
            </a:r>
            <a:endParaRPr lang="en-US" altLang="zh-TW" b="1" dirty="0">
              <a:latin typeface="+mj-ea"/>
              <a:ea typeface="+mj-ea"/>
            </a:endParaRPr>
          </a:p>
          <a:p>
            <a:endParaRPr lang="zh-TW" altLang="en-US" dirty="0"/>
          </a:p>
        </p:txBody>
      </p:sp>
    </p:spTree>
    <p:extLst>
      <p:ext uri="{BB962C8B-B14F-4D97-AF65-F5344CB8AC3E}">
        <p14:creationId xmlns:p14="http://schemas.microsoft.com/office/powerpoint/2010/main" xmlns="" val="272598624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smtClean="0">
                <a:solidFill>
                  <a:srgbClr val="FFFF00"/>
                </a:solidFill>
                <a:latin typeface="Adobe 仿宋 Std R" pitchFamily="18" charset="-128"/>
                <a:ea typeface="Adobe 仿宋 Std R" pitchFamily="18" charset="-128"/>
              </a:rPr>
              <a:t>   </a:t>
            </a:r>
            <a:r>
              <a:rPr lang="zh-TW" altLang="en-US" dirty="0" smtClean="0">
                <a:solidFill>
                  <a:srgbClr val="FF0000"/>
                </a:solidFill>
                <a:latin typeface="Adobe 仿宋 Std R" pitchFamily="18" charset="-128"/>
                <a:ea typeface="Adobe 仿宋 Std R" pitchFamily="18" charset="-128"/>
              </a:rPr>
              <a:t>二</a:t>
            </a:r>
            <a:r>
              <a:rPr lang="en-US" altLang="zh-TW" dirty="0" smtClean="0">
                <a:solidFill>
                  <a:srgbClr val="FF0000"/>
                </a:solidFill>
                <a:latin typeface="Adobe 仿宋 Std R" pitchFamily="18" charset="-128"/>
                <a:ea typeface="Adobe 仿宋 Std R" pitchFamily="18" charset="-128"/>
              </a:rPr>
              <a:t>.</a:t>
            </a:r>
            <a:r>
              <a:rPr lang="zh-TW" altLang="en-US" dirty="0" smtClean="0">
                <a:solidFill>
                  <a:srgbClr val="FF0000"/>
                </a:solidFill>
                <a:latin typeface="Adobe 仿宋 Std R" pitchFamily="18" charset="-128"/>
                <a:ea typeface="Adobe 仿宋 Std R" pitchFamily="18" charset="-128"/>
              </a:rPr>
              <a:t>產品介紹</a:t>
            </a:r>
            <a:endParaRPr lang="zh-TW" altLang="en-US" dirty="0">
              <a:solidFill>
                <a:srgbClr val="FF0000"/>
              </a:solidFill>
              <a:latin typeface="Adobe 仿宋 Std R" pitchFamily="18" charset="-128"/>
              <a:ea typeface="Adobe 仿宋 Std R" pitchFamily="18" charset="-128"/>
            </a:endParaRPr>
          </a:p>
        </p:txBody>
      </p:sp>
      <p:pic>
        <p:nvPicPr>
          <p:cNvPr id="13" name="內容版面配置區 12"/>
          <p:cNvPicPr>
            <a:picLocks noGrp="1" noChangeAspect="1"/>
          </p:cNvPicPr>
          <p:nvPr>
            <p:ph idx="1"/>
          </p:nvPr>
        </p:nvPicPr>
        <p:blipFill>
          <a:blip r:embed="rId2" cstate="print">
            <a:extLst>
              <a:ext uri="{28A0092B-C50C-407E-A947-70E740481C1C}">
                <a14:useLocalDpi xmlns:a14="http://schemas.microsoft.com/office/drawing/2010/main" xmlns="" val="0"/>
              </a:ext>
            </a:extLst>
          </a:blip>
          <a:stretch>
            <a:fillRect/>
          </a:stretch>
        </p:blipFill>
        <p:spPr>
          <a:xfrm>
            <a:off x="1536812" y="1848874"/>
            <a:ext cx="6480720" cy="3380326"/>
          </a:xfrm>
        </p:spPr>
      </p:pic>
      <p:sp>
        <p:nvSpPr>
          <p:cNvPr id="14" name="矩形 13"/>
          <p:cNvSpPr/>
          <p:nvPr/>
        </p:nvSpPr>
        <p:spPr>
          <a:xfrm>
            <a:off x="1464271" y="5229200"/>
            <a:ext cx="2160240" cy="646331"/>
          </a:xfrm>
          <a:prstGeom prst="rect">
            <a:avLst/>
          </a:prstGeom>
        </p:spPr>
        <p:txBody>
          <a:bodyPr wrap="square">
            <a:spAutoFit/>
          </a:bodyPr>
          <a:lstStyle/>
          <a:p>
            <a:r>
              <a:rPr lang="zh-TW" altLang="en-US" dirty="0" smtClean="0"/>
              <a:t>風獅爺</a:t>
            </a:r>
            <a:r>
              <a:rPr lang="en-US" altLang="zh-TW" dirty="0" smtClean="0"/>
              <a:t>-</a:t>
            </a:r>
            <a:r>
              <a:rPr lang="zh-TW" altLang="en-US" dirty="0" smtClean="0"/>
              <a:t>水龍頭</a:t>
            </a:r>
            <a:endParaRPr lang="en-US" altLang="zh-TW" dirty="0" smtClean="0"/>
          </a:p>
          <a:p>
            <a:endParaRPr lang="zh-TW" altLang="en-US" dirty="0"/>
          </a:p>
        </p:txBody>
      </p:sp>
      <p:sp>
        <p:nvSpPr>
          <p:cNvPr id="15" name="矩形 14"/>
          <p:cNvSpPr/>
          <p:nvPr/>
        </p:nvSpPr>
        <p:spPr>
          <a:xfrm>
            <a:off x="3779912" y="5229200"/>
            <a:ext cx="1775287" cy="369332"/>
          </a:xfrm>
          <a:prstGeom prst="rect">
            <a:avLst/>
          </a:prstGeom>
        </p:spPr>
        <p:txBody>
          <a:bodyPr wrap="square">
            <a:spAutoFit/>
          </a:bodyPr>
          <a:lstStyle/>
          <a:p>
            <a:r>
              <a:rPr lang="zh-TW" altLang="en-US" dirty="0" smtClean="0"/>
              <a:t>  水仙盆</a:t>
            </a:r>
            <a:r>
              <a:rPr lang="en-US" altLang="zh-TW" dirty="0" smtClean="0"/>
              <a:t>-</a:t>
            </a:r>
            <a:r>
              <a:rPr lang="zh-TW" altLang="en-US" dirty="0" smtClean="0"/>
              <a:t>浴缸</a:t>
            </a:r>
            <a:endParaRPr lang="zh-TW" altLang="en-US" dirty="0"/>
          </a:p>
        </p:txBody>
      </p:sp>
      <p:sp>
        <p:nvSpPr>
          <p:cNvPr id="16" name="矩形 15"/>
          <p:cNvSpPr/>
          <p:nvPr/>
        </p:nvSpPr>
        <p:spPr>
          <a:xfrm>
            <a:off x="6300192" y="5229200"/>
            <a:ext cx="2232248" cy="646331"/>
          </a:xfrm>
          <a:prstGeom prst="rect">
            <a:avLst/>
          </a:prstGeom>
        </p:spPr>
        <p:txBody>
          <a:bodyPr wrap="square">
            <a:spAutoFit/>
          </a:bodyPr>
          <a:lstStyle/>
          <a:p>
            <a:r>
              <a:rPr lang="zh-TW" altLang="en-US" dirty="0" smtClean="0"/>
              <a:t>祖丁鼎</a:t>
            </a:r>
            <a:r>
              <a:rPr lang="en-US" altLang="zh-TW" dirty="0" smtClean="0"/>
              <a:t>-</a:t>
            </a:r>
            <a:r>
              <a:rPr lang="zh-TW" altLang="en-US" dirty="0" smtClean="0"/>
              <a:t>香氛蠟燭台</a:t>
            </a:r>
            <a:endParaRPr lang="en-US" altLang="zh-TW" dirty="0" smtClean="0"/>
          </a:p>
          <a:p>
            <a:endParaRPr lang="zh-TW" altLang="en-US" dirty="0"/>
          </a:p>
        </p:txBody>
      </p:sp>
    </p:spTree>
    <p:extLst>
      <p:ext uri="{BB962C8B-B14F-4D97-AF65-F5344CB8AC3E}">
        <p14:creationId xmlns:p14="http://schemas.microsoft.com/office/powerpoint/2010/main" xmlns="" val="327448921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dirty="0" smtClean="0">
                <a:solidFill>
                  <a:srgbClr val="FFFF00"/>
                </a:solidFill>
                <a:latin typeface="Adobe 仿宋 Std R" pitchFamily="18" charset="-128"/>
                <a:ea typeface="Adobe 仿宋 Std R" pitchFamily="18" charset="-128"/>
              </a:rPr>
              <a:t>  </a:t>
            </a:r>
            <a:r>
              <a:rPr lang="zh-TW" altLang="en-US" dirty="0">
                <a:solidFill>
                  <a:srgbClr val="FF0000"/>
                </a:solidFill>
                <a:latin typeface="Adobe 仿宋 Std R" pitchFamily="18" charset="-128"/>
                <a:ea typeface="Adobe 仿宋 Std R" pitchFamily="18" charset="-128"/>
              </a:rPr>
              <a:t>三</a:t>
            </a:r>
            <a:r>
              <a:rPr lang="en-US" altLang="zh-TW" dirty="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歷史文化元素</a:t>
            </a:r>
            <a:endParaRPr lang="zh-TW" dirty="0">
              <a:solidFill>
                <a:srgbClr val="FF0000"/>
              </a:solidFill>
              <a:latin typeface="Adobe 仿宋 Std R" pitchFamily="18" charset="-128"/>
              <a:ea typeface="Adobe 仿宋 Std R" pitchFamily="18" charset="-128"/>
            </a:endParaRPr>
          </a:p>
        </p:txBody>
      </p:sp>
      <p:sp>
        <p:nvSpPr>
          <p:cNvPr id="3" name="內容版面配置區 2"/>
          <p:cNvSpPr>
            <a:spLocks noGrp="1"/>
          </p:cNvSpPr>
          <p:nvPr>
            <p:ph idx="1"/>
          </p:nvPr>
        </p:nvSpPr>
        <p:spPr/>
        <p:txBody>
          <a:bodyPr rtlCol="0">
            <a:normAutofit/>
          </a:bodyPr>
          <a:lstStyle/>
          <a:p>
            <a:pPr eaLnBrk="1" fontAlgn="auto" hangingPunct="1">
              <a:spcAft>
                <a:spcPts val="0"/>
              </a:spcAft>
              <a:buFont typeface="Wingdings 2"/>
              <a:buChar char=""/>
              <a:defRPr/>
            </a:pPr>
            <a:r>
              <a:rPr lang="zh-TW" altLang="en-US" dirty="0">
                <a:latin typeface="+mj-ea"/>
                <a:ea typeface="+mj-ea"/>
              </a:rPr>
              <a:t>第一元素</a:t>
            </a:r>
            <a:r>
              <a:rPr lang="en-US" altLang="zh-TW" dirty="0">
                <a:latin typeface="+mj-ea"/>
                <a:ea typeface="+mj-ea"/>
              </a:rPr>
              <a:t>:</a:t>
            </a:r>
            <a:r>
              <a:rPr lang="zh-TW" altLang="en-US" dirty="0">
                <a:latin typeface="+mj-ea"/>
                <a:ea typeface="+mj-ea"/>
              </a:rPr>
              <a:t> </a:t>
            </a:r>
            <a:r>
              <a:rPr lang="zh-TW" altLang="en-US" dirty="0" smtClean="0">
                <a:latin typeface="+mj-ea"/>
                <a:ea typeface="+mj-ea"/>
              </a:rPr>
              <a:t>風獅爺</a:t>
            </a:r>
            <a:endParaRPr lang="en-US" altLang="zh-TW" dirty="0" smtClean="0">
              <a:latin typeface="+mj-ea"/>
              <a:ea typeface="+mj-ea"/>
            </a:endParaRPr>
          </a:p>
          <a:p>
            <a:pPr eaLnBrk="1" fontAlgn="auto" hangingPunct="1">
              <a:spcAft>
                <a:spcPts val="0"/>
              </a:spcAft>
              <a:buFont typeface="Wingdings 2"/>
              <a:buChar char=""/>
              <a:defRPr/>
            </a:pPr>
            <a:endParaRPr lang="en-US" altLang="zh-TW" dirty="0">
              <a:latin typeface="+mj-ea"/>
              <a:ea typeface="+mj-ea"/>
            </a:endParaRPr>
          </a:p>
          <a:p>
            <a:pPr eaLnBrk="1" fontAlgn="auto" hangingPunct="1">
              <a:spcAft>
                <a:spcPts val="0"/>
              </a:spcAft>
              <a:buFont typeface="Wingdings 2"/>
              <a:buChar char=""/>
              <a:defRPr/>
            </a:pPr>
            <a:r>
              <a:rPr lang="zh-TW" altLang="en-US" dirty="0">
                <a:latin typeface="+mj-ea"/>
                <a:ea typeface="+mj-ea"/>
              </a:rPr>
              <a:t>第二元素</a:t>
            </a:r>
            <a:r>
              <a:rPr lang="en-US" altLang="zh-TW" dirty="0">
                <a:latin typeface="+mj-ea"/>
                <a:ea typeface="+mj-ea"/>
              </a:rPr>
              <a:t>:</a:t>
            </a:r>
            <a:r>
              <a:rPr lang="zh-TW" altLang="en-US" dirty="0">
                <a:latin typeface="+mj-ea"/>
                <a:ea typeface="+mj-ea"/>
              </a:rPr>
              <a:t>汝窯青瓷無紋水仙</a:t>
            </a:r>
            <a:r>
              <a:rPr lang="zh-TW" altLang="en-US" dirty="0" smtClean="0">
                <a:latin typeface="+mj-ea"/>
                <a:ea typeface="+mj-ea"/>
              </a:rPr>
              <a:t>盆</a:t>
            </a:r>
            <a:endParaRPr lang="en-US" altLang="zh-TW" dirty="0" smtClean="0">
              <a:latin typeface="+mj-ea"/>
              <a:ea typeface="+mj-ea"/>
            </a:endParaRPr>
          </a:p>
          <a:p>
            <a:pPr eaLnBrk="1" fontAlgn="auto" hangingPunct="1">
              <a:spcAft>
                <a:spcPts val="0"/>
              </a:spcAft>
              <a:buFont typeface="Wingdings 2"/>
              <a:buChar char=""/>
              <a:defRPr/>
            </a:pPr>
            <a:endParaRPr lang="en-US" altLang="zh-TW" dirty="0">
              <a:latin typeface="+mj-ea"/>
              <a:ea typeface="+mj-ea"/>
            </a:endParaRPr>
          </a:p>
          <a:p>
            <a:pPr eaLnBrk="1" fontAlgn="auto" hangingPunct="1">
              <a:spcAft>
                <a:spcPts val="0"/>
              </a:spcAft>
              <a:buFont typeface="Wingdings 2"/>
              <a:buChar char=""/>
              <a:defRPr/>
            </a:pPr>
            <a:r>
              <a:rPr lang="zh-TW" altLang="en-US" dirty="0">
                <a:latin typeface="+mj-ea"/>
                <a:ea typeface="+mj-ea"/>
              </a:rPr>
              <a:t>第三元素</a:t>
            </a:r>
            <a:r>
              <a:rPr lang="en-US" altLang="zh-TW" dirty="0">
                <a:latin typeface="+mj-ea"/>
                <a:ea typeface="+mj-ea"/>
              </a:rPr>
              <a:t>:</a:t>
            </a:r>
            <a:r>
              <a:rPr lang="zh-TW" altLang="en-US" dirty="0">
                <a:latin typeface="+mj-ea"/>
                <a:ea typeface="+mj-ea"/>
              </a:rPr>
              <a:t>祖丁</a:t>
            </a:r>
            <a:r>
              <a:rPr lang="zh-TW" altLang="en-US" dirty="0" smtClean="0">
                <a:latin typeface="+mj-ea"/>
                <a:ea typeface="+mj-ea"/>
              </a:rPr>
              <a:t>鼎</a:t>
            </a:r>
            <a:endParaRPr lang="en-US" altLang="zh-TW" dirty="0" smtClean="0">
              <a:latin typeface="+mj-ea"/>
              <a:ea typeface="+mj-ea"/>
            </a:endParaRPr>
          </a:p>
          <a:p>
            <a:pPr eaLnBrk="1" fontAlgn="auto" hangingPunct="1">
              <a:spcAft>
                <a:spcPts val="0"/>
              </a:spcAft>
              <a:buFont typeface="Wingdings 2"/>
              <a:buChar char=""/>
              <a:defRPr/>
            </a:pPr>
            <a:endParaRPr lang="en-US" altLang="zh-TW" dirty="0">
              <a:latin typeface="+mj-ea"/>
              <a:ea typeface="+mj-ea"/>
            </a:endParaRPr>
          </a:p>
          <a:p>
            <a:pPr eaLnBrk="1" fontAlgn="auto" hangingPunct="1">
              <a:spcAft>
                <a:spcPts val="0"/>
              </a:spcAft>
              <a:buFont typeface="Wingdings 2"/>
              <a:buChar char=""/>
              <a:defRPr/>
            </a:pPr>
            <a:r>
              <a:rPr lang="zh-TW" altLang="en-US" dirty="0">
                <a:latin typeface="+mj-ea"/>
                <a:ea typeface="+mj-ea"/>
              </a:rPr>
              <a:t>第四元素</a:t>
            </a:r>
            <a:r>
              <a:rPr lang="en-US" altLang="zh-TW" dirty="0">
                <a:latin typeface="+mj-ea"/>
                <a:ea typeface="+mj-ea"/>
              </a:rPr>
              <a:t>:</a:t>
            </a:r>
            <a:r>
              <a:rPr lang="zh-TW" altLang="en-US" dirty="0">
                <a:latin typeface="+mj-ea"/>
                <a:ea typeface="+mj-ea"/>
              </a:rPr>
              <a:t>黃色小鴨</a:t>
            </a:r>
            <a:endParaRPr lang="en-US" altLang="zh-TW" dirty="0" smtClean="0">
              <a:latin typeface="+mj-ea"/>
              <a:ea typeface="+mj-ea"/>
            </a:endParaRPr>
          </a:p>
          <a:p>
            <a:pPr eaLnBrk="1" fontAlgn="auto" hangingPunct="1">
              <a:spcAft>
                <a:spcPts val="0"/>
              </a:spcAft>
              <a:buFont typeface="Wingdings 2"/>
              <a:buChar char=""/>
              <a:defRPr/>
            </a:pPr>
            <a:endParaRPr lang="en-US" altLang="zh-TW" dirty="0">
              <a:solidFill>
                <a:srgbClr val="FFFF00"/>
              </a:solidFill>
              <a:latin typeface="Adobe 仿宋 Std R" pitchFamily="18" charset="-128"/>
              <a:ea typeface="Adobe 仿宋 Std R" pitchFamily="18" charset="-128"/>
            </a:endParaRPr>
          </a:p>
          <a:p>
            <a:pPr eaLnBrk="1" fontAlgn="auto" hangingPunct="1">
              <a:spcAft>
                <a:spcPts val="0"/>
              </a:spcAft>
              <a:buFont typeface="Wingdings 2"/>
              <a:buChar char=""/>
              <a:defRPr/>
            </a:pPr>
            <a:endParaRPr lang="en-US" altLang="zh-TW" dirty="0" smtClean="0">
              <a:solidFill>
                <a:srgbClr val="FFFF00"/>
              </a:solidFill>
              <a:latin typeface="Adobe 仿宋 Std R" pitchFamily="18" charset="-128"/>
              <a:ea typeface="Adobe 仿宋 Std R" pitchFamily="18" charset="-128"/>
            </a:endParaRPr>
          </a:p>
          <a:p>
            <a:pPr eaLnBrk="1" fontAlgn="auto" hangingPunct="1">
              <a:spcAft>
                <a:spcPts val="0"/>
              </a:spcAft>
              <a:buFont typeface="Wingdings 2"/>
              <a:buChar char=""/>
              <a:defRPr/>
            </a:pPr>
            <a:endParaRPr lang="en-US" altLang="zh-TW" dirty="0">
              <a:solidFill>
                <a:srgbClr val="FFFF00"/>
              </a:solidFill>
              <a:latin typeface="Adobe 仿宋 Std R" pitchFamily="18" charset="-128"/>
              <a:ea typeface="Adobe 仿宋 Std R" pitchFamily="18" charset="-128"/>
            </a:endParaRPr>
          </a:p>
          <a:p>
            <a:pPr eaLnBrk="1" fontAlgn="auto" hangingPunct="1">
              <a:spcAft>
                <a:spcPts val="0"/>
              </a:spcAft>
              <a:buFont typeface="Wingdings 2"/>
              <a:buChar char=""/>
              <a:defRPr/>
            </a:pPr>
            <a:endParaRPr lang="en-US" altLang="zh-TW"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altLang="en-US" dirty="0" smtClean="0">
                <a:solidFill>
                  <a:srgbClr val="FF0000"/>
                </a:solidFill>
                <a:latin typeface="Adobe 仿宋 Std R" pitchFamily="18" charset="-128"/>
                <a:ea typeface="Adobe 仿宋 Std R" pitchFamily="18" charset="-128"/>
              </a:rPr>
              <a:t>三</a:t>
            </a:r>
            <a:r>
              <a:rPr lang="en-US" altLang="zh-TW" dirty="0" smtClean="0">
                <a:solidFill>
                  <a:srgbClr val="FF0000"/>
                </a:solidFill>
                <a:latin typeface="Adobe 仿宋 Std R" pitchFamily="18" charset="-128"/>
                <a:ea typeface="Adobe 仿宋 Std R" pitchFamily="18" charset="-128"/>
              </a:rPr>
              <a:t>.</a:t>
            </a:r>
            <a:r>
              <a:rPr lang="zh-TW" altLang="en-US" dirty="0">
                <a:solidFill>
                  <a:srgbClr val="FF0000"/>
                </a:solidFill>
                <a:latin typeface="Adobe 仿宋 Std R" pitchFamily="18" charset="-128"/>
                <a:ea typeface="Adobe 仿宋 Std R" pitchFamily="18" charset="-128"/>
              </a:rPr>
              <a:t>歷史</a:t>
            </a:r>
            <a:r>
              <a:rPr lang="zh-TW" altLang="en-US" dirty="0" smtClean="0">
                <a:solidFill>
                  <a:srgbClr val="FF0000"/>
                </a:solidFill>
                <a:latin typeface="Adobe 仿宋 Std R" pitchFamily="18" charset="-128"/>
                <a:ea typeface="Adobe 仿宋 Std R" pitchFamily="18" charset="-128"/>
              </a:rPr>
              <a:t>文化</a:t>
            </a:r>
            <a:r>
              <a:rPr lang="zh-TW" dirty="0" smtClean="0">
                <a:solidFill>
                  <a:schemeClr val="accent4"/>
                </a:solidFill>
              </a:rPr>
              <a:t> </a:t>
            </a:r>
            <a:r>
              <a:rPr lang="zh-TW" dirty="0" smtClean="0">
                <a:solidFill>
                  <a:srgbClr val="FF0000"/>
                </a:solidFill>
                <a:latin typeface="Adobe 仿宋 Std R" pitchFamily="18" charset="-128"/>
                <a:ea typeface="Adobe 仿宋 Std R" pitchFamily="18" charset="-128"/>
              </a:rPr>
              <a:t>第一元素</a:t>
            </a:r>
            <a:r>
              <a:rPr lang="en-US" altLang="zh-TW" dirty="0" smtClean="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 風獅爺</a:t>
            </a:r>
            <a:endParaRPr lang="zh-TW" dirty="0">
              <a:solidFill>
                <a:srgbClr val="FF0000"/>
              </a:solidFill>
              <a:latin typeface="Adobe 仿宋 Std R" pitchFamily="18" charset="-128"/>
              <a:ea typeface="Adobe 仿宋 Std R" pitchFamily="18" charset="-128"/>
            </a:endParaRPr>
          </a:p>
        </p:txBody>
      </p:sp>
      <p:pic>
        <p:nvPicPr>
          <p:cNvPr id="15362" name="內容版面配置區 3"/>
          <p:cNvPicPr>
            <a:picLocks noGrp="1" noChangeAspect="1"/>
          </p:cNvPicPr>
          <p:nvPr>
            <p:ph idx="1"/>
          </p:nvPr>
        </p:nvPicPr>
        <p:blipFill>
          <a:blip r:embed="rId2" cstate="print"/>
          <a:srcRect/>
          <a:stretch>
            <a:fillRect/>
          </a:stretch>
        </p:blipFill>
        <p:spPr>
          <a:xfrm>
            <a:off x="1043608" y="1630461"/>
            <a:ext cx="2850430" cy="5227539"/>
          </a:xfrm>
        </p:spPr>
      </p:pic>
      <p:sp>
        <p:nvSpPr>
          <p:cNvPr id="15363" name="矩形 4"/>
          <p:cNvSpPr>
            <a:spLocks noChangeArrowheads="1"/>
          </p:cNvSpPr>
          <p:nvPr/>
        </p:nvSpPr>
        <p:spPr bwMode="auto">
          <a:xfrm>
            <a:off x="3924300" y="1628775"/>
            <a:ext cx="4968875" cy="4708525"/>
          </a:xfrm>
          <a:prstGeom prst="rect">
            <a:avLst/>
          </a:prstGeom>
          <a:noFill/>
          <a:ln w="9525">
            <a:noFill/>
            <a:miter lim="800000"/>
            <a:headEnd/>
            <a:tailEnd/>
          </a:ln>
        </p:spPr>
        <p:txBody>
          <a:bodyPr>
            <a:spAutoFit/>
          </a:bodyPr>
          <a:lstStyle/>
          <a:p>
            <a:r>
              <a:rPr kumimoji="0" lang="zh-TW" altLang="en-US" sz="2000" b="1" dirty="0">
                <a:latin typeface="+mj-ea"/>
                <a:ea typeface="+mj-ea"/>
                <a:cs typeface="Adobe 仿宋 Std R"/>
              </a:rPr>
              <a:t>風獅爺，又稱風獅、石獅爺是閩南、粵東、臺灣安平、琉球群島等地設立在建物的門或屋頂、村落的高台等處的獅子像，用來替人、家宅、村落避邪鎮煞。</a:t>
            </a:r>
          </a:p>
          <a:p>
            <a:endParaRPr kumimoji="0" lang="zh-TW" altLang="en-US" sz="2000" b="1" dirty="0">
              <a:latin typeface="+mj-ea"/>
              <a:ea typeface="+mj-ea"/>
              <a:cs typeface="Adobe 仿宋 Std R"/>
            </a:endParaRPr>
          </a:p>
          <a:p>
            <a:r>
              <a:rPr kumimoji="0" lang="zh-TW" altLang="en-US" sz="2000" b="1" dirty="0">
                <a:latin typeface="+mj-ea"/>
                <a:ea typeface="+mj-ea"/>
                <a:cs typeface="Adobe 仿宋 Std R"/>
              </a:rPr>
              <a:t>由於東北季風旺盛，福建南部的居民就設立鎮風的辟邪物來鎮風驅邪，最多的鎮風辟邪物就是風獅爺。根據金門縣政府的統計，現存的風獅爺共有</a:t>
            </a:r>
            <a:r>
              <a:rPr kumimoji="0" lang="en-US" altLang="zh-TW" sz="2000" b="1" dirty="0">
                <a:latin typeface="+mj-ea"/>
                <a:ea typeface="+mj-ea"/>
                <a:cs typeface="Adobe 仿宋 Std R"/>
              </a:rPr>
              <a:t>68</a:t>
            </a:r>
            <a:r>
              <a:rPr kumimoji="0" lang="zh-TW" altLang="en-US" sz="2000" b="1" dirty="0">
                <a:latin typeface="+mj-ea"/>
                <a:ea typeface="+mj-ea"/>
                <a:cs typeface="Adobe 仿宋 Std R"/>
              </a:rPr>
              <a:t>座：金沙鎮風獅爺</a:t>
            </a:r>
            <a:r>
              <a:rPr kumimoji="0" lang="en-US" altLang="zh-TW" sz="2000" b="1" dirty="0">
                <a:latin typeface="+mj-ea"/>
                <a:ea typeface="+mj-ea"/>
                <a:cs typeface="Adobe 仿宋 Std R"/>
              </a:rPr>
              <a:t>41</a:t>
            </a:r>
            <a:r>
              <a:rPr kumimoji="0" lang="zh-TW" altLang="en-US" sz="2000" b="1" dirty="0">
                <a:latin typeface="+mj-ea"/>
                <a:ea typeface="+mj-ea"/>
                <a:cs typeface="Adobe 仿宋 Std R"/>
              </a:rPr>
              <a:t>尊、金寧鄉風獅爺</a:t>
            </a:r>
            <a:r>
              <a:rPr kumimoji="0" lang="en-US" altLang="zh-TW" sz="2000" b="1" dirty="0">
                <a:latin typeface="+mj-ea"/>
                <a:ea typeface="+mj-ea"/>
                <a:cs typeface="Adobe 仿宋 Std R"/>
              </a:rPr>
              <a:t>8</a:t>
            </a:r>
            <a:r>
              <a:rPr kumimoji="0" lang="zh-TW" altLang="en-US" sz="2000" b="1" dirty="0">
                <a:latin typeface="+mj-ea"/>
                <a:ea typeface="+mj-ea"/>
                <a:cs typeface="Adobe 仿宋 Std R"/>
              </a:rPr>
              <a:t>尊、金湖鎮風獅爺</a:t>
            </a:r>
            <a:r>
              <a:rPr kumimoji="0" lang="en-US" altLang="zh-TW" sz="2000" b="1" dirty="0">
                <a:latin typeface="+mj-ea"/>
                <a:ea typeface="+mj-ea"/>
                <a:cs typeface="Adobe 仿宋 Std R"/>
              </a:rPr>
              <a:t>13</a:t>
            </a:r>
            <a:r>
              <a:rPr kumimoji="0" lang="zh-TW" altLang="en-US" sz="2000" b="1" dirty="0">
                <a:latin typeface="+mj-ea"/>
                <a:ea typeface="+mj-ea"/>
                <a:cs typeface="Adobe 仿宋 Std R"/>
              </a:rPr>
              <a:t>尊、金城鎮風獅爺</a:t>
            </a:r>
            <a:r>
              <a:rPr kumimoji="0" lang="en-US" altLang="zh-TW" sz="2000" b="1" dirty="0">
                <a:latin typeface="+mj-ea"/>
                <a:ea typeface="+mj-ea"/>
                <a:cs typeface="Adobe 仿宋 Std R"/>
              </a:rPr>
              <a:t>6</a:t>
            </a:r>
            <a:r>
              <a:rPr kumimoji="0" lang="zh-TW" altLang="en-US" sz="2000" b="1" dirty="0">
                <a:latin typeface="+mj-ea"/>
                <a:ea typeface="+mj-ea"/>
                <a:cs typeface="Adobe 仿宋 Std R"/>
              </a:rPr>
              <a:t>尊。其造型推測是由廟宇門口的石獅形象演變而來，獅子為萬獸之王，自漢朝中國引進獅子之後，獅子的形象就用作辟邪招福的辟邪物（又稱厭勝物）。、石獅公</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eaLnBrk="1" fontAlgn="auto" hangingPunct="1">
              <a:spcAft>
                <a:spcPts val="0"/>
              </a:spcAft>
              <a:defRPr/>
            </a:pPr>
            <a:r>
              <a:rPr lang="zh-TW" dirty="0" smtClean="0">
                <a:solidFill>
                  <a:srgbClr val="FF0000"/>
                </a:solidFill>
                <a:latin typeface="Adobe 仿宋 Std R" pitchFamily="18" charset="-128"/>
                <a:ea typeface="Adobe 仿宋 Std R" pitchFamily="18" charset="-128"/>
              </a:rPr>
              <a:t>第二元素</a:t>
            </a:r>
            <a:r>
              <a:rPr lang="en-US" altLang="zh-TW" dirty="0" smtClean="0">
                <a:solidFill>
                  <a:srgbClr val="FF0000"/>
                </a:solidFill>
                <a:latin typeface="Adobe 仿宋 Std R" pitchFamily="18" charset="-128"/>
                <a:ea typeface="Adobe 仿宋 Std R" pitchFamily="18" charset="-128"/>
              </a:rPr>
              <a:t>:</a:t>
            </a:r>
            <a:r>
              <a:rPr lang="zh-TW" dirty="0">
                <a:solidFill>
                  <a:srgbClr val="FF0000"/>
                </a:solidFill>
                <a:latin typeface="Adobe 仿宋 Std R" pitchFamily="18" charset="-128"/>
                <a:ea typeface="Adobe 仿宋 Std R" pitchFamily="18" charset="-128"/>
              </a:rPr>
              <a:t>汝窯青瓷無紋水仙盆</a:t>
            </a:r>
          </a:p>
        </p:txBody>
      </p:sp>
      <p:pic>
        <p:nvPicPr>
          <p:cNvPr id="16386" name="內容版面配置區 3"/>
          <p:cNvPicPr>
            <a:picLocks noGrp="1" noChangeAspect="1"/>
          </p:cNvPicPr>
          <p:nvPr>
            <p:ph idx="1"/>
          </p:nvPr>
        </p:nvPicPr>
        <p:blipFill>
          <a:blip r:embed="rId2" cstate="print"/>
          <a:srcRect/>
          <a:stretch>
            <a:fillRect/>
          </a:stretch>
        </p:blipFill>
        <p:spPr>
          <a:xfrm>
            <a:off x="1043608" y="1700213"/>
            <a:ext cx="2952130" cy="3744912"/>
          </a:xfrm>
        </p:spPr>
      </p:pic>
      <p:sp>
        <p:nvSpPr>
          <p:cNvPr id="16387" name="矩形 4"/>
          <p:cNvSpPr>
            <a:spLocks noChangeArrowheads="1"/>
          </p:cNvSpPr>
          <p:nvPr/>
        </p:nvSpPr>
        <p:spPr bwMode="auto">
          <a:xfrm>
            <a:off x="3995738" y="1700213"/>
            <a:ext cx="4572000" cy="2555875"/>
          </a:xfrm>
          <a:prstGeom prst="rect">
            <a:avLst/>
          </a:prstGeom>
          <a:noFill/>
          <a:ln w="9525">
            <a:noFill/>
            <a:miter lim="800000"/>
            <a:headEnd/>
            <a:tailEnd/>
          </a:ln>
        </p:spPr>
        <p:txBody>
          <a:bodyPr>
            <a:spAutoFit/>
          </a:bodyPr>
          <a:lstStyle/>
          <a:p>
            <a:r>
              <a:rPr kumimoji="0" lang="zh-TW" altLang="en-US" sz="2000" b="1" dirty="0">
                <a:latin typeface="+mj-ea"/>
                <a:ea typeface="+mj-ea"/>
                <a:cs typeface="Adobe 仿宋 Std R"/>
              </a:rPr>
              <a:t>水仙盆是北宋徽宗年間的御用器皿，由汝窯燒制。高</a:t>
            </a:r>
            <a:r>
              <a:rPr kumimoji="0" lang="en-US" altLang="zh-TW" sz="2000" b="1" dirty="0">
                <a:latin typeface="+mj-ea"/>
                <a:ea typeface="+mj-ea"/>
                <a:cs typeface="Adobe 仿宋 Std R"/>
              </a:rPr>
              <a:t>6.9</a:t>
            </a:r>
            <a:r>
              <a:rPr kumimoji="0" lang="zh-TW" altLang="en-US" sz="2000" b="1" dirty="0">
                <a:latin typeface="+mj-ea"/>
                <a:ea typeface="+mj-ea"/>
                <a:cs typeface="Adobe 仿宋 Std R"/>
              </a:rPr>
              <a:t>厘米，長</a:t>
            </a:r>
            <a:r>
              <a:rPr kumimoji="0" lang="en-US" altLang="zh-TW" sz="2000" b="1" dirty="0">
                <a:latin typeface="+mj-ea"/>
                <a:ea typeface="+mj-ea"/>
                <a:cs typeface="Adobe 仿宋 Std R"/>
              </a:rPr>
              <a:t>23</a:t>
            </a:r>
            <a:r>
              <a:rPr kumimoji="0" lang="zh-TW" altLang="en-US" sz="2000" b="1" dirty="0">
                <a:latin typeface="+mj-ea"/>
                <a:ea typeface="+mj-ea"/>
                <a:cs typeface="Adobe 仿宋 Std R"/>
              </a:rPr>
              <a:t>厘米，寬</a:t>
            </a:r>
            <a:r>
              <a:rPr kumimoji="0" lang="en-US" altLang="zh-TW" sz="2000" b="1" dirty="0">
                <a:latin typeface="+mj-ea"/>
                <a:ea typeface="+mj-ea"/>
                <a:cs typeface="Adobe 仿宋 Std R"/>
              </a:rPr>
              <a:t>16.4</a:t>
            </a:r>
            <a:r>
              <a:rPr kumimoji="0" lang="zh-TW" altLang="en-US" sz="2000" b="1" dirty="0">
                <a:latin typeface="+mj-ea"/>
                <a:ea typeface="+mj-ea"/>
                <a:cs typeface="Adobe 仿宋 Std R"/>
              </a:rPr>
              <a:t>厘米，口徑</a:t>
            </a:r>
            <a:r>
              <a:rPr kumimoji="0" lang="en-US" altLang="zh-TW" sz="2000" b="1" dirty="0">
                <a:latin typeface="+mj-ea"/>
                <a:ea typeface="+mj-ea"/>
                <a:cs typeface="Adobe 仿宋 Std R"/>
              </a:rPr>
              <a:t>23</a:t>
            </a:r>
            <a:r>
              <a:rPr kumimoji="0" lang="zh-TW" altLang="en-US" sz="2000" b="1" dirty="0">
                <a:latin typeface="+mj-ea"/>
                <a:ea typeface="+mj-ea"/>
                <a:cs typeface="Adobe 仿宋 Std R"/>
              </a:rPr>
              <a:t>厘米，足徑</a:t>
            </a:r>
            <a:r>
              <a:rPr kumimoji="0" lang="en-US" altLang="zh-TW" sz="2000" b="1" dirty="0">
                <a:latin typeface="+mj-ea"/>
                <a:ea typeface="+mj-ea"/>
                <a:cs typeface="Adobe 仿宋 Std R"/>
              </a:rPr>
              <a:t>19.3</a:t>
            </a:r>
            <a:r>
              <a:rPr kumimoji="0" lang="zh-TW" altLang="en-US" sz="2000" b="1" dirty="0">
                <a:latin typeface="+mj-ea"/>
                <a:ea typeface="+mj-ea"/>
                <a:cs typeface="Adobe 仿宋 Std R"/>
              </a:rPr>
              <a:t>厘米</a:t>
            </a:r>
            <a:r>
              <a:rPr kumimoji="0" lang="en-US" altLang="zh-TW" sz="2000" b="1" dirty="0">
                <a:latin typeface="+mj-ea"/>
                <a:ea typeface="+mj-ea"/>
                <a:cs typeface="Adobe 仿宋 Std R"/>
              </a:rPr>
              <a:t>×12.9</a:t>
            </a:r>
            <a:r>
              <a:rPr kumimoji="0" lang="zh-TW" altLang="en-US" sz="2000" b="1" dirty="0">
                <a:latin typeface="+mj-ea"/>
                <a:ea typeface="+mj-ea"/>
                <a:cs typeface="Adobe 仿宋 Std R"/>
              </a:rPr>
              <a:t>厘米，重</a:t>
            </a:r>
            <a:r>
              <a:rPr kumimoji="0" lang="en-US" altLang="zh-TW" sz="2000" b="1" dirty="0">
                <a:latin typeface="+mj-ea"/>
                <a:ea typeface="+mj-ea"/>
                <a:cs typeface="Adobe 仿宋 Std R"/>
              </a:rPr>
              <a:t>670</a:t>
            </a:r>
            <a:r>
              <a:rPr kumimoji="0" lang="zh-TW" altLang="en-US" sz="2000" b="1" dirty="0">
                <a:latin typeface="+mj-ea"/>
                <a:ea typeface="+mj-ea"/>
                <a:cs typeface="Adobe 仿宋 Std R"/>
              </a:rPr>
              <a:t>克 。</a:t>
            </a:r>
          </a:p>
          <a:p>
            <a:r>
              <a:rPr kumimoji="0" lang="zh-TW" altLang="en-US" sz="2000" b="1" dirty="0">
                <a:latin typeface="+mj-ea"/>
                <a:ea typeface="+mj-ea"/>
                <a:cs typeface="Adobe 仿宋 Std R"/>
              </a:rPr>
              <a:t>是存世汝窯瓷器中唯一沒有開片者，印證明朝曹昭</a:t>
            </a:r>
            <a:r>
              <a:rPr kumimoji="0" lang="en-US" altLang="zh-TW" sz="2000" b="1" dirty="0">
                <a:latin typeface="+mj-ea"/>
                <a:ea typeface="+mj-ea"/>
                <a:cs typeface="Adobe 仿宋 Std R"/>
              </a:rPr>
              <a:t>《</a:t>
            </a:r>
            <a:r>
              <a:rPr kumimoji="0" lang="zh-TW" altLang="en-US" sz="2000" b="1" dirty="0">
                <a:latin typeface="+mj-ea"/>
                <a:ea typeface="+mj-ea"/>
                <a:cs typeface="Adobe 仿宋 Std R"/>
              </a:rPr>
              <a:t>格古要論</a:t>
            </a:r>
            <a:r>
              <a:rPr kumimoji="0" lang="en-US" altLang="zh-TW" sz="2000" b="1" dirty="0">
                <a:latin typeface="+mj-ea"/>
                <a:ea typeface="+mj-ea"/>
                <a:cs typeface="Adobe 仿宋 Std R"/>
              </a:rPr>
              <a:t>》</a:t>
            </a:r>
            <a:r>
              <a:rPr kumimoji="0" lang="zh-TW" altLang="en-US" sz="2000" b="1" dirty="0">
                <a:latin typeface="+mj-ea"/>
                <a:ea typeface="+mj-ea"/>
                <a:cs typeface="Adobe 仿宋 Std R"/>
              </a:rPr>
              <a:t>：「有蟹爪紋者真，無紋者尤好」說法，意指無紋者不僅為真品，且是極品，</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eaLnBrk="1" fontAlgn="auto" hangingPunct="1">
              <a:spcAft>
                <a:spcPts val="0"/>
              </a:spcAft>
              <a:defRPr/>
            </a:pPr>
            <a:r>
              <a:rPr lang="zh-TW" dirty="0" smtClean="0">
                <a:solidFill>
                  <a:srgbClr val="FF0000"/>
                </a:solidFill>
                <a:latin typeface="Adobe 仿宋 Std R" pitchFamily="18" charset="-128"/>
                <a:ea typeface="Adobe 仿宋 Std R" pitchFamily="18" charset="-128"/>
              </a:rPr>
              <a:t>第三元素</a:t>
            </a:r>
            <a:r>
              <a:rPr lang="en-US" altLang="zh-TW" dirty="0" smtClean="0">
                <a:solidFill>
                  <a:srgbClr val="FF0000"/>
                </a:solidFill>
                <a:latin typeface="Adobe 仿宋 Std R" pitchFamily="18" charset="-128"/>
                <a:ea typeface="Adobe 仿宋 Std R" pitchFamily="18" charset="-128"/>
              </a:rPr>
              <a:t>:</a:t>
            </a:r>
            <a:r>
              <a:rPr lang="zh-TW" dirty="0">
                <a:solidFill>
                  <a:srgbClr val="FF0000"/>
                </a:solidFill>
                <a:latin typeface="Adobe 仿宋 Std R" pitchFamily="18" charset="-128"/>
                <a:ea typeface="Adobe 仿宋 Std R" pitchFamily="18" charset="-128"/>
              </a:rPr>
              <a:t>祖丁鼎</a:t>
            </a:r>
          </a:p>
        </p:txBody>
      </p:sp>
      <p:pic>
        <p:nvPicPr>
          <p:cNvPr id="17410" name="內容版面配置區 3"/>
          <p:cNvPicPr>
            <a:picLocks noGrp="1" noChangeAspect="1"/>
          </p:cNvPicPr>
          <p:nvPr>
            <p:ph idx="1"/>
          </p:nvPr>
        </p:nvPicPr>
        <p:blipFill>
          <a:blip r:embed="rId2" cstate="print"/>
          <a:srcRect/>
          <a:stretch>
            <a:fillRect/>
          </a:stretch>
        </p:blipFill>
        <p:spPr>
          <a:xfrm>
            <a:off x="1043608" y="1484313"/>
            <a:ext cx="3034680" cy="4392612"/>
          </a:xfrm>
        </p:spPr>
      </p:pic>
      <p:sp>
        <p:nvSpPr>
          <p:cNvPr id="17411" name="矩形 4"/>
          <p:cNvSpPr>
            <a:spLocks noChangeArrowheads="1"/>
          </p:cNvSpPr>
          <p:nvPr/>
        </p:nvSpPr>
        <p:spPr bwMode="auto">
          <a:xfrm>
            <a:off x="4140200" y="1484313"/>
            <a:ext cx="4572000" cy="1631950"/>
          </a:xfrm>
          <a:prstGeom prst="rect">
            <a:avLst/>
          </a:prstGeom>
          <a:noFill/>
          <a:ln w="9525">
            <a:noFill/>
            <a:miter lim="800000"/>
            <a:headEnd/>
            <a:tailEnd/>
          </a:ln>
        </p:spPr>
        <p:txBody>
          <a:bodyPr>
            <a:spAutoFit/>
          </a:bodyPr>
          <a:lstStyle/>
          <a:p>
            <a:r>
              <a:rPr kumimoji="0" lang="zh-TW" altLang="en-US" sz="2000" b="1" dirty="0">
                <a:latin typeface="+mj-ea"/>
                <a:ea typeface="+mj-ea"/>
                <a:cs typeface="Adobe 仿宋 Std R"/>
              </a:rPr>
              <a:t>商晚期至西周早期</a:t>
            </a:r>
            <a:r>
              <a:rPr kumimoji="0" lang="en-US" altLang="zh-TW" sz="2000" b="1" dirty="0">
                <a:latin typeface="+mj-ea"/>
                <a:ea typeface="+mj-ea"/>
                <a:cs typeface="Adobe 仿宋 Std R"/>
              </a:rPr>
              <a:t>,</a:t>
            </a:r>
            <a:r>
              <a:rPr kumimoji="0" lang="zh-TW" altLang="en-US" sz="2000" b="1" dirty="0">
                <a:latin typeface="+mj-ea"/>
                <a:ea typeface="+mj-ea"/>
                <a:cs typeface="Adobe 仿宋 Std R"/>
              </a:rPr>
              <a:t>本器舊名「子荷貝祖丁鼎」，為故宮現存最重最大的鼎，高</a:t>
            </a:r>
            <a:r>
              <a:rPr kumimoji="0" lang="en-US" altLang="zh-TW" sz="2000" b="1" dirty="0">
                <a:latin typeface="+mj-ea"/>
                <a:ea typeface="+mj-ea"/>
                <a:cs typeface="Adobe 仿宋 Std R"/>
              </a:rPr>
              <a:t>85.5</a:t>
            </a:r>
            <a:r>
              <a:rPr kumimoji="0" lang="zh-TW" altLang="en-US" sz="2000" b="1" dirty="0">
                <a:latin typeface="+mj-ea"/>
                <a:ea typeface="+mj-ea"/>
                <a:cs typeface="Adobe 仿宋 Std R"/>
              </a:rPr>
              <a:t>公分，口徑</a:t>
            </a:r>
            <a:r>
              <a:rPr kumimoji="0" lang="en-US" altLang="zh-TW" sz="2000" b="1" dirty="0">
                <a:latin typeface="+mj-ea"/>
                <a:ea typeface="+mj-ea"/>
                <a:cs typeface="Adobe 仿宋 Std R"/>
              </a:rPr>
              <a:t>59.4</a:t>
            </a:r>
            <a:r>
              <a:rPr kumimoji="0" lang="zh-TW" altLang="en-US" sz="2000" b="1" dirty="0">
                <a:latin typeface="+mj-ea"/>
                <a:ea typeface="+mj-ea"/>
                <a:cs typeface="Adobe 仿宋 Std R"/>
              </a:rPr>
              <a:t>公分，重</a:t>
            </a:r>
            <a:r>
              <a:rPr kumimoji="0" lang="en-US" altLang="zh-TW" sz="2000" b="1" dirty="0">
                <a:latin typeface="+mj-ea"/>
                <a:ea typeface="+mj-ea"/>
                <a:cs typeface="Adobe 仿宋 Std R"/>
              </a:rPr>
              <a:t>94.65</a:t>
            </a:r>
            <a:r>
              <a:rPr kumimoji="0" lang="zh-TW" altLang="en-US" sz="2000" b="1" dirty="0">
                <a:latin typeface="+mj-ea"/>
                <a:ea typeface="+mj-ea"/>
                <a:cs typeface="Adobe 仿宋 Std R"/>
              </a:rPr>
              <a:t>公斤。器內壁鑄有銘文三字「倗」祖丁，銘文首字「倗」代表作器者的家族徽號</a:t>
            </a:r>
            <a:r>
              <a:rPr kumimoji="0" lang="zh-TW" altLang="en-US" sz="2000" dirty="0">
                <a:latin typeface="+mj-ea"/>
                <a:ea typeface="+mj-ea"/>
                <a:cs typeface="Adobe 仿宋 Std R"/>
              </a:rPr>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1430020" y="125413"/>
            <a:ext cx="7498080" cy="1143000"/>
          </a:xfrm>
        </p:spPr>
        <p:txBody>
          <a:bodyPr/>
          <a:lstStyle/>
          <a:p>
            <a:pPr eaLnBrk="1" fontAlgn="auto" hangingPunct="1">
              <a:spcAft>
                <a:spcPts val="0"/>
              </a:spcAft>
              <a:defRPr/>
            </a:pPr>
            <a:r>
              <a:rPr lang="zh-TW" dirty="0" smtClean="0">
                <a:solidFill>
                  <a:srgbClr val="FFFF00"/>
                </a:solidFill>
                <a:latin typeface="Adobe 仿宋 Std R" pitchFamily="18" charset="-128"/>
                <a:ea typeface="Adobe 仿宋 Std R" pitchFamily="18" charset="-128"/>
              </a:rPr>
              <a:t> </a:t>
            </a:r>
            <a:r>
              <a:rPr lang="zh-TW" dirty="0" smtClean="0">
                <a:solidFill>
                  <a:srgbClr val="FF0000"/>
                </a:solidFill>
                <a:latin typeface="Adobe 仿宋 Std R" pitchFamily="18" charset="-128"/>
                <a:ea typeface="Adobe 仿宋 Std R" pitchFamily="18" charset="-128"/>
              </a:rPr>
              <a:t>第四元素</a:t>
            </a:r>
            <a:r>
              <a:rPr lang="en-US" altLang="zh-TW" dirty="0" smtClean="0">
                <a:solidFill>
                  <a:srgbClr val="FF0000"/>
                </a:solidFill>
                <a:latin typeface="Adobe 仿宋 Std R" pitchFamily="18" charset="-128"/>
                <a:ea typeface="Adobe 仿宋 Std R" pitchFamily="18" charset="-128"/>
              </a:rPr>
              <a:t>:</a:t>
            </a:r>
            <a:r>
              <a:rPr lang="zh-TW" dirty="0" smtClean="0">
                <a:solidFill>
                  <a:srgbClr val="FF0000"/>
                </a:solidFill>
                <a:latin typeface="Adobe 仿宋 Std R" pitchFamily="18" charset="-128"/>
                <a:ea typeface="Adobe 仿宋 Std R" pitchFamily="18" charset="-128"/>
              </a:rPr>
              <a:t>黃色小鴨</a:t>
            </a:r>
            <a:endParaRPr lang="zh-TW" dirty="0">
              <a:solidFill>
                <a:srgbClr val="FF0000"/>
              </a:solidFill>
              <a:latin typeface="Adobe 仿宋 Std R" pitchFamily="18" charset="-128"/>
              <a:ea typeface="Adobe 仿宋 Std R" pitchFamily="18" charset="-128"/>
            </a:endParaRPr>
          </a:p>
        </p:txBody>
      </p:sp>
      <p:pic>
        <p:nvPicPr>
          <p:cNvPr id="18434" name="內容版面配置區 3"/>
          <p:cNvPicPr>
            <a:picLocks noGrp="1" noChangeAspect="1"/>
          </p:cNvPicPr>
          <p:nvPr>
            <p:ph idx="1"/>
          </p:nvPr>
        </p:nvPicPr>
        <p:blipFill>
          <a:blip r:embed="rId2" cstate="print"/>
          <a:srcRect/>
          <a:stretch>
            <a:fillRect/>
          </a:stretch>
        </p:blipFill>
        <p:spPr>
          <a:xfrm>
            <a:off x="1043608" y="1700213"/>
            <a:ext cx="3241055" cy="3744912"/>
          </a:xfrm>
        </p:spPr>
      </p:pic>
      <p:sp>
        <p:nvSpPr>
          <p:cNvPr id="18435" name="矩形 4"/>
          <p:cNvSpPr>
            <a:spLocks noChangeArrowheads="1"/>
          </p:cNvSpPr>
          <p:nvPr/>
        </p:nvSpPr>
        <p:spPr bwMode="auto">
          <a:xfrm>
            <a:off x="4356100" y="1268413"/>
            <a:ext cx="4572000" cy="5355312"/>
          </a:xfrm>
          <a:prstGeom prst="rect">
            <a:avLst/>
          </a:prstGeom>
          <a:noFill/>
          <a:ln w="9525">
            <a:noFill/>
            <a:miter lim="800000"/>
            <a:headEnd/>
            <a:tailEnd/>
          </a:ln>
        </p:spPr>
        <p:txBody>
          <a:bodyPr>
            <a:spAutoFit/>
          </a:bodyPr>
          <a:lstStyle/>
          <a:p>
            <a:r>
              <a:rPr kumimoji="0" lang="zh-TW" altLang="en-US" b="1" dirty="0">
                <a:latin typeface="+mj-ea"/>
                <a:ea typeface="+mj-ea"/>
                <a:cs typeface="Adobe 仿宋 Std R"/>
              </a:rPr>
              <a:t>中國大陸稱為「大黃鴨」；臺灣稱為「黃色小鴨」；粵語地區稱為「巨鴨」或者「橡皮鴨」），是荷蘭概念藝術師弗洛倫泰因</a:t>
            </a:r>
            <a:r>
              <a:rPr kumimoji="0" lang="en-US" altLang="zh-TW" b="1" dirty="0">
                <a:latin typeface="+mj-ea"/>
                <a:ea typeface="+mj-ea"/>
                <a:cs typeface="Adobe 仿宋 Std R"/>
              </a:rPr>
              <a:t>·</a:t>
            </a:r>
            <a:r>
              <a:rPr kumimoji="0" lang="zh-TW" altLang="en-US" b="1" dirty="0">
                <a:latin typeface="+mj-ea"/>
                <a:ea typeface="+mj-ea"/>
                <a:cs typeface="Adobe 仿宋 Std R"/>
              </a:rPr>
              <a:t>霍夫曼所創作的巨型黃色小鴨藝術品，先後製作了多個款式，其中一款為世界上體積最龐大，為</a:t>
            </a:r>
            <a:r>
              <a:rPr kumimoji="0" lang="en-US" altLang="zh-TW" b="1" dirty="0">
                <a:latin typeface="+mj-ea"/>
                <a:ea typeface="+mj-ea"/>
                <a:cs typeface="Adobe 仿宋 Std R"/>
              </a:rPr>
              <a:t>26×20×32</a:t>
            </a:r>
            <a:r>
              <a:rPr kumimoji="0" lang="zh-TW" altLang="en-US" b="1" dirty="0">
                <a:latin typeface="+mj-ea"/>
                <a:ea typeface="+mj-ea"/>
                <a:cs typeface="Adobe 仿宋 Std R"/>
              </a:rPr>
              <a:t>公尺</a:t>
            </a:r>
          </a:p>
          <a:p>
            <a:endParaRPr kumimoji="0" lang="zh-TW" altLang="en-US" b="1" dirty="0">
              <a:latin typeface="+mj-ea"/>
              <a:ea typeface="+mj-ea"/>
              <a:cs typeface="Adobe 仿宋 Std R"/>
            </a:endParaRPr>
          </a:p>
          <a:p>
            <a:r>
              <a:rPr kumimoji="0" lang="zh-TW" altLang="en-US" b="1" dirty="0">
                <a:latin typeface="+mj-ea"/>
                <a:ea typeface="+mj-ea"/>
                <a:cs typeface="Adobe 仿宋 Std R"/>
              </a:rPr>
              <a:t>事實上霍夫曼在世界各地展覽的黃色小鴨並不是同一隻，在荷蘭的黃色小鴨的身高只有</a:t>
            </a:r>
            <a:r>
              <a:rPr kumimoji="0" lang="en-US" altLang="zh-TW" b="1" dirty="0">
                <a:latin typeface="+mj-ea"/>
                <a:ea typeface="+mj-ea"/>
                <a:cs typeface="Adobe 仿宋 Std R"/>
              </a:rPr>
              <a:t>5</a:t>
            </a:r>
            <a:r>
              <a:rPr kumimoji="0" lang="zh-TW" altLang="en-US" b="1" dirty="0">
                <a:latin typeface="+mj-ea"/>
                <a:ea typeface="+mj-ea"/>
                <a:cs typeface="Adobe 仿宋 Std R"/>
              </a:rPr>
              <a:t>公尺，在法國的則有</a:t>
            </a:r>
            <a:r>
              <a:rPr kumimoji="0" lang="en-US" altLang="zh-TW" b="1" dirty="0">
                <a:latin typeface="+mj-ea"/>
                <a:ea typeface="+mj-ea"/>
                <a:cs typeface="Adobe 仿宋 Std R"/>
              </a:rPr>
              <a:t>26</a:t>
            </a:r>
            <a:r>
              <a:rPr kumimoji="0" lang="zh-TW" altLang="en-US" b="1" dirty="0">
                <a:latin typeface="+mj-ea"/>
                <a:ea typeface="+mj-ea"/>
                <a:cs typeface="Adobe 仿宋 Std R"/>
              </a:rPr>
              <a:t>公尺，為目前世界上體積最龐大的黃色小鴨，而香港的則是</a:t>
            </a:r>
            <a:r>
              <a:rPr kumimoji="0" lang="en-US" altLang="zh-TW" b="1" dirty="0">
                <a:latin typeface="+mj-ea"/>
                <a:ea typeface="+mj-ea"/>
                <a:cs typeface="Adobe 仿宋 Std R"/>
              </a:rPr>
              <a:t>16.5</a:t>
            </a:r>
            <a:r>
              <a:rPr kumimoji="0" lang="zh-TW" altLang="en-US" b="1" dirty="0">
                <a:latin typeface="+mj-ea"/>
                <a:ea typeface="+mj-ea"/>
                <a:cs typeface="Adobe 仿宋 Std R"/>
              </a:rPr>
              <a:t>公尺。因為霍夫曼根據每座城市的天氣、潮汐及擺放位置等不同條件，對其作品重新設計尺寸，並且強調是為本地製造，他希望藉由每個城市參與製作，讓當地居民能夠更喜好黃色小</a:t>
            </a:r>
            <a:r>
              <a:rPr kumimoji="0" lang="zh-TW" altLang="en-US" b="1" dirty="0" smtClean="0">
                <a:latin typeface="+mj-ea"/>
                <a:ea typeface="+mj-ea"/>
                <a:cs typeface="Adobe 仿宋 Std R"/>
              </a:rPr>
              <a:t>鴨，</a:t>
            </a:r>
            <a:r>
              <a:rPr kumimoji="0" lang="zh-TW" altLang="en-US" b="1" dirty="0">
                <a:latin typeface="+mj-ea"/>
                <a:ea typeface="+mj-ea"/>
                <a:cs typeface="Adobe 仿宋 Std R"/>
              </a:rPr>
              <a:t>後來在臺灣高雄、桃園和基隆的黃色小鴨一樣都是</a:t>
            </a:r>
            <a:r>
              <a:rPr kumimoji="0" lang="en-US" altLang="zh-TW" b="1" dirty="0">
                <a:latin typeface="+mj-ea"/>
                <a:ea typeface="+mj-ea"/>
                <a:cs typeface="Adobe 仿宋 Std R"/>
              </a:rPr>
              <a:t>18</a:t>
            </a:r>
            <a:r>
              <a:rPr kumimoji="0" lang="zh-TW" altLang="en-US" b="1" dirty="0">
                <a:latin typeface="+mj-ea"/>
                <a:ea typeface="+mj-ea"/>
                <a:cs typeface="Adobe 仿宋 Std R"/>
              </a:rPr>
              <a:t>公尺高，並列世界第二、亞洲最高的黃色小鴨，但是桃園和基隆的黃色小鴨為了防風再加重了</a:t>
            </a:r>
            <a:r>
              <a:rPr kumimoji="0" lang="en-US" altLang="zh-TW" b="1" dirty="0">
                <a:latin typeface="+mj-ea"/>
                <a:ea typeface="+mj-ea"/>
                <a:cs typeface="Adobe 仿宋 Std R"/>
              </a:rPr>
              <a:t>1.3</a:t>
            </a:r>
            <a:r>
              <a:rPr kumimoji="0" lang="zh-TW" altLang="en-US" b="1" dirty="0">
                <a:latin typeface="+mj-ea"/>
                <a:ea typeface="+mj-ea"/>
                <a:cs typeface="Adobe 仿宋 Std R"/>
              </a:rPr>
              <a:t>倍</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157</TotalTime>
  <Words>1032</Words>
  <Application>Microsoft Office PowerPoint</Application>
  <PresentationFormat>如螢幕大小 (4:3)</PresentationFormat>
  <Paragraphs>60</Paragraphs>
  <Slides>13</Slides>
  <Notes>1</Notes>
  <HiddenSlides>0</HiddenSlides>
  <MMClips>0</MMClips>
  <ScaleCrop>false</ScaleCrop>
  <HeadingPairs>
    <vt:vector size="4" baseType="variant">
      <vt:variant>
        <vt:lpstr>佈景主題</vt:lpstr>
      </vt:variant>
      <vt:variant>
        <vt:i4>1</vt:i4>
      </vt:variant>
      <vt:variant>
        <vt:lpstr>投影片標題</vt:lpstr>
      </vt:variant>
      <vt:variant>
        <vt:i4>13</vt:i4>
      </vt:variant>
    </vt:vector>
  </HeadingPairs>
  <TitlesOfParts>
    <vt:vector size="14" baseType="lpstr">
      <vt:lpstr>夏至</vt:lpstr>
      <vt:lpstr>台灣文化創意產業--第八組</vt:lpstr>
      <vt:lpstr>       目錄</vt:lpstr>
      <vt:lpstr>  一.名稱發想</vt:lpstr>
      <vt:lpstr>   二.產品介紹</vt:lpstr>
      <vt:lpstr>  三.歷史文化元素</vt:lpstr>
      <vt:lpstr>三.歷史文化 第一元素: 風獅爺</vt:lpstr>
      <vt:lpstr>第二元素:汝窯青瓷無紋水仙盆</vt:lpstr>
      <vt:lpstr>第三元素:祖丁鼎</vt:lpstr>
      <vt:lpstr> 第四元素:黃色小鴨</vt:lpstr>
      <vt:lpstr>四.創意思考</vt:lpstr>
      <vt:lpstr>   五.品牌設計</vt:lpstr>
      <vt:lpstr> 六.行銷策略</vt:lpstr>
      <vt:lpstr>THE END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台灣文化創業發展--第八組</dc:title>
  <dc:creator>waove6214</dc:creator>
  <cp:lastModifiedBy>user</cp:lastModifiedBy>
  <cp:revision>20</cp:revision>
  <dcterms:created xsi:type="dcterms:W3CDTF">2016-06-05T14:39:30Z</dcterms:created>
  <dcterms:modified xsi:type="dcterms:W3CDTF">2016-06-20T06:00:11Z</dcterms:modified>
</cp:coreProperties>
</file>