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4" r:id="rId4"/>
    <p:sldId id="263" r:id="rId5"/>
    <p:sldId id="272" r:id="rId6"/>
    <p:sldId id="265" r:id="rId7"/>
    <p:sldId id="262" r:id="rId8"/>
    <p:sldId id="267" r:id="rId9"/>
    <p:sldId id="273" r:id="rId10"/>
    <p:sldId id="266" r:id="rId11"/>
    <p:sldId id="268" r:id="rId12"/>
    <p:sldId id="269" r:id="rId13"/>
    <p:sldId id="260" r:id="rId14"/>
    <p:sldId id="261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-128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A5D3-4D95-4151-A971-18DEF23C9F01}" type="datetimeFigureOut">
              <a:rPr lang="zh-TW" altLang="en-US" smtClean="0"/>
              <a:pPr/>
              <a:t>2014/4/23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2BB68-A8A0-41CE-B880-3F16EBB15A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08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影視課程規劃                                  游維真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老莫的第二個春天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電影介紹簡報</a:t>
            </a:r>
            <a:r>
              <a:rPr lang="en-US" altLang="zh-TW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		</a:t>
            </a:r>
            <a:r>
              <a:rPr lang="en-US" altLang="zh-TW" sz="3200" b="1" i="0" u="none" strike="noStrike" baseline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15mins	10:00~10:15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電影播放影片</a:t>
            </a:r>
            <a:r>
              <a:rPr lang="en-US" altLang="zh-TW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		</a:t>
            </a:r>
            <a:r>
              <a:rPr lang="en-US" altLang="zh-TW" sz="3200" b="1" i="0" u="none" strike="noStrike" baseline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45mins10:15~11:00	</a:t>
            </a:r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擷取重要片段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討論簡報同學自由發言</a:t>
            </a:r>
            <a:r>
              <a:rPr lang="en-US" altLang="zh-TW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	</a:t>
            </a:r>
            <a:r>
              <a:rPr lang="en-US" altLang="zh-TW" sz="3200" b="1" i="0" u="none" strike="noStrike" baseline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60mins	11:~12:00</a:t>
            </a:r>
            <a:endParaRPr lang="zh-TW" altLang="en-US" sz="32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1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金樹以為這是大好機會，想和玉梅私奔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玉梅無意間聽到了老莫的錄音帶，非常難過，往後面對金樹也就更加果決的拒絕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老莫返家後，玉梅對他傾訴了自己對老莫的愛情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玉梅懷孕了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正當老莫覺得未來一片大好時，突然傳來瑪娜跳河自殺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法醫研判瑪娜可能施打過多毒品，產生幻覺，釀成悲劇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常若松在海上炸魚，意外炸瞎雙眼，不知瑪娜已死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故事的最後，老莫拿出地圖，和玉梅講述他的山東老家在哪裡，並且表示將來反攻大陸之後，要把積蓄換成車票船票帶妻子、常若松、老長官伉儷一同返鄉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故事角色組成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第一</a:t>
            </a:r>
            <a:r>
              <a:rPr lang="zh-TW" altLang="en-US" sz="3200" b="1" dirty="0">
                <a:latin typeface="Calibri Light" panose="020F0302020204030204" pitchFamily="34" charset="0"/>
              </a:rPr>
              <a:t>類「外省人」、「老兵</a:t>
            </a:r>
            <a:r>
              <a:rPr lang="zh-TW" altLang="en-US" sz="3200" b="1" dirty="0" smtClean="0">
                <a:latin typeface="Calibri Light" panose="020F0302020204030204" pitchFamily="34" charset="0"/>
              </a:rPr>
              <a:t>」：</a:t>
            </a:r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老莫、常若松這一類</a:t>
            </a:r>
            <a:endParaRPr lang="en-US" altLang="zh-TW" sz="3200" b="1" dirty="0">
              <a:latin typeface="Calibri Light" panose="020F0302020204030204" pitchFamily="34" charset="0"/>
              <a:ea typeface="新細明體" panose="02020500000000000000" pitchFamily="18" charset="-120"/>
            </a:endParaRPr>
          </a:p>
          <a:p>
            <a:r>
              <a:rPr lang="zh-TW" altLang="en-US" sz="3200" b="1" dirty="0" smtClean="0">
                <a:latin typeface="Calibri Light" panose="020F0302020204030204" pitchFamily="34" charset="0"/>
              </a:rPr>
              <a:t>第二類「</a:t>
            </a:r>
            <a:r>
              <a:rPr lang="zh-TW" altLang="en-US" sz="3200" b="1" dirty="0">
                <a:latin typeface="Calibri Light" panose="020F0302020204030204" pitchFamily="34" charset="0"/>
              </a:rPr>
              <a:t>年輕人」、「原住民</a:t>
            </a:r>
            <a:r>
              <a:rPr lang="zh-TW" altLang="en-US" sz="3200" b="1" dirty="0" smtClean="0">
                <a:latin typeface="Calibri Light" panose="020F0302020204030204" pitchFamily="34" charset="0"/>
              </a:rPr>
              <a:t>」：</a:t>
            </a:r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金樹、玉梅、瑪娜和他的酒肉朋友們</a:t>
            </a:r>
            <a:endParaRPr lang="en-US" altLang="zh-TW" sz="3200" b="1" i="0" u="none" strike="noStrike" baseline="0" dirty="0" smtClean="0">
              <a:latin typeface="Calibri Light" panose="020F0302020204030204" pitchFamily="34" charset="0"/>
              <a:ea typeface="新細明體" panose="02020500000000000000" pitchFamily="18" charset="-120"/>
            </a:endParaRPr>
          </a:p>
          <a:p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其餘諸如玉梅、瑪娜的父母和</a:t>
            </a:r>
            <a:r>
              <a:rPr lang="zh-TW" altLang="en-US" sz="3200" b="1" i="0" u="none" strike="noStrike" baseline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房東太太等</a:t>
            </a:r>
            <a:endParaRPr lang="zh-TW" altLang="en-US" sz="32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91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故事的主軸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勾畫出解嚴前夕的台灣社會</a:t>
            </a:r>
            <a:endParaRPr lang="en-US" altLang="zh-TW" sz="3200" b="1" i="0" u="none" strike="noStrike" baseline="0" dirty="0" smtClean="0">
              <a:latin typeface="Calibri Light" panose="020F0302020204030204" pitchFamily="34" charset="0"/>
              <a:ea typeface="新細明體" panose="02020500000000000000" pitchFamily="18" charset="-120"/>
            </a:endParaRP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藉由社會角色的組成和主軸，看到了當時台灣社會面臨到的許多社會問題</a:t>
            </a:r>
          </a:p>
        </p:txBody>
      </p:sp>
    </p:spTree>
    <p:extLst>
      <p:ext uri="{BB962C8B-B14F-4D97-AF65-F5344CB8AC3E}">
        <p14:creationId xmlns:p14="http://schemas.microsoft.com/office/powerpoint/2010/main" xmlns="" val="37525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討論與交流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3" y="1976719"/>
            <a:ext cx="9905998" cy="3814482"/>
          </a:xfrm>
        </p:spPr>
        <p:txBody>
          <a:bodyPr>
            <a:noAutofit/>
          </a:bodyPr>
          <a:lstStyle/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老兵問題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原住民的毒品、酗酒問題，無時不把女兒待價而沽</a:t>
            </a:r>
            <a:endParaRPr lang="en-US" altLang="zh-TW" sz="3200" b="1" i="0" u="none" strike="noStrike" baseline="0" dirty="0" smtClean="0">
              <a:latin typeface="Calibri Light" panose="020F0302020204030204" pitchFamily="34" charset="0"/>
              <a:ea typeface="新細明體" panose="02020500000000000000" pitchFamily="18" charset="-120"/>
            </a:endParaRP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婚姻建構在金錢之上，</a:t>
            </a:r>
            <a:r>
              <a:rPr lang="zh-TW" altLang="en-US" sz="3200" b="1" dirty="0" smtClean="0">
                <a:latin typeface="Calibri Light" panose="020F0302020204030204" pitchFamily="34" charset="0"/>
              </a:rPr>
              <a:t>若</a:t>
            </a:r>
            <a:r>
              <a:rPr lang="zh-TW" altLang="en-US" sz="3200" b="1" dirty="0">
                <a:latin typeface="Calibri Light" panose="020F0302020204030204" pitchFamily="34" charset="0"/>
              </a:rPr>
              <a:t>松和老</a:t>
            </a:r>
            <a:r>
              <a:rPr lang="zh-TW" altLang="en-US" sz="3200" b="1" dirty="0" smtClean="0">
                <a:latin typeface="Calibri Light" panose="020F0302020204030204" pitchFamily="34" charset="0"/>
              </a:rPr>
              <a:t>莫的對照</a:t>
            </a:r>
            <a:endParaRPr lang="en-US" altLang="zh-TW" sz="3200" b="1" dirty="0" smtClean="0">
              <a:latin typeface="Calibri Light" panose="020F0302020204030204" pitchFamily="34" charset="0"/>
            </a:endParaRPr>
          </a:p>
          <a:p>
            <a:pPr marR="0" lvl="0" rtl="0"/>
            <a:r>
              <a:rPr lang="zh-TW" altLang="en-US" sz="3200" b="1" dirty="0" smtClean="0">
                <a:latin typeface="Calibri Light" panose="020F0302020204030204" pitchFamily="34" charset="0"/>
              </a:rPr>
              <a:t>老夫</a:t>
            </a:r>
            <a:r>
              <a:rPr lang="zh-TW" altLang="en-US" sz="3200" b="1" dirty="0">
                <a:latin typeface="Calibri Light" panose="020F0302020204030204" pitchFamily="34" charset="0"/>
              </a:rPr>
              <a:t>少</a:t>
            </a:r>
            <a:r>
              <a:rPr lang="zh-TW" altLang="en-US" sz="3200" b="1" dirty="0" smtClean="0">
                <a:latin typeface="Calibri Light" panose="020F0302020204030204" pitchFamily="34" charset="0"/>
              </a:rPr>
              <a:t>妻</a:t>
            </a:r>
            <a:endParaRPr lang="zh-TW" altLang="en-US" sz="3200" b="1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5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瑪娜一直想追求屬於她這個年齡層的「快樂」，最後死於吸毒過多。她的手臂</a:t>
            </a:r>
            <a:r>
              <a:rPr lang="zh-TW" altLang="en-US" sz="3200" b="1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上</a:t>
            </a:r>
            <a:r>
              <a:rPr lang="zh-TW" altLang="en-US" sz="3200" b="1" dirty="0">
                <a:latin typeface="Calibri Light" panose="020F0302020204030204" pitchFamily="34" charset="0"/>
                <a:ea typeface="新細明體" panose="02020500000000000000" pitchFamily="18" charset="-120"/>
              </a:rPr>
              <a:t>，</a:t>
            </a:r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遍佈針頭的施打痕跡</a:t>
            </a:r>
            <a:endParaRPr lang="en-US" altLang="zh-TW" sz="3200" b="1" i="0" u="none" strike="noStrike" baseline="0" dirty="0" smtClean="0">
              <a:latin typeface="Calibri Light" panose="020F0302020204030204" pitchFamily="34" charset="0"/>
              <a:ea typeface="新細明體" panose="02020500000000000000" pitchFamily="18" charset="-120"/>
            </a:endParaRP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你認為什麼是「快樂」？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族群問題：「番仔」、「老芋仔」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討論與交流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5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老莫拿著地圖對玉梅講老家，提到每次交通費的調整，都得重算一次返家開銷</a:t>
            </a:r>
            <a:r>
              <a:rPr lang="zh-TW" altLang="en-US" sz="3200" b="1" dirty="0">
                <a:latin typeface="Calibri Light" panose="020F0302020204030204" pitchFamily="34" charset="0"/>
                <a:ea typeface="新細明體" panose="02020500000000000000" pitchFamily="18" charset="-120"/>
              </a:rPr>
              <a:t>。</a:t>
            </a:r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實際上兩岸的局勢，能做的只有一個「等」字而已，反映出時代大環境下，多數人的無奈和等待</a:t>
            </a:r>
          </a:p>
          <a:p>
            <a:pPr marR="0" lvl="0" rtl="0"/>
            <a:r>
              <a:rPr lang="zh-TW" altLang="en-US" sz="32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最後：台灣住民、台灣新移民</a:t>
            </a:r>
            <a:endParaRPr lang="zh-TW" altLang="en-US" sz="3200" b="1" i="0" u="none" strike="noStrike" kern="100" baseline="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討論與交流</a:t>
            </a:r>
            <a:endParaRPr lang="zh-TW" altLang="en-US" sz="4000" b="1" i="0" u="none" strike="noStrike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5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劇中人：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3600" b="1" i="0" u="none" strike="noStrike" kern="1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老莫、若松</a:t>
            </a:r>
          </a:p>
          <a:p>
            <a:pPr marR="0" lvl="0" rtl="0"/>
            <a:r>
              <a:rPr lang="zh-TW" altLang="en-US" sz="3600" b="1" i="0" u="none" strike="noStrike" kern="1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原住民太太玉梅、瑪娜</a:t>
            </a:r>
          </a:p>
          <a:p>
            <a:pPr marR="0" lvl="0" rtl="0"/>
            <a:r>
              <a:rPr lang="zh-TW" altLang="en-US" sz="3600" b="1" i="0" u="none" strike="noStrike" kern="1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瓦斯工人金樹</a:t>
            </a: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電影序幕啟，剛從部隊退下來的老莫，找上昔日同袍常若松，常若松很興奮的跟老莫表示他「找著了」老婆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用錢可以買個原住民姑娘當太太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不過老莫並不理睬常若松，總還對著留滯大陸的妻兒照片朝思暮想，有一天能反攻大陸團聚</a:t>
            </a: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Calibri Light" panose="020F0302020204030204" pitchFamily="34" charset="0"/>
              </a:rPr>
              <a:t>直到有一天，老莫搭車北上去找台北的老長官，老長官掏出一封從大陸上偷偷寄出來的信，說老莫在大陸上的兒子去參加懲越戰爭不幸亡故，老婆在得知兒子的死訊之後也傷心欲絕也病逝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老莫難過之餘，把原來要給大陸老婆的金飾當了，拿錢也買了一個原住民太太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一切故事都從老莫和玉梅搬進六龜市區租來的房子開始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瑪娜和一群騎著野狼一二五機車的年輕人勾搭上了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到房東太太家裝瓦斯的水電工金樹看上了玉梅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玉梅起初把老莫當作自己父親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老莫開始想融入玉梅的生活，花了買收音機、學玉梅最愛哼的流行歌曲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退伍的老莫當清潔隊，收入有限，無法存下太多錢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玉梅在金樹的建議下決定去鎮上的市集賣手工麻糬貼補家用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老莫沒忘原本「買」老婆的初衷：傳宗接代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老莫日夜想著該如何「做人」，故事也圍繞在老莫如何貼近玉梅的生活以及嘗試各種「做人」偏方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金樹對玉梅發展曖昧的情愫，玉梅則渾然不覺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瑪娜和不良少年勾搭上，開銷變很大，若松的積蓄和工作薪資不敷使用，只好上漁船出海工作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先前瑪娜趁著常若松不在家時，偷偷搬家裡的東西變錢，以供那夥酒肉朋友尋歡作樂</a:t>
            </a:r>
          </a:p>
          <a:p>
            <a:pPr lv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為了要追求更多的「快樂」</a:t>
            </a:r>
            <a:r>
              <a:rPr lang="zh-TW" altLang="en-US" sz="2800" b="1" dirty="0">
                <a:latin typeface="Calibri Light" panose="020F0302020204030204" pitchFamily="34" charset="0"/>
              </a:rPr>
              <a:t>，搶</a:t>
            </a:r>
            <a:r>
              <a:rPr lang="zh-TW" altLang="en-US" sz="2800" b="1" dirty="0" smtClean="0">
                <a:latin typeface="Calibri Light" panose="020F0302020204030204" pitchFamily="34" charset="0"/>
              </a:rPr>
              <a:t>了</a:t>
            </a:r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玉梅攤位</a:t>
            </a:r>
            <a:r>
              <a:rPr lang="zh-TW" altLang="en-US" sz="2800" b="1" dirty="0">
                <a:latin typeface="Calibri Light" panose="020F0302020204030204" pitchFamily="34" charset="0"/>
                <a:ea typeface="新細明體" panose="02020500000000000000" pitchFamily="18" charset="-120"/>
              </a:rPr>
              <a:t>的</a:t>
            </a:r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一筆錢，沒想到那夥酒肉朋友居然把瑪娜扔在半路上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老莫自認年紀太大，不應牽絆玉梅年輕的歲月</a:t>
            </a:r>
          </a:p>
          <a:p>
            <a:pPr marR="0" lvl="0" rtl="0"/>
            <a:r>
              <a:rPr lang="zh-TW" altLang="en-US" sz="2800" b="1" i="0" u="none" strike="noStrike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藉著老長官生病，老莫北上探病，錄了捲錄音帶給玉梅，表示自己無意作為玉梅和金樹之間的絆腳石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4000" b="1" i="0" u="none" strike="noStrike" kern="2600" baseline="0" dirty="0" smtClean="0">
                <a:latin typeface="Calibri Light" panose="020F0302020204030204" pitchFamily="34" charset="0"/>
                <a:ea typeface="新細明體" panose="02020500000000000000" pitchFamily="18" charset="-120"/>
              </a:rPr>
              <a:t>劇本：</a:t>
            </a:r>
            <a:endParaRPr lang="zh-TW" altLang="en-US" sz="4000" b="1" i="0" u="none" strike="noStrike" kern="2600" baseline="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TC103457485[[fn=網線]]</Template>
  <TotalTime>62</TotalTime>
  <Words>909</Words>
  <Application>Microsoft Office PowerPoint</Application>
  <PresentationFormat>自訂</PresentationFormat>
  <Paragraphs>66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網狀</vt:lpstr>
      <vt:lpstr>影視課程規劃                                  游維真</vt:lpstr>
      <vt:lpstr>劇中人：</vt:lpstr>
      <vt:lpstr>劇本：</vt:lpstr>
      <vt:lpstr>劇本：</vt:lpstr>
      <vt:lpstr>劇本：</vt:lpstr>
      <vt:lpstr>劇本：</vt:lpstr>
      <vt:lpstr>劇本：</vt:lpstr>
      <vt:lpstr>劇本：</vt:lpstr>
      <vt:lpstr>劇本：</vt:lpstr>
      <vt:lpstr>劇本：</vt:lpstr>
      <vt:lpstr>劇本：</vt:lpstr>
      <vt:lpstr>劇本：</vt:lpstr>
      <vt:lpstr>故事角色組成</vt:lpstr>
      <vt:lpstr>故事的主軸</vt:lpstr>
      <vt:lpstr>討論與交流</vt:lpstr>
      <vt:lpstr>討論與交流</vt:lpstr>
      <vt:lpstr>討論與交流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影視課程課程規劃</dc:title>
  <dc:creator>W.Z. Yu</dc:creator>
  <cp:lastModifiedBy>uch20135</cp:lastModifiedBy>
  <cp:revision>8</cp:revision>
  <dcterms:created xsi:type="dcterms:W3CDTF">2014-04-21T22:40:32Z</dcterms:created>
  <dcterms:modified xsi:type="dcterms:W3CDTF">2014-04-23T04:48:25Z</dcterms:modified>
</cp:coreProperties>
</file>