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9" r:id="rId5"/>
    <p:sldId id="311" r:id="rId6"/>
    <p:sldId id="257" r:id="rId7"/>
    <p:sldId id="280" r:id="rId8"/>
    <p:sldId id="261" r:id="rId9"/>
    <p:sldId id="312" r:id="rId10"/>
    <p:sldId id="313" r:id="rId11"/>
    <p:sldId id="314" r:id="rId12"/>
    <p:sldId id="262" r:id="rId13"/>
    <p:sldId id="265" r:id="rId14"/>
    <p:sldId id="272" r:id="rId15"/>
    <p:sldId id="296" r:id="rId16"/>
    <p:sldId id="299" r:id="rId17"/>
    <p:sldId id="291" r:id="rId18"/>
    <p:sldId id="293" r:id="rId19"/>
    <p:sldId id="292" r:id="rId20"/>
    <p:sldId id="294" r:id="rId21"/>
    <p:sldId id="276" r:id="rId22"/>
    <p:sldId id="301" r:id="rId23"/>
    <p:sldId id="302" r:id="rId24"/>
    <p:sldId id="303" r:id="rId25"/>
    <p:sldId id="304" r:id="rId26"/>
    <p:sldId id="305" r:id="rId27"/>
    <p:sldId id="284" r:id="rId28"/>
    <p:sldId id="295" r:id="rId29"/>
    <p:sldId id="298" r:id="rId30"/>
    <p:sldId id="277" r:id="rId31"/>
    <p:sldId id="285" r:id="rId32"/>
    <p:sldId id="286" r:id="rId33"/>
    <p:sldId id="278" r:id="rId34"/>
    <p:sldId id="287" r:id="rId35"/>
    <p:sldId id="297" r:id="rId36"/>
    <p:sldId id="307" r:id="rId37"/>
    <p:sldId id="306" r:id="rId38"/>
    <p:sldId id="308" r:id="rId39"/>
    <p:sldId id="310" r:id="rId40"/>
    <p:sldId id="279" r:id="rId41"/>
    <p:sldId id="266" r:id="rId4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5" d="100"/>
          <a:sy n="95" d="100"/>
        </p:scale>
        <p:origin x="-368" y="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0EFE95-0789-4A34-8B11-3A908F6F93F6}" type="doc">
      <dgm:prSet loTypeId="urn:microsoft.com/office/officeart/2005/8/layout/gear1" loCatId="cycle" qsTypeId="urn:microsoft.com/office/officeart/2005/8/quickstyle/simple5" qsCatId="simple" csTypeId="urn:microsoft.com/office/officeart/2005/8/colors/colorful3" csCatId="colorful" phldr="1"/>
      <dgm:spPr/>
    </dgm:pt>
    <dgm:pt modelId="{176B2FAD-B041-4112-9BCE-8FA94964DED6}">
      <dgm:prSet phldrT="[文字]"/>
      <dgm:spPr/>
      <dgm:t>
        <a:bodyPr/>
        <a:lstStyle/>
        <a:p>
          <a:r>
            <a:rPr lang="zh-TW" altLang="en-US" dirty="0" smtClean="0"/>
            <a:t>真</a:t>
          </a:r>
          <a:endParaRPr lang="zh-TW" altLang="en-US" dirty="0"/>
        </a:p>
      </dgm:t>
    </dgm:pt>
    <dgm:pt modelId="{1C17BBEF-B559-4448-AB46-5A4A089FBA80}" type="parTrans" cxnId="{9A451831-92AA-410D-A0D6-0D23AB8219BA}">
      <dgm:prSet/>
      <dgm:spPr/>
      <dgm:t>
        <a:bodyPr/>
        <a:lstStyle/>
        <a:p>
          <a:endParaRPr lang="zh-TW" altLang="en-US"/>
        </a:p>
      </dgm:t>
    </dgm:pt>
    <dgm:pt modelId="{2A62381C-64CC-442E-A839-8B80331CD0D3}" type="sibTrans" cxnId="{9A451831-92AA-410D-A0D6-0D23AB8219BA}">
      <dgm:prSet/>
      <dgm:spPr/>
      <dgm:t>
        <a:bodyPr/>
        <a:lstStyle/>
        <a:p>
          <a:endParaRPr lang="zh-TW" altLang="en-US"/>
        </a:p>
      </dgm:t>
    </dgm:pt>
    <dgm:pt modelId="{E1442D98-9343-4D65-A8DF-BD14B55848E3}">
      <dgm:prSet phldrT="[文字]"/>
      <dgm:spPr/>
      <dgm:t>
        <a:bodyPr/>
        <a:lstStyle/>
        <a:p>
          <a:r>
            <a:rPr lang="zh-TW" altLang="en-US" dirty="0" smtClean="0"/>
            <a:t>美</a:t>
          </a:r>
          <a:endParaRPr lang="zh-TW" altLang="en-US" dirty="0"/>
        </a:p>
      </dgm:t>
    </dgm:pt>
    <dgm:pt modelId="{059046DC-366C-4781-A442-ED7625EFE4A3}" type="parTrans" cxnId="{49A928A1-1B6A-4981-A945-4D5D1C1577C0}">
      <dgm:prSet/>
      <dgm:spPr/>
      <dgm:t>
        <a:bodyPr/>
        <a:lstStyle/>
        <a:p>
          <a:endParaRPr lang="zh-TW" altLang="en-US"/>
        </a:p>
      </dgm:t>
    </dgm:pt>
    <dgm:pt modelId="{7BB18C9D-780B-4BF2-8BD8-1443CA6853EC}" type="sibTrans" cxnId="{49A928A1-1B6A-4981-A945-4D5D1C1577C0}">
      <dgm:prSet/>
      <dgm:spPr/>
      <dgm:t>
        <a:bodyPr/>
        <a:lstStyle/>
        <a:p>
          <a:endParaRPr lang="zh-TW" altLang="en-US"/>
        </a:p>
      </dgm:t>
    </dgm:pt>
    <dgm:pt modelId="{84E22457-F2D7-4C0B-997B-3C09BD680185}">
      <dgm:prSet phldrT="[文字]"/>
      <dgm:spPr/>
      <dgm:t>
        <a:bodyPr/>
        <a:lstStyle/>
        <a:p>
          <a:r>
            <a:rPr lang="zh-TW" altLang="en-US" dirty="0" smtClean="0"/>
            <a:t>善</a:t>
          </a:r>
          <a:endParaRPr lang="zh-TW" altLang="en-US" dirty="0"/>
        </a:p>
      </dgm:t>
    </dgm:pt>
    <dgm:pt modelId="{F2640434-D0D3-4C43-8CA2-1E16440A3F74}" type="parTrans" cxnId="{75817F2C-D332-4F8C-9B28-BA1AE9755442}">
      <dgm:prSet/>
      <dgm:spPr/>
      <dgm:t>
        <a:bodyPr/>
        <a:lstStyle/>
        <a:p>
          <a:endParaRPr lang="zh-TW" altLang="en-US"/>
        </a:p>
      </dgm:t>
    </dgm:pt>
    <dgm:pt modelId="{D1EBF78B-992C-494A-85C0-C50CC7C08476}" type="sibTrans" cxnId="{75817F2C-D332-4F8C-9B28-BA1AE9755442}">
      <dgm:prSet/>
      <dgm:spPr/>
      <dgm:t>
        <a:bodyPr/>
        <a:lstStyle/>
        <a:p>
          <a:endParaRPr lang="zh-TW" altLang="en-US"/>
        </a:p>
      </dgm:t>
    </dgm:pt>
    <dgm:pt modelId="{44C7DFD5-3DA4-49BF-A7F5-A1B3E764CCC1}" type="pres">
      <dgm:prSet presAssocID="{FF0EFE95-0789-4A34-8B11-3A908F6F93F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072980D-75D1-431B-8649-3CD381FE3010}" type="pres">
      <dgm:prSet presAssocID="{176B2FAD-B041-4112-9BCE-8FA94964DED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F73416-B6C6-47AA-A4B5-2EAE8F727F21}" type="pres">
      <dgm:prSet presAssocID="{176B2FAD-B041-4112-9BCE-8FA94964DED6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6C1EE275-F74D-41AB-8A2E-B0B3F0FABB4A}" type="pres">
      <dgm:prSet presAssocID="{176B2FAD-B041-4112-9BCE-8FA94964DED6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338A0E8D-7EE3-4468-9211-81D3BB66A50D}" type="pres">
      <dgm:prSet presAssocID="{E1442D98-9343-4D65-A8DF-BD14B55848E3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1E936AE-9AF9-4326-ACD7-0C18FA87D87D}" type="pres">
      <dgm:prSet presAssocID="{E1442D98-9343-4D65-A8DF-BD14B55848E3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37D09233-89DC-423A-9677-A57B3BB22FF3}" type="pres">
      <dgm:prSet presAssocID="{E1442D98-9343-4D65-A8DF-BD14B55848E3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8C7E76F9-8CB2-4173-A7CE-E6601E08B763}" type="pres">
      <dgm:prSet presAssocID="{84E22457-F2D7-4C0B-997B-3C09BD680185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C59824C2-5AAF-49A6-91BA-D07DDE78C748}" type="pres">
      <dgm:prSet presAssocID="{84E22457-F2D7-4C0B-997B-3C09BD68018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AB27FD-6AAA-4C96-9C89-B8DD5FFC2D55}" type="pres">
      <dgm:prSet presAssocID="{84E22457-F2D7-4C0B-997B-3C09BD680185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461D2209-08F6-4444-801B-AC80E5BAF896}" type="pres">
      <dgm:prSet presAssocID="{84E22457-F2D7-4C0B-997B-3C09BD680185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78A78C55-C0EB-4250-A273-7BAD44E72DAE}" type="pres">
      <dgm:prSet presAssocID="{2A62381C-64CC-442E-A839-8B80331CD0D3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4833C887-E2B6-4ADC-A8B0-361262D7246D}" type="pres">
      <dgm:prSet presAssocID="{7BB18C9D-780B-4BF2-8BD8-1443CA6853EC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2BFC3369-075B-424D-BA3E-28106E32ED78}" type="pres">
      <dgm:prSet presAssocID="{D1EBF78B-992C-494A-85C0-C50CC7C08476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6EF82F99-A2DB-46E8-8573-4AD96C1CE856}" type="presOf" srcId="{E1442D98-9343-4D65-A8DF-BD14B55848E3}" destId="{338A0E8D-7EE3-4468-9211-81D3BB66A50D}" srcOrd="0" destOrd="0" presId="urn:microsoft.com/office/officeart/2005/8/layout/gear1"/>
    <dgm:cxn modelId="{E461FB37-B45E-4D5F-957C-02C5E115A792}" type="presOf" srcId="{FF0EFE95-0789-4A34-8B11-3A908F6F93F6}" destId="{44C7DFD5-3DA4-49BF-A7F5-A1B3E764CCC1}" srcOrd="0" destOrd="0" presId="urn:microsoft.com/office/officeart/2005/8/layout/gear1"/>
    <dgm:cxn modelId="{757EB0DB-1829-49D7-9DE2-53C6CC6908E4}" type="presOf" srcId="{176B2FAD-B041-4112-9BCE-8FA94964DED6}" destId="{6C1EE275-F74D-41AB-8A2E-B0B3F0FABB4A}" srcOrd="2" destOrd="0" presId="urn:microsoft.com/office/officeart/2005/8/layout/gear1"/>
    <dgm:cxn modelId="{B0730D77-D9CD-4317-B94E-ACCA189633FA}" type="presOf" srcId="{E1442D98-9343-4D65-A8DF-BD14B55848E3}" destId="{C1E936AE-9AF9-4326-ACD7-0C18FA87D87D}" srcOrd="1" destOrd="0" presId="urn:microsoft.com/office/officeart/2005/8/layout/gear1"/>
    <dgm:cxn modelId="{57C87790-E185-4C44-87F0-624469C61C00}" type="presOf" srcId="{E1442D98-9343-4D65-A8DF-BD14B55848E3}" destId="{37D09233-89DC-423A-9677-A57B3BB22FF3}" srcOrd="2" destOrd="0" presId="urn:microsoft.com/office/officeart/2005/8/layout/gear1"/>
    <dgm:cxn modelId="{75817F2C-D332-4F8C-9B28-BA1AE9755442}" srcId="{FF0EFE95-0789-4A34-8B11-3A908F6F93F6}" destId="{84E22457-F2D7-4C0B-997B-3C09BD680185}" srcOrd="2" destOrd="0" parTransId="{F2640434-D0D3-4C43-8CA2-1E16440A3F74}" sibTransId="{D1EBF78B-992C-494A-85C0-C50CC7C08476}"/>
    <dgm:cxn modelId="{49A928A1-1B6A-4981-A945-4D5D1C1577C0}" srcId="{FF0EFE95-0789-4A34-8B11-3A908F6F93F6}" destId="{E1442D98-9343-4D65-A8DF-BD14B55848E3}" srcOrd="1" destOrd="0" parTransId="{059046DC-366C-4781-A442-ED7625EFE4A3}" sibTransId="{7BB18C9D-780B-4BF2-8BD8-1443CA6853EC}"/>
    <dgm:cxn modelId="{9A451831-92AA-410D-A0D6-0D23AB8219BA}" srcId="{FF0EFE95-0789-4A34-8B11-3A908F6F93F6}" destId="{176B2FAD-B041-4112-9BCE-8FA94964DED6}" srcOrd="0" destOrd="0" parTransId="{1C17BBEF-B559-4448-AB46-5A4A089FBA80}" sibTransId="{2A62381C-64CC-442E-A839-8B80331CD0D3}"/>
    <dgm:cxn modelId="{3CEC02F3-8957-4E34-AA6F-D327CB6CFF3E}" type="presOf" srcId="{176B2FAD-B041-4112-9BCE-8FA94964DED6}" destId="{E4F73416-B6C6-47AA-A4B5-2EAE8F727F21}" srcOrd="1" destOrd="0" presId="urn:microsoft.com/office/officeart/2005/8/layout/gear1"/>
    <dgm:cxn modelId="{A6AA7AD9-EF63-4005-8A9B-200005E5EB2C}" type="presOf" srcId="{84E22457-F2D7-4C0B-997B-3C09BD680185}" destId="{DCAB27FD-6AAA-4C96-9C89-B8DD5FFC2D55}" srcOrd="2" destOrd="0" presId="urn:microsoft.com/office/officeart/2005/8/layout/gear1"/>
    <dgm:cxn modelId="{60E431A3-AD85-4E7D-BA35-B87C97A790E9}" type="presOf" srcId="{84E22457-F2D7-4C0B-997B-3C09BD680185}" destId="{C59824C2-5AAF-49A6-91BA-D07DDE78C748}" srcOrd="1" destOrd="0" presId="urn:microsoft.com/office/officeart/2005/8/layout/gear1"/>
    <dgm:cxn modelId="{DD40B31F-DDDA-45A1-9277-C87A00A12A69}" type="presOf" srcId="{7BB18C9D-780B-4BF2-8BD8-1443CA6853EC}" destId="{4833C887-E2B6-4ADC-A8B0-361262D7246D}" srcOrd="0" destOrd="0" presId="urn:microsoft.com/office/officeart/2005/8/layout/gear1"/>
    <dgm:cxn modelId="{5359CA53-BFF4-476A-9470-8F145DD9338D}" type="presOf" srcId="{D1EBF78B-992C-494A-85C0-C50CC7C08476}" destId="{2BFC3369-075B-424D-BA3E-28106E32ED78}" srcOrd="0" destOrd="0" presId="urn:microsoft.com/office/officeart/2005/8/layout/gear1"/>
    <dgm:cxn modelId="{17BC6B5C-8EA2-47FE-BEC6-83B95B257E0B}" type="presOf" srcId="{84E22457-F2D7-4C0B-997B-3C09BD680185}" destId="{461D2209-08F6-4444-801B-AC80E5BAF896}" srcOrd="3" destOrd="0" presId="urn:microsoft.com/office/officeart/2005/8/layout/gear1"/>
    <dgm:cxn modelId="{DD158221-9D38-407A-A306-4E6AF1A6239E}" type="presOf" srcId="{84E22457-F2D7-4C0B-997B-3C09BD680185}" destId="{8C7E76F9-8CB2-4173-A7CE-E6601E08B763}" srcOrd="0" destOrd="0" presId="urn:microsoft.com/office/officeart/2005/8/layout/gear1"/>
    <dgm:cxn modelId="{663DC3C6-2C53-4BB2-BAC9-961A8DBA614A}" type="presOf" srcId="{176B2FAD-B041-4112-9BCE-8FA94964DED6}" destId="{7072980D-75D1-431B-8649-3CD381FE3010}" srcOrd="0" destOrd="0" presId="urn:microsoft.com/office/officeart/2005/8/layout/gear1"/>
    <dgm:cxn modelId="{B5D7A5EA-7F59-4B21-922F-A970AB82E21E}" type="presOf" srcId="{2A62381C-64CC-442E-A839-8B80331CD0D3}" destId="{78A78C55-C0EB-4250-A273-7BAD44E72DAE}" srcOrd="0" destOrd="0" presId="urn:microsoft.com/office/officeart/2005/8/layout/gear1"/>
    <dgm:cxn modelId="{1596F1C6-A09F-4728-A283-D2115B0EE05C}" type="presParOf" srcId="{44C7DFD5-3DA4-49BF-A7F5-A1B3E764CCC1}" destId="{7072980D-75D1-431B-8649-3CD381FE3010}" srcOrd="0" destOrd="0" presId="urn:microsoft.com/office/officeart/2005/8/layout/gear1"/>
    <dgm:cxn modelId="{1E4B0339-EEB3-4040-9321-660611C4E5CD}" type="presParOf" srcId="{44C7DFD5-3DA4-49BF-A7F5-A1B3E764CCC1}" destId="{E4F73416-B6C6-47AA-A4B5-2EAE8F727F21}" srcOrd="1" destOrd="0" presId="urn:microsoft.com/office/officeart/2005/8/layout/gear1"/>
    <dgm:cxn modelId="{502CA19D-45D6-4FE5-A3DF-F2FF0D7EAD7E}" type="presParOf" srcId="{44C7DFD5-3DA4-49BF-A7F5-A1B3E764CCC1}" destId="{6C1EE275-F74D-41AB-8A2E-B0B3F0FABB4A}" srcOrd="2" destOrd="0" presId="urn:microsoft.com/office/officeart/2005/8/layout/gear1"/>
    <dgm:cxn modelId="{7AE6D5B1-C7DF-49BB-B2DE-EFDC460D08E3}" type="presParOf" srcId="{44C7DFD5-3DA4-49BF-A7F5-A1B3E764CCC1}" destId="{338A0E8D-7EE3-4468-9211-81D3BB66A50D}" srcOrd="3" destOrd="0" presId="urn:microsoft.com/office/officeart/2005/8/layout/gear1"/>
    <dgm:cxn modelId="{8F0CA2E6-E4B0-4A43-A46B-050F9C60F380}" type="presParOf" srcId="{44C7DFD5-3DA4-49BF-A7F5-A1B3E764CCC1}" destId="{C1E936AE-9AF9-4326-ACD7-0C18FA87D87D}" srcOrd="4" destOrd="0" presId="urn:microsoft.com/office/officeart/2005/8/layout/gear1"/>
    <dgm:cxn modelId="{434B3273-3697-4511-87EB-9F84D90614D1}" type="presParOf" srcId="{44C7DFD5-3DA4-49BF-A7F5-A1B3E764CCC1}" destId="{37D09233-89DC-423A-9677-A57B3BB22FF3}" srcOrd="5" destOrd="0" presId="urn:microsoft.com/office/officeart/2005/8/layout/gear1"/>
    <dgm:cxn modelId="{E551CA38-4E58-4ED2-B2AE-AB6D5EFDE6C3}" type="presParOf" srcId="{44C7DFD5-3DA4-49BF-A7F5-A1B3E764CCC1}" destId="{8C7E76F9-8CB2-4173-A7CE-E6601E08B763}" srcOrd="6" destOrd="0" presId="urn:microsoft.com/office/officeart/2005/8/layout/gear1"/>
    <dgm:cxn modelId="{7A74DDAB-5384-4DA5-8772-594120F13C40}" type="presParOf" srcId="{44C7DFD5-3DA4-49BF-A7F5-A1B3E764CCC1}" destId="{C59824C2-5AAF-49A6-91BA-D07DDE78C748}" srcOrd="7" destOrd="0" presId="urn:microsoft.com/office/officeart/2005/8/layout/gear1"/>
    <dgm:cxn modelId="{C9525460-CF0A-481F-9627-AD854CF4369B}" type="presParOf" srcId="{44C7DFD5-3DA4-49BF-A7F5-A1B3E764CCC1}" destId="{DCAB27FD-6AAA-4C96-9C89-B8DD5FFC2D55}" srcOrd="8" destOrd="0" presId="urn:microsoft.com/office/officeart/2005/8/layout/gear1"/>
    <dgm:cxn modelId="{38624501-7BCD-456B-9ED6-C5700F02FC43}" type="presParOf" srcId="{44C7DFD5-3DA4-49BF-A7F5-A1B3E764CCC1}" destId="{461D2209-08F6-4444-801B-AC80E5BAF896}" srcOrd="9" destOrd="0" presId="urn:microsoft.com/office/officeart/2005/8/layout/gear1"/>
    <dgm:cxn modelId="{94BDBD78-1963-49DC-811F-629FBC360A30}" type="presParOf" srcId="{44C7DFD5-3DA4-49BF-A7F5-A1B3E764CCC1}" destId="{78A78C55-C0EB-4250-A273-7BAD44E72DAE}" srcOrd="10" destOrd="0" presId="urn:microsoft.com/office/officeart/2005/8/layout/gear1"/>
    <dgm:cxn modelId="{58628C58-F483-4FCB-AC3B-5ADBF21D2E18}" type="presParOf" srcId="{44C7DFD5-3DA4-49BF-A7F5-A1B3E764CCC1}" destId="{4833C887-E2B6-4ADC-A8B0-361262D7246D}" srcOrd="11" destOrd="0" presId="urn:microsoft.com/office/officeart/2005/8/layout/gear1"/>
    <dgm:cxn modelId="{79BC197C-08DE-4D6F-BF84-0D8F49C51AFF}" type="presParOf" srcId="{44C7DFD5-3DA4-49BF-A7F5-A1B3E764CCC1}" destId="{2BFC3369-075B-424D-BA3E-28106E32ED7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2980D-75D1-431B-8649-3CD381FE3010}">
      <dsp:nvSpPr>
        <dsp:cNvPr id="0" name=""/>
        <dsp:cNvSpPr/>
      </dsp:nvSpPr>
      <dsp:spPr>
        <a:xfrm>
          <a:off x="2101844" y="1497664"/>
          <a:ext cx="1830479" cy="1830479"/>
        </a:xfrm>
        <a:prstGeom prst="gear9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真</a:t>
          </a:r>
          <a:endParaRPr lang="zh-TW" altLang="en-US" sz="2800" kern="1200" dirty="0"/>
        </a:p>
      </dsp:txBody>
      <dsp:txXfrm>
        <a:off x="2469852" y="1926445"/>
        <a:ext cx="1094463" cy="940904"/>
      </dsp:txXfrm>
    </dsp:sp>
    <dsp:sp modelId="{338A0E8D-7EE3-4468-9211-81D3BB66A50D}">
      <dsp:nvSpPr>
        <dsp:cNvPr id="0" name=""/>
        <dsp:cNvSpPr/>
      </dsp:nvSpPr>
      <dsp:spPr>
        <a:xfrm>
          <a:off x="1036838" y="1065006"/>
          <a:ext cx="1331257" cy="1331257"/>
        </a:xfrm>
        <a:prstGeom prst="gear6">
          <a:avLst/>
        </a:prstGeom>
        <a:gradFill rotWithShape="0">
          <a:gsLst>
            <a:gs pos="0">
              <a:schemeClr val="accent3">
                <a:hueOff val="5812304"/>
                <a:satOff val="-18573"/>
                <a:lumOff val="-4706"/>
                <a:alphaOff val="0"/>
                <a:shade val="15000"/>
                <a:satMod val="180000"/>
              </a:schemeClr>
            </a:gs>
            <a:gs pos="50000">
              <a:schemeClr val="accent3">
                <a:hueOff val="5812304"/>
                <a:satOff val="-18573"/>
                <a:lumOff val="-4706"/>
                <a:alphaOff val="0"/>
                <a:shade val="45000"/>
                <a:satMod val="170000"/>
              </a:schemeClr>
            </a:gs>
            <a:gs pos="70000">
              <a:schemeClr val="accent3">
                <a:hueOff val="5812304"/>
                <a:satOff val="-18573"/>
                <a:lumOff val="-470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5812304"/>
                <a:satOff val="-18573"/>
                <a:lumOff val="-470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5812304"/>
              <a:satOff val="-18573"/>
              <a:lumOff val="-4706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美</a:t>
          </a:r>
          <a:endParaRPr lang="zh-TW" altLang="en-US" sz="2800" kern="1200" dirty="0"/>
        </a:p>
      </dsp:txBody>
      <dsp:txXfrm>
        <a:off x="1371986" y="1402180"/>
        <a:ext cx="660961" cy="656909"/>
      </dsp:txXfrm>
    </dsp:sp>
    <dsp:sp modelId="{8C7E76F9-8CB2-4173-A7CE-E6601E08B763}">
      <dsp:nvSpPr>
        <dsp:cNvPr id="0" name=""/>
        <dsp:cNvSpPr/>
      </dsp:nvSpPr>
      <dsp:spPr>
        <a:xfrm rot="20700000">
          <a:off x="1782478" y="146574"/>
          <a:ext cx="1304360" cy="1304360"/>
        </a:xfrm>
        <a:prstGeom prst="gear6">
          <a:avLst/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11624607"/>
              <a:satOff val="-37145"/>
              <a:lumOff val="-9412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善</a:t>
          </a:r>
          <a:endParaRPr lang="zh-TW" altLang="en-US" sz="2800" kern="1200" dirty="0"/>
        </a:p>
      </dsp:txBody>
      <dsp:txXfrm rot="-20700000">
        <a:off x="2068563" y="432658"/>
        <a:ext cx="732191" cy="732191"/>
      </dsp:txXfrm>
    </dsp:sp>
    <dsp:sp modelId="{78A78C55-C0EB-4250-A273-7BAD44E72DAE}">
      <dsp:nvSpPr>
        <dsp:cNvPr id="0" name=""/>
        <dsp:cNvSpPr/>
      </dsp:nvSpPr>
      <dsp:spPr>
        <a:xfrm>
          <a:off x="1951818" y="1226684"/>
          <a:ext cx="2343013" cy="2343013"/>
        </a:xfrm>
        <a:prstGeom prst="circularArrow">
          <a:avLst>
            <a:gd name="adj1" fmla="val 4688"/>
            <a:gd name="adj2" fmla="val 299029"/>
            <a:gd name="adj3" fmla="val 2491306"/>
            <a:gd name="adj4" fmla="val 15915907"/>
            <a:gd name="adj5" fmla="val 546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33C887-E2B6-4ADC-A8B0-361262D7246D}">
      <dsp:nvSpPr>
        <dsp:cNvPr id="0" name=""/>
        <dsp:cNvSpPr/>
      </dsp:nvSpPr>
      <dsp:spPr>
        <a:xfrm>
          <a:off x="801075" y="774166"/>
          <a:ext cx="1702345" cy="170234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5812304"/>
                <a:satOff val="-18573"/>
                <a:lumOff val="-4706"/>
                <a:alphaOff val="0"/>
                <a:shade val="15000"/>
                <a:satMod val="180000"/>
              </a:schemeClr>
            </a:gs>
            <a:gs pos="50000">
              <a:schemeClr val="accent3">
                <a:hueOff val="5812304"/>
                <a:satOff val="-18573"/>
                <a:lumOff val="-4706"/>
                <a:alphaOff val="0"/>
                <a:shade val="45000"/>
                <a:satMod val="170000"/>
              </a:schemeClr>
            </a:gs>
            <a:gs pos="70000">
              <a:schemeClr val="accent3">
                <a:hueOff val="5812304"/>
                <a:satOff val="-18573"/>
                <a:lumOff val="-470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5812304"/>
                <a:satOff val="-18573"/>
                <a:lumOff val="-470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5812304"/>
              <a:satOff val="-18573"/>
              <a:lumOff val="-4706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BFC3369-075B-424D-BA3E-28106E32ED78}">
      <dsp:nvSpPr>
        <dsp:cNvPr id="0" name=""/>
        <dsp:cNvSpPr/>
      </dsp:nvSpPr>
      <dsp:spPr>
        <a:xfrm>
          <a:off x="1480766" y="-135412"/>
          <a:ext cx="1835471" cy="183547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3">
                <a:hueOff val="11624607"/>
                <a:satOff val="-37145"/>
                <a:lumOff val="-9412"/>
                <a:alphaOff val="0"/>
                <a:shade val="15000"/>
                <a:satMod val="180000"/>
              </a:schemeClr>
            </a:gs>
            <a:gs pos="50000">
              <a:schemeClr val="accent3">
                <a:hueOff val="11624607"/>
                <a:satOff val="-37145"/>
                <a:lumOff val="-9412"/>
                <a:alphaOff val="0"/>
                <a:shade val="45000"/>
                <a:satMod val="170000"/>
              </a:schemeClr>
            </a:gs>
            <a:gs pos="70000">
              <a:schemeClr val="accent3">
                <a:hueOff val="11624607"/>
                <a:satOff val="-37145"/>
                <a:lumOff val="-9412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11624607"/>
                <a:satOff val="-37145"/>
                <a:lumOff val="-9412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11624607"/>
              <a:satOff val="-37145"/>
              <a:lumOff val="-9412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grpSp>
        <p:nvGrpSpPr>
          <p:cNvPr id="2" name="群組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手繪多邊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＞形箭號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＞形箭號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＞形箭號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＞形箭號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F8751C0-0DA3-4B57-BFDC-B6E9B51A9491}" type="datetimeFigureOut">
              <a:rPr lang="zh-TW" altLang="en-US" smtClean="0"/>
              <a:pPr/>
              <a:t>2016/11/15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55D0122-27DC-40DF-8CDE-B86521AB13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EqsBrCE64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hkfront.org/sunyatsenlettertojp.ht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636912"/>
            <a:ext cx="7772400" cy="1656184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</a:rPr>
              <a:t>異域</a:t>
            </a:r>
            <a:r>
              <a:rPr lang="en-US" altLang="zh-TW" dirty="0" smtClean="0">
                <a:solidFill>
                  <a:srgbClr val="002060"/>
                </a:solidFill>
              </a:rPr>
              <a:t>/</a:t>
            </a:r>
            <a:r>
              <a:rPr lang="zh-TW" altLang="en-US" dirty="0" smtClean="0">
                <a:solidFill>
                  <a:srgbClr val="002060"/>
                </a:solidFill>
              </a:rPr>
              <a:t>他鄉：離散與認同</a:t>
            </a:r>
            <a:r>
              <a:rPr lang="en-US" altLang="zh-TW" dirty="0" smtClean="0">
                <a:solidFill>
                  <a:srgbClr val="002060"/>
                </a:solidFill>
              </a:rPr>
              <a:t/>
            </a:r>
            <a:br>
              <a:rPr lang="en-US" altLang="zh-TW" dirty="0" smtClean="0">
                <a:solidFill>
                  <a:srgbClr val="002060"/>
                </a:solidFill>
              </a:rPr>
            </a:br>
            <a:r>
              <a:rPr lang="en-US" altLang="zh-TW" sz="3200" dirty="0" smtClean="0">
                <a:solidFill>
                  <a:srgbClr val="7030A0"/>
                </a:solidFill>
              </a:rPr>
              <a:t>《</a:t>
            </a:r>
            <a:r>
              <a:rPr lang="zh-TW" altLang="en-US" sz="3200" dirty="0" smtClean="0">
                <a:solidFill>
                  <a:srgbClr val="7030A0"/>
                </a:solidFill>
              </a:rPr>
              <a:t>異域</a:t>
            </a:r>
            <a:r>
              <a:rPr lang="en-US" altLang="zh-TW" sz="3200" dirty="0" smtClean="0">
                <a:solidFill>
                  <a:srgbClr val="7030A0"/>
                </a:solidFill>
              </a:rPr>
              <a:t>》</a:t>
            </a:r>
            <a:r>
              <a:rPr lang="zh-TW" altLang="en-US" sz="3200" dirty="0" smtClean="0">
                <a:solidFill>
                  <a:srgbClr val="7030A0"/>
                </a:solidFill>
              </a:rPr>
              <a:t>文本／影本互文性探討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55576" y="5445224"/>
            <a:ext cx="7772400" cy="119970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</a:rPr>
              <a:t>協同教師：高上雯老師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</a:rPr>
              <a:t>任課教師：邵承芬老師</a:t>
            </a:r>
            <a:endParaRPr lang="en-US" altLang="zh-TW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</a:rPr>
              <a:t>健行科技大學通識教育中心</a:t>
            </a:r>
            <a:endParaRPr lang="en-US" altLang="zh-TW" b="1" dirty="0">
              <a:solidFill>
                <a:schemeClr val="bg1"/>
              </a:solidFill>
            </a:endParaRPr>
          </a:p>
          <a:p>
            <a:pPr algn="ctr"/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31640" y="116632"/>
            <a:ext cx="64807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1051[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詮釋閱讀與想像創生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課群計畫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閱讀與想像：歷史記憶課程</a:t>
            </a:r>
            <a:endParaRPr lang="en-US" altLang="zh-TW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000" b="1" dirty="0">
                <a:solidFill>
                  <a:srgbClr val="002060"/>
                </a:solidFill>
              </a:rPr>
              <a:t>第三次</a:t>
            </a:r>
            <a:r>
              <a:rPr lang="zh-TW" altLang="en-US" sz="3000" b="1" dirty="0">
                <a:solidFill>
                  <a:srgbClr val="FF0000"/>
                </a:solidFill>
              </a:rPr>
              <a:t>單科</a:t>
            </a:r>
            <a:r>
              <a:rPr lang="zh-TW" altLang="en-US" sz="3000" b="1" dirty="0">
                <a:solidFill>
                  <a:srgbClr val="002060"/>
                </a:solidFill>
              </a:rPr>
              <a:t>協同教學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3220"/>
            <a:ext cx="1581453" cy="2235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189"/>
            <a:ext cx="1510605" cy="2220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33443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改編自柏楊的文本。</a:t>
            </a:r>
            <a:endParaRPr lang="en-US" altLang="zh-TW" sz="2800" dirty="0"/>
          </a:p>
          <a:p>
            <a:r>
              <a:rPr lang="zh-TW" altLang="en-US" sz="2800" dirty="0"/>
              <a:t>片頭曲道盡了孤軍的心聲</a:t>
            </a:r>
            <a:r>
              <a:rPr lang="zh-TW" altLang="en-US" sz="2800" b="1" dirty="0">
                <a:solidFill>
                  <a:srgbClr val="FF0000"/>
                </a:solidFill>
              </a:rPr>
              <a:t>［</a:t>
            </a:r>
            <a:r>
              <a:rPr lang="zh-TW" altLang="en-US" sz="2800" b="1" dirty="0">
                <a:solidFill>
                  <a:srgbClr val="FF0000"/>
                </a:solidFill>
                <a:hlinkClick r:id="rId2"/>
              </a:rPr>
              <a:t>家太遠了</a:t>
            </a:r>
            <a:r>
              <a:rPr lang="zh-TW" altLang="en-US" sz="2800" b="1" dirty="0">
                <a:solidFill>
                  <a:srgbClr val="FF0000"/>
                </a:solidFill>
              </a:rPr>
              <a:t>］</a:t>
            </a:r>
            <a:r>
              <a:rPr lang="en-US" altLang="zh-TW" sz="2800" b="1" dirty="0">
                <a:solidFill>
                  <a:srgbClr val="FF0000"/>
                </a:solidFill>
              </a:rPr>
              <a:t> 『A Home Too Far』</a:t>
            </a:r>
          </a:p>
          <a:p>
            <a:r>
              <a:rPr lang="zh-TW" altLang="en-US" sz="2800" dirty="0"/>
              <a:t>多著墨在孤軍的困境與處境，如鄧克保的一對兒女，讓我們看到生在烽火亂世中的無奈與悲哀，原來活著是這麼卑微的奢求。</a:t>
            </a:r>
            <a:endParaRPr lang="en-US" altLang="zh-TW" sz="2800" dirty="0"/>
          </a:p>
          <a:p>
            <a:r>
              <a:rPr lang="zh-TW" altLang="en-US" sz="2800" dirty="0"/>
              <a:t>影本中也透露著對中華民國政府的失望與自立更生的決心。</a:t>
            </a:r>
            <a:endParaRPr lang="en-US" altLang="zh-TW" sz="2800" dirty="0"/>
          </a:p>
          <a:p>
            <a:r>
              <a:rPr lang="zh-TW" altLang="en-US" sz="2800" dirty="0"/>
              <a:t>背棄乎？遺棄乎？放棄乎？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影本大意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61210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5600" b="1" dirty="0">
                <a:solidFill>
                  <a:srgbClr val="FF0000"/>
                </a:solidFill>
              </a:rPr>
              <a:t>人為什麼活著？</a:t>
            </a:r>
            <a:endParaRPr lang="en-US" altLang="zh-TW" sz="5600" b="1" dirty="0">
              <a:solidFill>
                <a:srgbClr val="FF0000"/>
              </a:solidFill>
            </a:endParaRPr>
          </a:p>
          <a:p>
            <a:pPr lvl="1"/>
            <a:r>
              <a:rPr lang="zh-TW" altLang="en-US" sz="4000" dirty="0"/>
              <a:t>世人對［活著］的定義</a:t>
            </a:r>
            <a:endParaRPr lang="en-US" altLang="zh-TW" sz="4000" dirty="0"/>
          </a:p>
          <a:p>
            <a:pPr lvl="1"/>
            <a:r>
              <a:rPr lang="zh-TW" altLang="en-US" sz="4000" dirty="0"/>
              <a:t>余華／張藝謀</a:t>
            </a:r>
            <a:endParaRPr lang="en-US" altLang="zh-TW" sz="4000" dirty="0"/>
          </a:p>
          <a:p>
            <a:pPr lvl="1"/>
            <a:r>
              <a:rPr lang="zh-TW" altLang="en-US" sz="4000" dirty="0"/>
              <a:t>鍾理和／李行</a:t>
            </a:r>
            <a:endParaRPr lang="en-US" altLang="zh-TW" sz="4000" dirty="0"/>
          </a:p>
          <a:p>
            <a:pPr lvl="1"/>
            <a:r>
              <a:rPr lang="zh-TW" altLang="en-US" sz="4000" dirty="0"/>
              <a:t>馮翊綱／莎士比亞</a:t>
            </a:r>
            <a:endParaRPr lang="en-US" altLang="zh-TW" sz="4000" dirty="0"/>
          </a:p>
          <a:p>
            <a:pPr lvl="1"/>
            <a:r>
              <a:rPr lang="zh-TW" altLang="en-US" sz="4000" dirty="0"/>
              <a:t>柏楊／朱延平</a:t>
            </a:r>
            <a:endParaRPr lang="en-US" altLang="zh-TW" sz="4000" dirty="0"/>
          </a:p>
          <a:p>
            <a:pPr lvl="1"/>
            <a:r>
              <a:rPr lang="zh-TW" altLang="en-US" sz="4000" dirty="0"/>
              <a:t>孤軍們</a:t>
            </a: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600" dirty="0" smtClean="0"/>
              <a:t>大哉問</a:t>
            </a:r>
            <a:endParaRPr lang="zh-TW" altLang="en-US" sz="5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6632"/>
            <a:ext cx="23050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696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 smtClean="0"/>
              <a:t>撒光漢</a:t>
            </a:r>
            <a:r>
              <a:rPr lang="zh-TW" altLang="en-US" dirty="0" smtClean="0"/>
              <a:t>－</a:t>
            </a:r>
            <a:r>
              <a:rPr lang="zh-TW" altLang="en-US" b="0" dirty="0">
                <a:effectLst/>
              </a:rPr>
              <a:t>滇緬邊區</a:t>
            </a:r>
            <a:r>
              <a:rPr lang="zh-TW" altLang="en-US" b="0" dirty="0" smtClean="0">
                <a:effectLst/>
              </a:rPr>
              <a:t>游擊隊第二代</a:t>
            </a: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050876"/>
            <a:ext cx="33432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6506" y="3168549"/>
            <a:ext cx="2471648" cy="364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29432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16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280920" cy="673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877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從忠貞談孤軍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兩次撤軍計畫</a:t>
            </a:r>
            <a:endParaRPr lang="en-US" altLang="zh-TW" sz="2800" dirty="0" smtClean="0"/>
          </a:p>
          <a:p>
            <a:pPr lvl="1"/>
            <a:r>
              <a:rPr lang="en-US" altLang="zh-TW" sz="2800" dirty="0" smtClean="0"/>
              <a:t>1953-1954</a:t>
            </a:r>
          </a:p>
          <a:p>
            <a:pPr lvl="1"/>
            <a:r>
              <a:rPr lang="en-US" altLang="zh-TW" sz="2800" dirty="0" smtClean="0"/>
              <a:t>1961</a:t>
            </a:r>
            <a:endParaRPr lang="zh-TW" altLang="en-US" sz="2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省思與討論－１</a:t>
            </a:r>
            <a:endParaRPr lang="zh-TW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0940" y="2636912"/>
            <a:ext cx="5342884" cy="40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89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大時代的變動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r>
              <a:rPr lang="zh-TW" altLang="zh-TW" sz="3600" dirty="0"/>
              <a:t>民國</a:t>
            </a:r>
            <a:r>
              <a:rPr lang="en-US" altLang="zh-TW" sz="3600" dirty="0"/>
              <a:t>38</a:t>
            </a:r>
            <a:r>
              <a:rPr lang="zh-TW" altLang="zh-TW" sz="3600" dirty="0"/>
              <a:t>年</a:t>
            </a:r>
            <a:r>
              <a:rPr lang="en-US" altLang="zh-TW" sz="3600" dirty="0"/>
              <a:t>12</a:t>
            </a:r>
            <a:r>
              <a:rPr lang="zh-TW" altLang="zh-TW" sz="3600" dirty="0" smtClean="0"/>
              <a:t>月</a:t>
            </a:r>
            <a:endParaRPr lang="en-US" altLang="zh-TW" sz="3600" dirty="0" smtClean="0"/>
          </a:p>
          <a:p>
            <a:pPr lvl="1"/>
            <a:r>
              <a:rPr lang="zh-TW" altLang="zh-TW" sz="3200" dirty="0" smtClean="0"/>
              <a:t>雲南省</a:t>
            </a:r>
            <a:r>
              <a:rPr lang="zh-TW" altLang="zh-TW" sz="3200" dirty="0"/>
              <a:t>主席盧漢叛變投</a:t>
            </a:r>
            <a:r>
              <a:rPr lang="zh-TW" altLang="zh-TW" sz="3200" dirty="0" smtClean="0"/>
              <a:t>共</a:t>
            </a:r>
            <a:endParaRPr lang="en-US" altLang="zh-TW" sz="3200" dirty="0" smtClean="0"/>
          </a:p>
          <a:p>
            <a:r>
              <a:rPr lang="zh-TW" altLang="zh-TW" sz="3600" dirty="0"/>
              <a:t>李彌將軍被國民政府任命為雲南省</a:t>
            </a:r>
            <a:r>
              <a:rPr lang="zh-TW" altLang="zh-TW" sz="3600" dirty="0" smtClean="0"/>
              <a:t>主席</a:t>
            </a:r>
            <a:endParaRPr lang="en-US" altLang="zh-TW" sz="3600" dirty="0" smtClean="0"/>
          </a:p>
          <a:p>
            <a:pPr lvl="1"/>
            <a:r>
              <a:rPr lang="zh-TW" altLang="zh-TW" sz="3200" dirty="0" smtClean="0"/>
              <a:t>主</a:t>
            </a:r>
            <a:r>
              <a:rPr lang="zh-TW" altLang="zh-TW" sz="3200" dirty="0"/>
              <a:t>張在雲南開闢第二</a:t>
            </a:r>
            <a:r>
              <a:rPr lang="zh-TW" altLang="zh-TW" sz="3200" dirty="0" smtClean="0"/>
              <a:t>戰場</a:t>
            </a:r>
            <a:endParaRPr lang="en-US" altLang="zh-TW" sz="3200" dirty="0" smtClean="0"/>
          </a:p>
          <a:p>
            <a:pPr lvl="1"/>
            <a:r>
              <a:rPr lang="zh-TW" altLang="en-US" sz="3200" dirty="0"/>
              <a:t>元江潰敗，大</a:t>
            </a:r>
            <a:r>
              <a:rPr lang="zh-TW" altLang="en-US" sz="3200" dirty="0" smtClean="0"/>
              <a:t>撤退→孤軍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9820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zh-TW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異域</a:t>
            </a:r>
            <a:r>
              <a:rPr lang="en-US" altLang="zh-TW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zh-TW" altLang="en-US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作者</a:t>
            </a:r>
            <a:r>
              <a:rPr lang="en-US" altLang="zh-TW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軟正黑體" pitchFamily="34" charset="-120"/>
              </a:rPr>
              <a:t>&amp;</a:t>
            </a:r>
            <a:r>
              <a:rPr lang="zh-TW" altLang="en-US" sz="4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書名</a:t>
            </a:r>
            <a:r>
              <a:rPr lang="en-US" altLang="zh-TW" sz="54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5400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54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orient="vert" idx="1"/>
          </p:nvPr>
        </p:nvSpPr>
        <p:spPr bwMode="auto">
          <a:xfrm>
            <a:off x="251520" y="1412776"/>
            <a:ext cx="4762872" cy="43860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作者：鄧克保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柏楊的化名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並未參與滇緬戰爭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民國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50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自立晚報</a:t>
            </a:r>
            <a:r>
              <a:rPr lang="en-US" altLang="zh-TW" sz="3200" dirty="0" smtClean="0"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發表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原名：血戰異域十一年</a:t>
            </a:r>
            <a:endParaRPr lang="en-US" altLang="zh-TW" sz="3200" dirty="0" smtClean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平原出版社印單行本改名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en-US" altLang="zh-TW" dirty="0" smtClean="0"/>
          </a:p>
        </p:txBody>
      </p:sp>
      <p:pic>
        <p:nvPicPr>
          <p:cNvPr id="3076" name="內容版面配置區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36096" y="1268760"/>
            <a:ext cx="3076575" cy="45227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12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《異域》</a:t>
            </a:r>
            <a:r>
              <a:rPr lang="zh-HK" altLang="zh-TW" dirty="0">
                <a:effectLst/>
              </a:rPr>
              <a:t>文本與影本的爭議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r>
              <a:rPr lang="en-US" altLang="zh-TW" sz="3600" dirty="0" smtClean="0"/>
              <a:t>Q</a:t>
            </a:r>
            <a:r>
              <a:rPr lang="zh-TW" altLang="en-US" sz="3600" dirty="0" smtClean="0"/>
              <a:t>：作者是誰？</a:t>
            </a:r>
            <a:endParaRPr lang="en-US" altLang="zh-TW" sz="3600" dirty="0" smtClean="0"/>
          </a:p>
          <a:p>
            <a:endParaRPr lang="en-US" altLang="zh-TW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</a:rPr>
              <a:t>鄧克保以第一人稱的口吻撰寫</a:t>
            </a:r>
            <a:endParaRPr lang="en-US" altLang="zh-TW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altLang="zh-TW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</a:rPr>
              <a:t>但李彌將軍部眾無此人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0511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《異域》</a:t>
            </a:r>
            <a:r>
              <a:rPr lang="zh-HK" altLang="zh-TW" dirty="0">
                <a:effectLst/>
              </a:rPr>
              <a:t>文本與影本的爭議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r>
              <a:rPr lang="en-US" altLang="zh-TW" sz="3600" dirty="0" smtClean="0"/>
              <a:t>Q</a:t>
            </a:r>
            <a:r>
              <a:rPr lang="zh-TW" altLang="en-US" sz="3600" dirty="0" smtClean="0"/>
              <a:t>：鄧克保是誰？</a:t>
            </a:r>
            <a:endParaRPr lang="en-US" altLang="zh-TW" sz="3600" dirty="0" smtClean="0"/>
          </a:p>
          <a:p>
            <a:endParaRPr lang="en-US" altLang="zh-TW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</a:rPr>
              <a:t>柏楊的化名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本名郭衣洞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</a:rPr>
              <a:t>(1920-2008)</a:t>
            </a:r>
          </a:p>
          <a:p>
            <a:pPr lvl="1"/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作家、歷史評論家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</a:rPr>
              <a:t>但他從未參與滇湎戰爭</a:t>
            </a:r>
            <a:endParaRPr lang="en-US" altLang="zh-TW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98194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《異域》</a:t>
            </a:r>
            <a:r>
              <a:rPr lang="zh-HK" altLang="zh-TW" dirty="0">
                <a:effectLst/>
              </a:rPr>
              <a:t>文本與影本的爭議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altLang="zh-TW" sz="4000" dirty="0" smtClean="0"/>
              <a:t>Q</a:t>
            </a:r>
            <a:r>
              <a:rPr lang="zh-TW" altLang="en-US" sz="4000" dirty="0" smtClean="0"/>
              <a:t>：滇湎戰爭的資料為何有爭議？</a:t>
            </a:r>
            <a:endParaRPr lang="en-US" altLang="zh-TW" sz="4000" dirty="0" smtClean="0"/>
          </a:p>
          <a:p>
            <a:pPr lvl="1">
              <a:spcBef>
                <a:spcPts val="600"/>
              </a:spcBef>
            </a:pPr>
            <a:endParaRPr lang="en-US" altLang="zh-TW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</a:rPr>
              <a:t>1999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</a:rPr>
              <a:t>年以前，</a:t>
            </a:r>
            <a:r>
              <a:rPr lang="zh-TW" altLang="zh-TW" sz="4000" dirty="0">
                <a:solidFill>
                  <a:schemeClr val="accent2">
                    <a:lumMod val="50000"/>
                  </a:schemeClr>
                </a:solidFill>
              </a:rPr>
              <a:t>「檔案法」尚未通過</a:t>
            </a:r>
            <a:r>
              <a:rPr lang="zh-TW" altLang="zh-TW" sz="4000" dirty="0" smtClean="0">
                <a:solidFill>
                  <a:schemeClr val="accent2">
                    <a:lumMod val="50000"/>
                  </a:schemeClr>
                </a:solidFill>
              </a:rPr>
              <a:t>，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</a:rPr>
              <a:t>相關資料無法公開</a:t>
            </a:r>
            <a:endParaRPr lang="en-US" altLang="zh-TW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</a:rPr>
              <a:t>小說或相關人士的回憶錄，不論在時間、人名、地名描述上，多有出入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5515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 smtClean="0"/>
              <a:t>淡江大學歷史學系副教授</a:t>
            </a:r>
            <a:endParaRPr lang="en-US" altLang="zh-TW" sz="3200" dirty="0" smtClean="0"/>
          </a:p>
          <a:p>
            <a:pPr lvl="1">
              <a:lnSpc>
                <a:spcPct val="150000"/>
              </a:lnSpc>
            </a:pPr>
            <a:r>
              <a:rPr lang="zh-TW" altLang="en-US" sz="2800" dirty="0" smtClean="0"/>
              <a:t>上古史／史學史／服飾史</a:t>
            </a:r>
            <a:endParaRPr lang="en-US" altLang="zh-TW" sz="2800" dirty="0" smtClean="0"/>
          </a:p>
          <a:p>
            <a:pPr>
              <a:lnSpc>
                <a:spcPct val="150000"/>
              </a:lnSpc>
            </a:pPr>
            <a:r>
              <a:rPr lang="zh-TW" altLang="en-US" sz="3200" dirty="0" smtClean="0"/>
              <a:t>史料的考證</a:t>
            </a:r>
            <a:endParaRPr lang="en-US" altLang="zh-TW" sz="3200" dirty="0" smtClean="0"/>
          </a:p>
          <a:p>
            <a:pPr lvl="1">
              <a:lnSpc>
                <a:spcPct val="150000"/>
              </a:lnSpc>
            </a:pPr>
            <a:r>
              <a:rPr lang="zh-TW" altLang="en-US" sz="2800" dirty="0"/>
              <a:t>述</a:t>
            </a:r>
            <a:r>
              <a:rPr lang="zh-TW" altLang="en-US" sz="2800" dirty="0" smtClean="0"/>
              <a:t>證　　辯證</a:t>
            </a:r>
            <a:endParaRPr lang="en-US" altLang="zh-TW" sz="2800" dirty="0" smtClean="0"/>
          </a:p>
          <a:p>
            <a:pPr marL="109728" indent="0">
              <a:buNone/>
            </a:pPr>
            <a:endParaRPr lang="zh-TW" altLang="en-US" sz="32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 smtClean="0"/>
              <a:t>高上雯教授</a:t>
            </a:r>
            <a:endParaRPr lang="zh-TW" altLang="en-US" sz="4400" dirty="0"/>
          </a:p>
        </p:txBody>
      </p:sp>
      <p:sp>
        <p:nvSpPr>
          <p:cNvPr id="4" name="流程圖: 自動分頁 3"/>
          <p:cNvSpPr/>
          <p:nvPr/>
        </p:nvSpPr>
        <p:spPr>
          <a:xfrm>
            <a:off x="2117857" y="3990389"/>
            <a:ext cx="288032" cy="288032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75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effectLst/>
              </a:rPr>
              <a:t>《異域》</a:t>
            </a:r>
            <a:r>
              <a:rPr lang="zh-HK" altLang="zh-TW" dirty="0">
                <a:effectLst/>
              </a:rPr>
              <a:t>文本與影本的爭議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4000" dirty="0" smtClean="0"/>
              <a:t>Q</a:t>
            </a:r>
            <a:r>
              <a:rPr lang="zh-TW" altLang="en-US" sz="4000" dirty="0" smtClean="0"/>
              <a:t>：柏楊的資料來源？</a:t>
            </a:r>
            <a:endParaRPr lang="en-US" altLang="zh-TW" sz="4000" dirty="0" smtClean="0"/>
          </a:p>
          <a:p>
            <a:pPr lvl="1">
              <a:spcBef>
                <a:spcPts val="600"/>
              </a:spcBef>
            </a:pPr>
            <a:endParaRPr lang="en-US" altLang="zh-TW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</a:rPr>
              <a:t>河南同鄉</a:t>
            </a:r>
            <a:r>
              <a:rPr lang="en-US" altLang="zh-TW" sz="4000" dirty="0" smtClean="0">
                <a:solidFill>
                  <a:schemeClr val="accent2">
                    <a:lumMod val="50000"/>
                  </a:schemeClr>
                </a:solidFill>
              </a:rPr>
              <a:t>~</a:t>
            </a:r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</a:rPr>
              <a:t>李國輝</a:t>
            </a:r>
            <a:endParaRPr lang="en-US" altLang="zh-TW" sz="4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2">
              <a:spcBef>
                <a:spcPts val="600"/>
              </a:spcBef>
            </a:pP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元江大撤退之後，滇湎戰爭的前線作戰指揮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2">
              <a:spcBef>
                <a:spcPts val="600"/>
              </a:spcBef>
            </a:pP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</a:rPr>
              <a:t>四國會議之後，來到臺灣</a:t>
            </a:r>
            <a:endParaRPr lang="en-US" altLang="zh-TW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34231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從美斯樂談孤軍</a:t>
            </a:r>
            <a:endParaRPr lang="zh-TW" altLang="en-US" sz="32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省思與討論</a:t>
            </a:r>
            <a:r>
              <a:rPr lang="en-US" altLang="zh-TW" dirty="0" smtClean="0"/>
              <a:t>-2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60095"/>
            <a:ext cx="4778102" cy="371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122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/>
              <a:t>美斯樂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4987" y="1481138"/>
            <a:ext cx="601402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15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/>
              <a:t>美斯樂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639" y="1514957"/>
            <a:ext cx="6401916" cy="46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191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 smtClean="0"/>
              <a:t>泰北義民文史館</a:t>
            </a:r>
            <a:endParaRPr lang="zh-TW" altLang="en-US" sz="4400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335413"/>
            <a:ext cx="4154574" cy="550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1109"/>
            <a:ext cx="5300688" cy="399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43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段希文墓園</a:t>
            </a:r>
            <a:endParaRPr lang="zh-TW" altLang="en-US" sz="4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0363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35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興華中學／段希文創辦</a:t>
            </a:r>
            <a:endParaRPr lang="zh-TW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15565"/>
            <a:ext cx="7334969" cy="554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693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美斯樂</a:t>
            </a:r>
            <a:r>
              <a:rPr lang="en-US" altLang="zh-TW" dirty="0" smtClean="0"/>
              <a:t>Mae </a:t>
            </a:r>
            <a:r>
              <a:rPr lang="en-US" altLang="zh-TW" dirty="0" err="1" smtClean="0"/>
              <a:t>Salong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4474840" cy="4386071"/>
          </a:xfrm>
        </p:spPr>
        <p:txBody>
          <a:bodyPr vert="horz">
            <a:normAutofit/>
          </a:bodyPr>
          <a:lstStyle/>
          <a:p>
            <a:r>
              <a:rPr lang="zh-TW" altLang="en-US" sz="3600" dirty="0"/>
              <a:t>泰國</a:t>
            </a:r>
            <a:r>
              <a:rPr lang="zh-TW" altLang="en-US" sz="3600" dirty="0" smtClean="0"/>
              <a:t>北部清萊府</a:t>
            </a:r>
            <a:endParaRPr lang="en-US" altLang="zh-TW" sz="3600" dirty="0" smtClean="0"/>
          </a:p>
          <a:p>
            <a:pPr lvl="1"/>
            <a:r>
              <a:rPr lang="zh-TW" altLang="en-US" sz="3200" dirty="0"/>
              <a:t>茶葉</a:t>
            </a:r>
            <a:r>
              <a:rPr lang="en-US" altLang="zh-TW" sz="3200" dirty="0"/>
              <a:t>&amp;</a:t>
            </a:r>
            <a:r>
              <a:rPr lang="zh-TW" altLang="en-US" sz="3200" dirty="0"/>
              <a:t>旅遊</a:t>
            </a:r>
            <a:r>
              <a:rPr lang="zh-TW" altLang="en-US" sz="3200" dirty="0" smtClean="0"/>
              <a:t>聖地</a:t>
            </a:r>
            <a:endParaRPr lang="en-US" altLang="zh-TW" sz="3200" dirty="0" smtClean="0"/>
          </a:p>
          <a:p>
            <a:pPr lvl="1"/>
            <a:endParaRPr lang="en-US" altLang="zh-TW" sz="3200" dirty="0" smtClean="0"/>
          </a:p>
          <a:p>
            <a:r>
              <a:rPr lang="zh-TW" altLang="en-US" sz="3600" dirty="0" smtClean="0"/>
              <a:t>中國村</a:t>
            </a:r>
            <a:r>
              <a:rPr lang="en-US" altLang="zh-TW" sz="3600" dirty="0" smtClean="0"/>
              <a:t>~</a:t>
            </a:r>
            <a:r>
              <a:rPr lang="zh-TW" altLang="en-US" sz="3600" dirty="0" smtClean="0"/>
              <a:t>孤軍後裔</a:t>
            </a:r>
            <a:endParaRPr lang="en-US" altLang="zh-TW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764704"/>
            <a:ext cx="3209943" cy="53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90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全面撤退的原因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17638"/>
            <a:ext cx="8229600" cy="4386071"/>
          </a:xfrm>
        </p:spPr>
        <p:txBody>
          <a:bodyPr vert="horz">
            <a:normAutofit/>
          </a:bodyPr>
          <a:lstStyle/>
          <a:p>
            <a:r>
              <a:rPr lang="zh-TW" altLang="en-US" sz="3600" dirty="0" smtClean="0"/>
              <a:t>孤軍二次攻打緬甸，一次反攻雲南滄源數縣</a:t>
            </a:r>
            <a:endParaRPr lang="en-US" altLang="zh-TW" sz="3600" dirty="0" smtClean="0"/>
          </a:p>
          <a:p>
            <a:r>
              <a:rPr lang="zh-TW" altLang="en-US" sz="3600" dirty="0" smtClean="0"/>
              <a:t>緬甸向聯合國提出抗議</a:t>
            </a:r>
            <a:endParaRPr lang="en-US" altLang="zh-TW" sz="3600" dirty="0"/>
          </a:p>
          <a:p>
            <a:r>
              <a:rPr lang="zh-TW" altLang="en-US" sz="3600" dirty="0" smtClean="0"/>
              <a:t>聯合國決議：部隊必須解除武裝並同意接受拘禁或即撤離緬甸</a:t>
            </a:r>
            <a:endParaRPr lang="en-US" altLang="zh-TW" sz="3600" dirty="0" smtClean="0"/>
          </a:p>
          <a:p>
            <a:endParaRPr lang="en-US" altLang="zh-TW" sz="3200" dirty="0" smtClean="0"/>
          </a:p>
        </p:txBody>
      </p:sp>
    </p:spTree>
    <p:extLst>
      <p:ext uri="{BB962C8B-B14F-4D97-AF65-F5344CB8AC3E}">
        <p14:creationId xmlns:p14="http://schemas.microsoft.com/office/powerpoint/2010/main" xmlns="" val="4467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不撤的第</a:t>
            </a:r>
            <a:r>
              <a:rPr lang="en-US" altLang="zh-TW" dirty="0" smtClean="0"/>
              <a:t>3</a:t>
            </a:r>
            <a:r>
              <a:rPr lang="zh-TW" altLang="en-US" dirty="0" smtClean="0"/>
              <a:t>、</a:t>
            </a:r>
            <a:r>
              <a:rPr lang="en-US" altLang="zh-TW" dirty="0" smtClean="0"/>
              <a:t>5</a:t>
            </a:r>
            <a:r>
              <a:rPr lang="zh-TW" altLang="en-US" dirty="0" smtClean="0"/>
              <a:t>軍何去何從？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17638"/>
            <a:ext cx="8229600" cy="4386071"/>
          </a:xfrm>
        </p:spPr>
        <p:txBody>
          <a:bodyPr vert="horz">
            <a:normAutofit/>
          </a:bodyPr>
          <a:lstStyle/>
          <a:p>
            <a:r>
              <a:rPr lang="zh-TW" altLang="en-US" sz="3600" dirty="0" smtClean="0"/>
              <a:t>中華民國同意將軍隊交給泰國統轄</a:t>
            </a:r>
            <a:endParaRPr lang="en-US" altLang="zh-TW" sz="3600" dirty="0" smtClean="0"/>
          </a:p>
          <a:p>
            <a:r>
              <a:rPr lang="zh-TW" altLang="en-US" sz="3600" dirty="0" smtClean="0"/>
              <a:t>孤軍是泰國北邊阻擋共產黨的防線</a:t>
            </a:r>
            <a:endParaRPr lang="en-US" altLang="zh-TW" sz="3600" dirty="0" smtClean="0"/>
          </a:p>
          <a:p>
            <a:r>
              <a:rPr lang="zh-TW" altLang="en-US" sz="3600" dirty="0" smtClean="0"/>
              <a:t>第</a:t>
            </a:r>
            <a:r>
              <a:rPr lang="en-US" altLang="zh-TW" sz="3600" dirty="0" smtClean="0"/>
              <a:t>3</a:t>
            </a:r>
            <a:r>
              <a:rPr lang="zh-TW" altLang="en-US" sz="3600" dirty="0" smtClean="0"/>
              <a:t>、</a:t>
            </a:r>
            <a:r>
              <a:rPr lang="en-US" altLang="zh-TW" sz="3600" dirty="0" smtClean="0"/>
              <a:t>5</a:t>
            </a:r>
            <a:r>
              <a:rPr lang="zh-TW" altLang="en-US" sz="3600" dirty="0" smtClean="0"/>
              <a:t>軍戰勝中共支持的泰國共產黨，</a:t>
            </a:r>
            <a:r>
              <a:rPr lang="zh-TW" altLang="zh-TW" sz="3600" dirty="0"/>
              <a:t>為自己及其眷屬爭取泰國的</a:t>
            </a:r>
            <a:r>
              <a:rPr lang="zh-TW" altLang="zh-TW" sz="3600" dirty="0" smtClean="0"/>
              <a:t>公民權</a:t>
            </a:r>
            <a:endParaRPr lang="en-US" altLang="zh-TW" sz="3600" dirty="0" smtClean="0"/>
          </a:p>
          <a:p>
            <a:endParaRPr lang="en-US" altLang="zh-TW" sz="3600" dirty="0" smtClean="0"/>
          </a:p>
          <a:p>
            <a:endParaRPr lang="en-US" altLang="zh-TW" sz="3600" dirty="0"/>
          </a:p>
          <a:p>
            <a:r>
              <a:rPr lang="en-US" altLang="zh-TW" sz="3600" dirty="0" smtClean="0"/>
              <a:t>      </a:t>
            </a:r>
            <a:r>
              <a:rPr lang="zh-TW" altLang="zh-TW" sz="3600" dirty="0" smtClean="0"/>
              <a:t>泰北</a:t>
            </a:r>
            <a:r>
              <a:rPr lang="zh-TW" altLang="zh-TW" sz="3600" dirty="0"/>
              <a:t>的</a:t>
            </a:r>
            <a:r>
              <a:rPr lang="zh-TW" altLang="zh-TW" sz="3600" dirty="0" smtClean="0"/>
              <a:t>美斯樂</a:t>
            </a:r>
            <a:r>
              <a:rPr lang="zh-TW" altLang="en-US" sz="3600" dirty="0" smtClean="0"/>
              <a:t>建立</a:t>
            </a:r>
            <a:r>
              <a:rPr lang="zh-TW" altLang="zh-TW" sz="3600" dirty="0" smtClean="0"/>
              <a:t>新家園</a:t>
            </a:r>
            <a:endParaRPr lang="en-US" altLang="zh-TW" sz="3600" dirty="0" smtClean="0"/>
          </a:p>
        </p:txBody>
      </p:sp>
      <p:sp>
        <p:nvSpPr>
          <p:cNvPr id="4" name="向下箭號 3"/>
          <p:cNvSpPr/>
          <p:nvPr/>
        </p:nvSpPr>
        <p:spPr>
          <a:xfrm>
            <a:off x="4211960" y="4077072"/>
            <a:ext cx="72008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198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</a:rPr>
              <a:t>述證</a:t>
            </a:r>
            <a:endParaRPr lang="en-US" altLang="zh-TW" sz="3200" b="1" dirty="0" smtClean="0">
              <a:solidFill>
                <a:srgbClr val="7030A0"/>
              </a:solidFill>
            </a:endParaRPr>
          </a:p>
          <a:p>
            <a:pPr lvl="1"/>
            <a:r>
              <a:rPr lang="zh-TW" altLang="en-US" sz="2800" dirty="0" smtClean="0"/>
              <a:t>歷舉具體資料，加以貫串，使史事真相適當的顯露出來．</a:t>
            </a:r>
            <a:endParaRPr lang="en-US" altLang="zh-TW" sz="2800" dirty="0" smtClean="0"/>
          </a:p>
          <a:p>
            <a:pPr lvl="1"/>
            <a:r>
              <a:rPr lang="zh-TW" altLang="en-US" sz="2800" dirty="0"/>
              <a:t>史料的詳</a:t>
            </a:r>
            <a:r>
              <a:rPr lang="zh-TW" altLang="en-US" sz="2800" dirty="0" smtClean="0"/>
              <a:t>瞻／史料比次的縝密／精心組織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紛雜中見條理→得出新結論</a:t>
            </a:r>
            <a:endParaRPr lang="en-US" altLang="zh-TW" sz="2800" dirty="0" smtClean="0"/>
          </a:p>
          <a:p>
            <a:r>
              <a:rPr lang="zh-TW" altLang="en-US" sz="3200" b="1" dirty="0" smtClean="0">
                <a:solidFill>
                  <a:srgbClr val="7030A0"/>
                </a:solidFill>
              </a:rPr>
              <a:t>辯證</a:t>
            </a:r>
            <a:endParaRPr lang="en-US" altLang="zh-TW" sz="3200" b="1" dirty="0" smtClean="0">
              <a:solidFill>
                <a:srgbClr val="7030A0"/>
              </a:solidFill>
            </a:endParaRPr>
          </a:p>
          <a:p>
            <a:pPr lvl="1"/>
            <a:r>
              <a:rPr lang="zh-TW" altLang="en-US" sz="2800" dirty="0" smtClean="0"/>
              <a:t>運用史料→曲折委蛇的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辨析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pPr lvl="1"/>
            <a:r>
              <a:rPr lang="zh-TW" altLang="en-US" sz="2800" dirty="0"/>
              <a:t>達成所</a:t>
            </a:r>
            <a:r>
              <a:rPr lang="zh-TW" altLang="en-US" sz="2800" dirty="0" smtClean="0"/>
              <a:t>透視／理解的新結論</a:t>
            </a:r>
            <a:endParaRPr lang="zh-TW" altLang="en-US" sz="2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 smtClean="0"/>
              <a:t>述證與辯證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3866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從金三角談孤軍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生存價值</a:t>
            </a:r>
            <a:endParaRPr lang="en-US" altLang="zh-TW" sz="2800" dirty="0" smtClean="0"/>
          </a:p>
          <a:p>
            <a:pPr lvl="1"/>
            <a:r>
              <a:rPr lang="zh-TW" altLang="en-US" sz="2800" dirty="0"/>
              <a:t>經濟命脈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省思與討論</a:t>
            </a:r>
            <a:r>
              <a:rPr lang="en-US" altLang="zh-TW" dirty="0" smtClean="0"/>
              <a:t>-3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2716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金三角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zh-TW" altLang="en-US" sz="3600" dirty="0" smtClean="0"/>
              <a:t>緬甸、泰國、寮國交界</a:t>
            </a:r>
            <a:endParaRPr lang="en-US" altLang="zh-TW" sz="3600" dirty="0" smtClean="0"/>
          </a:p>
          <a:p>
            <a:pPr lvl="1"/>
            <a:r>
              <a:rPr lang="zh-TW" altLang="en-US" sz="3200" dirty="0"/>
              <a:t>盛產罌粟，製造</a:t>
            </a:r>
            <a:r>
              <a:rPr lang="zh-TW" altLang="en-US" sz="3200" dirty="0" smtClean="0"/>
              <a:t>鴉片</a:t>
            </a:r>
            <a:endParaRPr lang="en-US" altLang="zh-TW" sz="3200" dirty="0" smtClean="0"/>
          </a:p>
          <a:p>
            <a:r>
              <a:rPr lang="zh-TW" altLang="en-US" sz="3600" dirty="0"/>
              <a:t>反</a:t>
            </a:r>
            <a:r>
              <a:rPr lang="zh-TW" altLang="en-US" sz="3600" dirty="0" smtClean="0"/>
              <a:t>政府的武裝部隊</a:t>
            </a:r>
            <a:endParaRPr lang="en-US" altLang="zh-TW" sz="36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756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5907" y="25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金三角國際局勢的轉變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4000" dirty="0" smtClean="0"/>
              <a:t>孤軍兩度打敗緬甸，緬甸向聯合國控訴</a:t>
            </a:r>
            <a:endParaRPr lang="zh-TW" altLang="en-US" sz="4000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8737281"/>
              </p:ext>
            </p:extLst>
          </p:nvPr>
        </p:nvGraphicFramePr>
        <p:xfrm>
          <a:off x="457200" y="1397000"/>
          <a:ext cx="8229599" cy="372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512"/>
                <a:gridCol w="3384376"/>
                <a:gridCol w="3322711"/>
              </a:tblGrid>
              <a:tr h="61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國家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四國會議之前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四國會議之後</a:t>
                      </a:r>
                      <a:endParaRPr lang="zh-TW" altLang="en-US" sz="2800" dirty="0"/>
                    </a:p>
                  </a:txBody>
                  <a:tcPr/>
                </a:tc>
              </a:tr>
              <a:tr h="61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中華民國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保留反共的部隊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全面撤退</a:t>
                      </a:r>
                      <a:endParaRPr lang="zh-TW" altLang="en-US" sz="2400" dirty="0"/>
                    </a:p>
                  </a:txBody>
                  <a:tcPr/>
                </a:tc>
              </a:tr>
              <a:tr h="61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緬 甸</a:t>
                      </a:r>
                      <a:endParaRPr lang="en-US" altLang="zh-TW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不願共軍入緬境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驅逐孤軍</a:t>
                      </a:r>
                      <a:endParaRPr lang="zh-TW" altLang="en-US" sz="2400" dirty="0"/>
                    </a:p>
                  </a:txBody>
                  <a:tcPr/>
                </a:tc>
              </a:tr>
              <a:tr h="61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中 國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攻打孤軍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協助緬軍</a:t>
                      </a:r>
                      <a:endParaRPr lang="zh-TW" altLang="en-US" sz="2400" dirty="0"/>
                    </a:p>
                  </a:txBody>
                  <a:tcPr/>
                </a:tc>
              </a:tr>
              <a:tr h="65596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美 國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暗中支持孤軍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要求撤退</a:t>
                      </a:r>
                      <a:endParaRPr lang="zh-TW" altLang="en-US" sz="2400" dirty="0"/>
                    </a:p>
                  </a:txBody>
                  <a:tcPr/>
                </a:tc>
              </a:tr>
              <a:tr h="6140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泰 國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物資運送的管道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接受共軍為泰國公民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756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從蔣中正談孤軍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蔣中正的立場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反共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大中國</a:t>
            </a:r>
            <a:endParaRPr lang="en-US" altLang="zh-TW" sz="2800" dirty="0" smtClean="0"/>
          </a:p>
          <a:p>
            <a:pPr lvl="1"/>
            <a:r>
              <a:rPr lang="zh-TW" altLang="en-US" sz="2800" dirty="0"/>
              <a:t>孤軍的</a:t>
            </a:r>
            <a:r>
              <a:rPr lang="zh-TW" altLang="en-US" sz="2800" dirty="0" smtClean="0"/>
              <a:t>盤算→軍人的天職與使命感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存在價值</a:t>
            </a:r>
            <a:endParaRPr lang="en-US" altLang="zh-TW" sz="2800" dirty="0" smtClean="0"/>
          </a:p>
          <a:p>
            <a:r>
              <a:rPr lang="zh-TW" altLang="en-US" sz="3200" dirty="0" smtClean="0"/>
              <a:t>萬般無奈中夾雜著千般算計</a:t>
            </a:r>
            <a:endParaRPr lang="en-US" altLang="zh-TW" sz="3200" dirty="0" smtClean="0"/>
          </a:p>
          <a:p>
            <a:pPr lvl="1"/>
            <a:endParaRPr lang="zh-TW" altLang="en-US" sz="2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省思與討論</a:t>
            </a:r>
            <a:r>
              <a:rPr lang="en-US" altLang="zh-TW" dirty="0" smtClean="0"/>
              <a:t>-4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258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/>
              <a:t>中華民國撤退的</a:t>
            </a:r>
            <a:r>
              <a:rPr lang="zh-TW" altLang="en-US" sz="4400" dirty="0" smtClean="0"/>
              <a:t>理由</a:t>
            </a:r>
            <a:endParaRPr lang="en-US" altLang="zh-TW" sz="4400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23528" y="1481329"/>
            <a:ext cx="8568952" cy="4386071"/>
          </a:xfrm>
        </p:spPr>
        <p:txBody>
          <a:bodyPr vert="horz">
            <a:normAutofit/>
          </a:bodyPr>
          <a:lstStyle/>
          <a:p>
            <a:pPr lvl="1"/>
            <a:r>
              <a:rPr lang="zh-TW" altLang="en-US" sz="3600" dirty="0" smtClean="0"/>
              <a:t>希望美國勸緬甸撤消控訴案</a:t>
            </a:r>
            <a:r>
              <a:rPr lang="en-US" altLang="zh-TW" sz="3600" dirty="0" smtClean="0"/>
              <a:t>(</a:t>
            </a:r>
            <a:r>
              <a:rPr lang="zh-TW" altLang="en-US" sz="3600" dirty="0" smtClean="0"/>
              <a:t>拖延應付</a:t>
            </a:r>
            <a:r>
              <a:rPr lang="en-US" altLang="zh-TW" sz="3600" dirty="0"/>
              <a:t>)</a:t>
            </a:r>
            <a:endParaRPr lang="en-US" altLang="zh-TW" sz="3600" dirty="0" smtClean="0"/>
          </a:p>
          <a:p>
            <a:pPr lvl="1"/>
            <a:endParaRPr lang="en-US" altLang="zh-TW" sz="3600" dirty="0" smtClean="0"/>
          </a:p>
          <a:p>
            <a:pPr lvl="1"/>
            <a:r>
              <a:rPr lang="zh-TW" altLang="en-US" sz="3600" dirty="0" smtClean="0"/>
              <a:t>聯合國決議</a:t>
            </a:r>
            <a:r>
              <a:rPr lang="en-US" altLang="zh-TW" sz="3600" dirty="0" smtClean="0"/>
              <a:t>&amp;</a:t>
            </a:r>
            <a:r>
              <a:rPr lang="zh-TW" altLang="en-US" sz="3600" dirty="0" smtClean="0"/>
              <a:t>四國會議決議：</a:t>
            </a:r>
            <a:endParaRPr lang="en-US" altLang="zh-TW" sz="3600" dirty="0" smtClean="0"/>
          </a:p>
          <a:p>
            <a:pPr lvl="1" algn="ctr"/>
            <a:r>
              <a:rPr lang="zh-TW" altLang="en-US" sz="3600" dirty="0" smtClean="0"/>
              <a:t>孤軍撤回臺灣</a:t>
            </a:r>
            <a:endParaRPr lang="en-US" altLang="zh-TW" sz="3600" dirty="0" smtClean="0"/>
          </a:p>
          <a:p>
            <a:pPr marL="393192" lvl="1" indent="0" algn="ctr">
              <a:buNone/>
            </a:pPr>
            <a:endParaRPr lang="en-US" altLang="zh-TW" sz="3600" dirty="0" smtClean="0"/>
          </a:p>
          <a:p>
            <a:pPr marL="393192" lvl="1" indent="0" algn="just">
              <a:buNone/>
            </a:pPr>
            <a:r>
              <a:rPr lang="zh-TW" altLang="en-US" sz="3600" dirty="0" smtClean="0"/>
              <a:t>          撤</a:t>
            </a:r>
            <a:r>
              <a:rPr lang="en-US" altLang="zh-TW" sz="3600" dirty="0" smtClean="0"/>
              <a:t>?</a:t>
            </a:r>
            <a:r>
              <a:rPr lang="zh-TW" altLang="en-US" sz="3600" dirty="0" smtClean="0"/>
              <a:t>                    </a:t>
            </a:r>
            <a:r>
              <a:rPr lang="en-US" altLang="zh-TW" sz="3600" dirty="0" smtClean="0"/>
              <a:t> </a:t>
            </a:r>
            <a:r>
              <a:rPr lang="zh-TW" altLang="en-US" sz="3600" dirty="0" smtClean="0"/>
              <a:t>不撤</a:t>
            </a:r>
            <a:r>
              <a:rPr lang="en-US" altLang="zh-TW" sz="3600" dirty="0" smtClean="0"/>
              <a:t>?</a:t>
            </a:r>
          </a:p>
          <a:p>
            <a:pPr marL="393192" lvl="1" indent="0" algn="just">
              <a:buNone/>
            </a:pPr>
            <a:r>
              <a:rPr lang="zh-TW" altLang="en-US" sz="3600" dirty="0" smtClean="0"/>
              <a:t> 桃園忠貞新村            泰北美斯樂</a:t>
            </a:r>
            <a:endParaRPr lang="en-US" altLang="zh-TW" sz="3600" dirty="0" smtClean="0"/>
          </a:p>
          <a:p>
            <a:endParaRPr lang="en-US" altLang="zh-TW" sz="4000" dirty="0" smtClean="0"/>
          </a:p>
          <a:p>
            <a:endParaRPr lang="en-US" altLang="zh-TW" sz="4000" dirty="0" smtClean="0"/>
          </a:p>
          <a:p>
            <a:endParaRPr lang="en-US" altLang="zh-TW" sz="4000" dirty="0" smtClean="0"/>
          </a:p>
        </p:txBody>
      </p:sp>
      <p:sp>
        <p:nvSpPr>
          <p:cNvPr id="4" name="向下箭號 3"/>
          <p:cNvSpPr/>
          <p:nvPr/>
        </p:nvSpPr>
        <p:spPr>
          <a:xfrm>
            <a:off x="4332574" y="2132857"/>
            <a:ext cx="38344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下箭號 5"/>
          <p:cNvSpPr/>
          <p:nvPr/>
        </p:nvSpPr>
        <p:spPr>
          <a:xfrm>
            <a:off x="4332574" y="3979496"/>
            <a:ext cx="38344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27563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第</a:t>
            </a:r>
            <a:r>
              <a:rPr lang="en-US" altLang="zh-TW" dirty="0"/>
              <a:t>3</a:t>
            </a:r>
            <a:r>
              <a:rPr lang="zh-TW" altLang="en-US" dirty="0"/>
              <a:t>、</a:t>
            </a:r>
            <a:r>
              <a:rPr lang="en-US" altLang="zh-TW" dirty="0"/>
              <a:t>5</a:t>
            </a:r>
            <a:r>
              <a:rPr lang="zh-TW" altLang="en-US" dirty="0"/>
              <a:t>軍不撤</a:t>
            </a:r>
            <a:r>
              <a:rPr lang="zh-TW" altLang="en-US" dirty="0" smtClean="0"/>
              <a:t>的原因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zh-TW" altLang="en-US" sz="3600" dirty="0" smtClean="0"/>
              <a:t>臺灣是另一個陌生的異域</a:t>
            </a:r>
            <a:endParaRPr lang="en-US" altLang="zh-TW" sz="3600" dirty="0" smtClean="0"/>
          </a:p>
          <a:p>
            <a:r>
              <a:rPr lang="zh-TW" altLang="en-US" sz="3600" dirty="0" smtClean="0"/>
              <a:t>戰鬥中求生存  </a:t>
            </a:r>
            <a:r>
              <a:rPr lang="en-US" altLang="zh-TW" sz="3600" dirty="0" smtClean="0"/>
              <a:t>or  </a:t>
            </a:r>
            <a:r>
              <a:rPr lang="zh-TW" altLang="en-US" sz="3600" dirty="0" smtClean="0"/>
              <a:t>平凡中謀生計</a:t>
            </a:r>
            <a:endParaRPr lang="en-US" altLang="zh-TW" sz="3600" dirty="0" smtClean="0"/>
          </a:p>
          <a:p>
            <a:endParaRPr lang="en-US" altLang="zh-TW" sz="3600" dirty="0"/>
          </a:p>
          <a:p>
            <a:r>
              <a:rPr lang="zh-TW" altLang="en-US" sz="3600" dirty="0" smtClean="0"/>
              <a:t>選擇：</a:t>
            </a:r>
            <a:r>
              <a:rPr lang="zh-TW" altLang="en-US" sz="3600" dirty="0"/>
              <a:t>戰鬥中求生</a:t>
            </a:r>
            <a:r>
              <a:rPr lang="zh-TW" altLang="en-US" sz="3600" dirty="0" smtClean="0"/>
              <a:t>存</a:t>
            </a:r>
            <a:r>
              <a:rPr lang="en-US" altLang="zh-TW" sz="3600" dirty="0" smtClean="0"/>
              <a:t>~</a:t>
            </a:r>
            <a:r>
              <a:rPr lang="zh-TW" altLang="en-US" sz="3600" dirty="0" smtClean="0"/>
              <a:t>戰勝泰北共軍 </a:t>
            </a:r>
            <a:endParaRPr lang="en-US" altLang="zh-TW" sz="3600" dirty="0" smtClean="0"/>
          </a:p>
          <a:p>
            <a:r>
              <a:rPr lang="zh-TW" altLang="en-US" sz="3600" dirty="0" smtClean="0"/>
              <a:t>     </a:t>
            </a:r>
            <a:endParaRPr lang="en-US" altLang="zh-TW" sz="3600" dirty="0" smtClean="0"/>
          </a:p>
          <a:p>
            <a:r>
              <a:rPr lang="zh-TW" altLang="en-US" sz="3600" dirty="0" smtClean="0"/>
              <a:t>取得泰國公民權</a:t>
            </a:r>
            <a:r>
              <a:rPr lang="en-US" altLang="zh-TW" sz="3600" dirty="0" smtClean="0"/>
              <a:t>~</a:t>
            </a:r>
            <a:r>
              <a:rPr lang="zh-TW" altLang="en-US" sz="3600" dirty="0" smtClean="0"/>
              <a:t>定居泰北美斯樂</a:t>
            </a:r>
            <a:endParaRPr lang="en-US" altLang="zh-TW" sz="3600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向下箭號 3"/>
          <p:cNvSpPr/>
          <p:nvPr/>
        </p:nvSpPr>
        <p:spPr>
          <a:xfrm>
            <a:off x="3923928" y="2708920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下箭號 5"/>
          <p:cNvSpPr/>
          <p:nvPr/>
        </p:nvSpPr>
        <p:spPr>
          <a:xfrm>
            <a:off x="3923928" y="3936511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072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400" dirty="0" smtClean="0"/>
              <a:t>文本選讀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3600" dirty="0"/>
              <a:t>~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異域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對孤軍撤退來臺生活的理解</a:t>
            </a:r>
            <a:endParaRPr lang="zh-TW" altLang="en-US" sz="3600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04864"/>
            <a:ext cx="8229600" cy="3662536"/>
          </a:xfrm>
        </p:spPr>
        <p:txBody>
          <a:bodyPr vert="horz">
            <a:normAutofit/>
          </a:bodyPr>
          <a:lstStyle/>
          <a:p>
            <a:r>
              <a:rPr lang="zh-TW" altLang="zh-TW" sz="3200" dirty="0"/>
              <a:t>然而四國會議後，劉占副營長回到臺灣，聽說他在中興村當砍竹子的苦工，一天收入二三十元，艱苦的維持生活，</a:t>
            </a:r>
            <a:r>
              <a:rPr lang="en-US" altLang="zh-TW" sz="3200" dirty="0" smtClean="0"/>
              <a:t>……(CHP5,</a:t>
            </a:r>
            <a:r>
              <a:rPr lang="zh-TW" altLang="zh-TW" sz="3200" dirty="0" smtClean="0"/>
              <a:t>頁</a:t>
            </a:r>
            <a:r>
              <a:rPr lang="en-US" altLang="zh-TW" sz="3200" dirty="0"/>
              <a:t>165</a:t>
            </a:r>
            <a:r>
              <a:rPr lang="en-US" altLang="zh-TW" sz="3200" dirty="0" smtClean="0"/>
              <a:t>)</a:t>
            </a:r>
          </a:p>
          <a:p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333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400" dirty="0" smtClean="0"/>
              <a:t>文本選讀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3600" dirty="0"/>
              <a:t>~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異域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對孤軍撤退來臺生活的理解</a:t>
            </a:r>
            <a:endParaRPr lang="zh-TW" altLang="en-US" sz="3600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0848"/>
            <a:ext cx="8229600" cy="3806552"/>
          </a:xfrm>
        </p:spPr>
        <p:txBody>
          <a:bodyPr vert="horz">
            <a:normAutofit/>
          </a:bodyPr>
          <a:lstStyle/>
          <a:p>
            <a:r>
              <a:rPr lang="zh-TW" altLang="zh-TW" sz="3200" dirty="0" smtClean="0"/>
              <a:t>他們</a:t>
            </a:r>
            <a:r>
              <a:rPr lang="zh-TW" altLang="zh-TW" sz="3200" dirty="0"/>
              <a:t>回到臺灣之後不久，部隊被編散，便不太算數了，少將成了中校，中校成了少校上尉，而且有的壓麵條，有的為人當苦力磨豆腐，有的年老力衰，兒女成群，</a:t>
            </a:r>
            <a:r>
              <a:rPr lang="zh-TW" altLang="zh-TW" sz="3200" dirty="0" smtClean="0"/>
              <a:t>靠著</a:t>
            </a:r>
            <a:r>
              <a:rPr lang="zh-TW" altLang="en-US" sz="3200" dirty="0" smtClean="0"/>
              <a:t>哭</a:t>
            </a:r>
            <a:r>
              <a:rPr lang="zh-TW" altLang="zh-TW" sz="3200" dirty="0" smtClean="0"/>
              <a:t>泣</a:t>
            </a:r>
            <a:r>
              <a:rPr lang="zh-TW" altLang="zh-TW" sz="3200" dirty="0"/>
              <a:t>度日。</a:t>
            </a:r>
            <a:r>
              <a:rPr lang="en-US" altLang="zh-TW" sz="3200" dirty="0" smtClean="0"/>
              <a:t>(CHP6,</a:t>
            </a:r>
            <a:r>
              <a:rPr lang="zh-TW" altLang="zh-TW" sz="3200" dirty="0" smtClean="0"/>
              <a:t>頁</a:t>
            </a:r>
            <a:r>
              <a:rPr lang="en-US" altLang="zh-TW" sz="3200" dirty="0"/>
              <a:t>176)</a:t>
            </a:r>
            <a:endParaRPr lang="zh-TW" altLang="zh-TW" sz="3200" dirty="0"/>
          </a:p>
          <a:p>
            <a:endParaRPr lang="zh-TW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538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400" dirty="0" smtClean="0"/>
              <a:t>文本選讀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3600" dirty="0"/>
              <a:t>~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異域</a:t>
            </a:r>
            <a:r>
              <a:rPr lang="en-US" altLang="zh-TW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3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對孤軍選擇留下的描述</a:t>
            </a:r>
            <a:endParaRPr lang="zh-TW" altLang="en-US" sz="3600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0848"/>
            <a:ext cx="8229600" cy="3806552"/>
          </a:xfrm>
        </p:spPr>
        <p:txBody>
          <a:bodyPr vert="horz">
            <a:normAutofit/>
          </a:bodyPr>
          <a:lstStyle/>
          <a:p>
            <a:r>
              <a:rPr lang="en-US" altLang="zh-TW" sz="3200" dirty="0"/>
              <a:t>……(</a:t>
            </a:r>
            <a:r>
              <a:rPr lang="zh-TW" altLang="zh-TW" sz="3200" dirty="0"/>
              <a:t>飛行員</a:t>
            </a:r>
            <a:r>
              <a:rPr lang="en-US" altLang="zh-TW" sz="3200" dirty="0"/>
              <a:t>)</a:t>
            </a:r>
            <a:r>
              <a:rPr lang="zh-TW" altLang="zh-TW" sz="3200" dirty="0"/>
              <a:t>說：「我們一定和自己的飛機共存亡，不能把乘客丟在機上，自己却跳傘逃生，全世界的飛行員都是如此，不等到最後一個乘客跳出機艙，我們不能跳，這是我們的飛行道德。」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844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r>
              <a:rPr lang="en-US" altLang="zh-TW" sz="3200" dirty="0"/>
              <a:t>……</a:t>
            </a:r>
            <a:r>
              <a:rPr lang="zh-TW" altLang="zh-TW" sz="3200" dirty="0"/>
              <a:t>他的話像劍一樣刺中我的心，我對我剛才悄悄跑到駕駛室，察看他倆會不會逃走的鬼祟動作，感到無比羞恥，我上前和他握手，當時我便決定，每一個行業都有他的道義，我一定要留下來，留下來重返邊區。</a:t>
            </a:r>
            <a:r>
              <a:rPr lang="en-US" altLang="zh-TW" sz="3200" dirty="0" smtClean="0"/>
              <a:t>(CHP6,</a:t>
            </a:r>
            <a:r>
              <a:rPr lang="zh-TW" altLang="en-US" sz="3200" dirty="0" smtClean="0"/>
              <a:t>頁</a:t>
            </a:r>
            <a:r>
              <a:rPr lang="en-US" altLang="zh-TW" sz="3200" dirty="0" smtClean="0"/>
              <a:t>185-187</a:t>
            </a:r>
            <a:r>
              <a:rPr lang="en-US" altLang="zh-TW" sz="3200" dirty="0"/>
              <a:t>) </a:t>
            </a:r>
            <a:endParaRPr lang="zh-TW" altLang="zh-TW" sz="32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915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明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方孝孺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同時而仕，同堂而語，十人書之，則其事各異．蓋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聞有詳略</a:t>
            </a:r>
            <a:r>
              <a:rPr lang="zh-TW" altLang="en-US" sz="2800" dirty="0" smtClean="0"/>
              <a:t>，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辭有工拙</a:t>
            </a:r>
            <a:r>
              <a:rPr lang="zh-TW" altLang="en-US" sz="2800" dirty="0" smtClean="0"/>
              <a:t>，而意之所向，好惡不同，以好惡之私，持不審之論，而其詞又不足不發之，能不失真者鮮矣！</a:t>
            </a:r>
            <a:endParaRPr lang="en-US" altLang="zh-TW" sz="2800" dirty="0" smtClean="0"/>
          </a:p>
          <a:p>
            <a:r>
              <a:rPr lang="zh-TW" altLang="en-US" sz="3200" dirty="0" smtClean="0"/>
              <a:t>史料兩大特性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具有斷裂性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數量</a:t>
            </a:r>
            <a:r>
              <a:rPr lang="zh-TW" altLang="en-US" sz="2800" dirty="0"/>
              <a:t>龐大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史料的考證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580112" y="4725144"/>
            <a:ext cx="2592288" cy="10801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/>
              <a:t>歷史</a:t>
            </a:r>
            <a:r>
              <a:rPr lang="zh-TW" altLang="en-US" sz="5600" dirty="0" smtClean="0"/>
              <a:t>＝</a:t>
            </a:r>
            <a:r>
              <a:rPr lang="zh-TW" altLang="en-US" sz="3200" dirty="0" smtClean="0"/>
              <a:t>過去</a:t>
            </a:r>
            <a:endParaRPr lang="zh-TW" altLang="en-US" sz="3200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6808924" y="4977172"/>
            <a:ext cx="144016" cy="576064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書卷 (水平) 3"/>
          <p:cNvSpPr/>
          <p:nvPr/>
        </p:nvSpPr>
        <p:spPr>
          <a:xfrm>
            <a:off x="4932040" y="260648"/>
            <a:ext cx="3024336" cy="100811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/>
              <a:t>傳話遊戲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4654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異域</a:t>
            </a:r>
            <a:r>
              <a:rPr lang="en-US" altLang="zh-TW" sz="3200" dirty="0" smtClean="0"/>
              <a:t>/</a:t>
            </a:r>
            <a:r>
              <a:rPr lang="zh-TW" altLang="en-US" sz="3200" dirty="0" smtClean="0"/>
              <a:t>鬼域</a:t>
            </a:r>
            <a:endParaRPr lang="en-US" altLang="zh-TW" sz="3200" dirty="0" smtClean="0"/>
          </a:p>
          <a:p>
            <a:r>
              <a:rPr lang="zh-TW" altLang="en-US" sz="3200" dirty="0"/>
              <a:t>他鄉</a:t>
            </a:r>
            <a:r>
              <a:rPr lang="en-US" altLang="zh-TW" sz="3200" dirty="0"/>
              <a:t>/</a:t>
            </a:r>
            <a:r>
              <a:rPr lang="zh-TW" altLang="en-US" sz="3200" dirty="0" smtClean="0"/>
              <a:t>故鄉</a:t>
            </a:r>
            <a:endParaRPr lang="en-US" altLang="zh-TW" sz="3200" dirty="0" smtClean="0"/>
          </a:p>
          <a:p>
            <a:pPr lvl="1"/>
            <a:r>
              <a:rPr lang="zh-TW" altLang="en-US" sz="2800" dirty="0"/>
              <a:t>究竟真相是什麼？什麼是</a:t>
            </a:r>
            <a:r>
              <a:rPr lang="zh-TW" altLang="en-US" sz="2800" dirty="0" smtClean="0"/>
              <a:t>真相？</a:t>
            </a:r>
            <a:endParaRPr lang="en-US" altLang="zh-TW" sz="2800" dirty="0" smtClean="0"/>
          </a:p>
          <a:p>
            <a:r>
              <a:rPr lang="zh-TW" altLang="en-US" sz="3200" dirty="0" smtClean="0"/>
              <a:t>邱吉爾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不需要的戰爭</a:t>
            </a:r>
            <a:endParaRPr lang="en-US" altLang="zh-TW" sz="2800" dirty="0" smtClean="0"/>
          </a:p>
          <a:p>
            <a:pPr lvl="1"/>
            <a:r>
              <a:rPr lang="zh-TW" altLang="en-US" sz="2800" dirty="0"/>
              <a:t>死難的英魂</a:t>
            </a:r>
            <a:endParaRPr lang="en-US" altLang="zh-TW" sz="2800" dirty="0" smtClean="0"/>
          </a:p>
          <a:p>
            <a:endParaRPr lang="zh-TW" altLang="en-US" sz="32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小結</a:t>
            </a:r>
            <a:endParaRPr lang="zh-TW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7954" y="3057943"/>
            <a:ext cx="2660040" cy="380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71600" y="4614227"/>
            <a:ext cx="49685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TW" altLang="en-US" sz="2800" b="1" dirty="0" smtClean="0">
                <a:solidFill>
                  <a:srgbClr val="7030A0"/>
                </a:solidFill>
              </a:rPr>
              <a:t>他們並著發痛的肩膀前行</a:t>
            </a:r>
            <a:endParaRPr lang="en-US" altLang="zh-TW" sz="2800" b="1" dirty="0" smtClean="0">
              <a:solidFill>
                <a:srgbClr val="7030A0"/>
              </a:solidFill>
            </a:endParaRPr>
          </a:p>
          <a:p>
            <a:pPr lvl="1"/>
            <a:r>
              <a:rPr lang="zh-TW" altLang="en-US" sz="2800" b="1" dirty="0" smtClean="0">
                <a:solidFill>
                  <a:srgbClr val="7030A0"/>
                </a:solidFill>
              </a:rPr>
              <a:t>邁著沈重的步伐</a:t>
            </a:r>
            <a:endParaRPr lang="en-US" altLang="zh-TW" sz="2800" b="1" dirty="0" smtClean="0">
              <a:solidFill>
                <a:srgbClr val="7030A0"/>
              </a:solidFill>
            </a:endParaRPr>
          </a:p>
          <a:p>
            <a:pPr lvl="1"/>
            <a:r>
              <a:rPr lang="zh-TW" altLang="en-US" sz="2800" b="1" dirty="0" smtClean="0">
                <a:solidFill>
                  <a:srgbClr val="7030A0"/>
                </a:solidFill>
              </a:rPr>
              <a:t>遠離生命的光明曠野</a:t>
            </a:r>
            <a:endParaRPr lang="en-US" altLang="zh-TW" sz="2800" b="1" dirty="0" smtClean="0">
              <a:solidFill>
                <a:srgbClr val="7030A0"/>
              </a:solidFill>
            </a:endParaRPr>
          </a:p>
          <a:p>
            <a:endParaRPr lang="zh-TW" alt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6838" y="116632"/>
            <a:ext cx="3744416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868144" y="1268760"/>
            <a:ext cx="93610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95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柏楊，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異域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，臺北：星光出版社，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1990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覃怡輝，</a:t>
            </a:r>
            <a: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金三角國軍血淚史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1950-1981》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，臺北：中央研究院、聯經，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2009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石炳銘，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雲起雲落：血淚交織的邊境傳奇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，臺北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：時報文化，</a:t>
            </a:r>
            <a:r>
              <a:rPr lang="en-US" altLang="zh-TW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2010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dirty="0" smtClean="0"/>
          </a:p>
          <a:p>
            <a:r>
              <a:rPr lang="zh-TW" altLang="en-US" dirty="0" smtClean="0"/>
              <a:t>金三角地圖</a:t>
            </a:r>
            <a:r>
              <a:rPr lang="en-US" altLang="zh-TW" dirty="0"/>
              <a:t>https://www.mafengwo.cn/i/5382603.html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參考資料／圖片來源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902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孫文稱中國為</a:t>
            </a:r>
            <a:r>
              <a:rPr lang="zh-TW" altLang="en-US" dirty="0">
                <a:hlinkClick r:id="rId2"/>
              </a:rPr>
              <a:t>支那</a:t>
            </a:r>
            <a:r>
              <a:rPr lang="zh-TW" altLang="en-US" dirty="0"/>
              <a:t>／賣國賊？？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2046"/>
            <a:ext cx="8100367" cy="48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12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異域→文化信碼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中國　　　異域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中心　　　邊陲</a:t>
            </a:r>
            <a:endParaRPr lang="en-US" altLang="zh-TW" sz="2800" dirty="0" smtClean="0"/>
          </a:p>
          <a:p>
            <a:r>
              <a:rPr lang="zh-TW" altLang="en-US" sz="3200" dirty="0" smtClean="0"/>
              <a:t>晚清→異域表徵的轉變</a:t>
            </a:r>
            <a:endParaRPr lang="en-US" altLang="zh-TW" sz="3200" dirty="0" smtClean="0"/>
          </a:p>
          <a:p>
            <a:pPr lvl="1"/>
            <a:r>
              <a:rPr lang="zh-TW" altLang="en-US" sz="2800" dirty="0" smtClean="0"/>
              <a:t>萬國／泰西／世界／瀛寰</a:t>
            </a:r>
            <a:endParaRPr lang="zh-TW" altLang="en-US" sz="2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楔子－何謂</a:t>
            </a:r>
            <a:r>
              <a:rPr lang="zh-TW" altLang="en-US" sz="4400" dirty="0" smtClean="0">
                <a:solidFill>
                  <a:srgbClr val="FF0000"/>
                </a:solidFill>
              </a:rPr>
              <a:t>異域</a:t>
            </a:r>
            <a:r>
              <a:rPr lang="zh-TW" altLang="en-US" sz="4400" dirty="0"/>
              <a:t>？</a:t>
            </a:r>
          </a:p>
        </p:txBody>
      </p:sp>
      <p:sp>
        <p:nvSpPr>
          <p:cNvPr id="4" name="向右箭號 3"/>
          <p:cNvSpPr/>
          <p:nvPr/>
        </p:nvSpPr>
        <p:spPr>
          <a:xfrm>
            <a:off x="2018345" y="2276872"/>
            <a:ext cx="792088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661" y="2636912"/>
            <a:ext cx="8588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179043" cy="454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868144" y="5954266"/>
            <a:ext cx="2376264" cy="499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</a:rPr>
              <a:t>顏健富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6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481328"/>
            <a:ext cx="3610744" cy="4525963"/>
          </a:xfrm>
        </p:spPr>
        <p:txBody>
          <a:bodyPr>
            <a:noAutofit/>
          </a:bodyPr>
          <a:lstStyle/>
          <a:p>
            <a:r>
              <a:rPr lang="zh-TW" altLang="en-US" sz="3200" dirty="0" smtClean="0"/>
              <a:t>異域之名</a:t>
            </a:r>
            <a:endParaRPr lang="en-US" altLang="zh-TW" sz="3200" dirty="0" smtClean="0"/>
          </a:p>
          <a:p>
            <a:r>
              <a:rPr lang="zh-TW" altLang="en-US" sz="3200" dirty="0" smtClean="0"/>
              <a:t>一群被遺忘的人，他們戰死，便與草木同朽；他們戰勝，仍是天地不容。</a:t>
            </a:r>
            <a:endParaRPr lang="zh-TW" altLang="en-US" sz="32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柏楊史觀</a:t>
            </a:r>
            <a:endParaRPr lang="zh-TW" altLang="en-U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4760913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08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rgbClr val="7030A0"/>
                </a:solidFill>
              </a:rPr>
              <a:t>淑世</a:t>
            </a:r>
            <a:endParaRPr lang="en-US" altLang="zh-TW" sz="3200" b="1" dirty="0" smtClean="0">
              <a:solidFill>
                <a:srgbClr val="7030A0"/>
              </a:solidFill>
            </a:endParaRPr>
          </a:p>
          <a:p>
            <a:pPr lvl="1"/>
            <a:r>
              <a:rPr lang="zh-TW" altLang="en-US" sz="2800" dirty="0" smtClean="0"/>
              <a:t>真善美</a:t>
            </a:r>
            <a:endParaRPr lang="en-US" altLang="zh-TW" sz="2800" dirty="0" smtClean="0"/>
          </a:p>
          <a:p>
            <a:r>
              <a:rPr lang="zh-TW" altLang="en-US" sz="3200" b="1" dirty="0" smtClean="0">
                <a:solidFill>
                  <a:srgbClr val="7030A0"/>
                </a:solidFill>
              </a:rPr>
              <a:t>致用</a:t>
            </a:r>
            <a:endParaRPr lang="en-US" altLang="zh-TW" sz="3200" b="1" dirty="0" smtClean="0">
              <a:solidFill>
                <a:srgbClr val="7030A0"/>
              </a:solidFill>
            </a:endParaRPr>
          </a:p>
          <a:p>
            <a:pPr lvl="1"/>
            <a:r>
              <a:rPr lang="zh-TW" altLang="en-US" sz="2800" dirty="0" smtClean="0"/>
              <a:t>借鏡</a:t>
            </a:r>
            <a:endParaRPr lang="en-US" altLang="zh-TW" sz="2800" dirty="0" smtClean="0"/>
          </a:p>
          <a:p>
            <a:pPr lvl="1"/>
            <a:r>
              <a:rPr lang="zh-TW" altLang="en-US" sz="2800" dirty="0" smtClean="0"/>
              <a:t>文創</a:t>
            </a:r>
            <a:endParaRPr lang="zh-TW" altLang="en-US" sz="28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 smtClean="0"/>
              <a:t>歷史的兩個境界</a:t>
            </a:r>
            <a:endParaRPr lang="zh-TW" altLang="en-US" sz="4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6249" y="149924"/>
            <a:ext cx="185770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xmlns="" val="2134266273"/>
              </p:ext>
            </p:extLst>
          </p:nvPr>
        </p:nvGraphicFramePr>
        <p:xfrm>
          <a:off x="2843808" y="2348880"/>
          <a:ext cx="4536504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4094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72980D-75D1-431B-8649-3CD381FE3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7072980D-75D1-431B-8649-3CD381FE3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7072980D-75D1-431B-8649-3CD381FE3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7072980D-75D1-431B-8649-3CD381FE3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A78C55-C0EB-4250-A273-7BAD44E72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78A78C55-C0EB-4250-A273-7BAD44E72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78A78C55-C0EB-4250-A273-7BAD44E72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78A78C55-C0EB-4250-A273-7BAD44E72D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8A0E8D-7EE3-4468-9211-81D3BB66A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338A0E8D-7EE3-4468-9211-81D3BB66A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338A0E8D-7EE3-4468-9211-81D3BB66A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338A0E8D-7EE3-4468-9211-81D3BB66A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33C887-E2B6-4ADC-A8B0-361262D72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4833C887-E2B6-4ADC-A8B0-361262D72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833C887-E2B6-4ADC-A8B0-361262D72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4833C887-E2B6-4ADC-A8B0-361262D724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7E76F9-8CB2-4173-A7CE-E6601E08B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C7E76F9-8CB2-4173-A7CE-E6601E08B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8C7E76F9-8CB2-4173-A7CE-E6601E08B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8C7E76F9-8CB2-4173-A7CE-E6601E08B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FC3369-075B-424D-BA3E-28106E32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2BFC3369-075B-424D-BA3E-28106E32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2BFC3369-075B-424D-BA3E-28106E32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2BFC3369-075B-424D-BA3E-28106E32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7072980D-75D1-431B-8649-3CD381FE3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7072980D-75D1-431B-8649-3CD381FE3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7072980D-75D1-431B-8649-3CD381FE3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7072980D-75D1-431B-8649-3CD381FE3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8A78C55-C0EB-4250-A273-7BAD44E72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78A78C55-C0EB-4250-A273-7BAD44E72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8A78C55-C0EB-4250-A273-7BAD44E72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78A78C55-C0EB-4250-A273-7BAD44E72D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338A0E8D-7EE3-4468-9211-81D3BB66A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338A0E8D-7EE3-4468-9211-81D3BB66A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338A0E8D-7EE3-4468-9211-81D3BB66A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338A0E8D-7EE3-4468-9211-81D3BB66A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4833C887-E2B6-4ADC-A8B0-361262D72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4833C887-E2B6-4ADC-A8B0-361262D72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4833C887-E2B6-4ADC-A8B0-361262D72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833C887-E2B6-4ADC-A8B0-361262D72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8C7E76F9-8CB2-4173-A7CE-E6601E08B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8C7E76F9-8CB2-4173-A7CE-E6601E08B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8C7E76F9-8CB2-4173-A7CE-E6601E08B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8C7E76F9-8CB2-4173-A7CE-E6601E08B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2BFC3369-075B-424D-BA3E-28106E32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2BFC3369-075B-424D-BA3E-28106E32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2BFC3369-075B-424D-BA3E-28106E32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2BFC3369-075B-424D-BA3E-28106E32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  <p:bldGraphic spid="4" grpId="1">
        <p:bldSub>
          <a:bldDgm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作家柏楊以第一人稱［鄧克保］，敘述著自</a:t>
            </a:r>
            <a:r>
              <a:rPr lang="en-US" altLang="zh-TW" sz="2800" dirty="0"/>
              <a:t>1949</a:t>
            </a:r>
            <a:r>
              <a:rPr lang="zh-TW" altLang="en-US" sz="2800" dirty="0"/>
              <a:t>年至</a:t>
            </a:r>
            <a:r>
              <a:rPr lang="en-US" altLang="zh-TW" sz="2800" dirty="0"/>
              <a:t>1954</a:t>
            </a:r>
            <a:r>
              <a:rPr lang="zh-TW" altLang="en-US" sz="2800" dirty="0"/>
              <a:t>年左右，中華民國在雲南地區的一隻軍隊，如何在國共內戰中奮鬥於滇緬叢林中，如何在泰國金三角地區站穩腳步，如何在美斯樂建立屬於他們的一片淨土。</a:t>
            </a:r>
            <a:endParaRPr lang="en-US" altLang="zh-TW" sz="2800" dirty="0"/>
          </a:p>
          <a:p>
            <a:r>
              <a:rPr lang="zh-TW" altLang="en-US" sz="2800" dirty="0"/>
              <a:t>這其中有二次的中緬大戰；有二次的撤退至台灣的計畫，甚至還有一次振奮人心的全面大反攻，然而最終仍有那麼一群人，在遙遠的中南半島自立更生的活著，柏楊稱之為</a:t>
            </a:r>
            <a:r>
              <a:rPr lang="zh-TW" altLang="en-US" sz="2800" b="1" dirty="0">
                <a:solidFill>
                  <a:srgbClr val="FF0000"/>
                </a:solidFill>
              </a:rPr>
              <a:t>［異域］</a:t>
            </a:r>
            <a:r>
              <a:rPr lang="zh-TW" altLang="en-US" sz="2800" dirty="0" smtClean="0"/>
              <a:t>。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/>
              <a:t>文本大意－虛實交錯／真假掩映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683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471</TotalTime>
  <Words>1488</Words>
  <Application>Microsoft Office PowerPoint</Application>
  <PresentationFormat>如螢幕大小 (4:3)</PresentationFormat>
  <Paragraphs>204</Paragraphs>
  <Slides>41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匯合</vt:lpstr>
      <vt:lpstr>異域/他鄉：離散與認同 《異域》文本／影本互文性探討</vt:lpstr>
      <vt:lpstr>高上雯教授</vt:lpstr>
      <vt:lpstr>述證與辯證</vt:lpstr>
      <vt:lpstr>史料的考證</vt:lpstr>
      <vt:lpstr>孫文稱中國為支那／賣國賊？？</vt:lpstr>
      <vt:lpstr>楔子－何謂異域？</vt:lpstr>
      <vt:lpstr>柏楊史觀</vt:lpstr>
      <vt:lpstr>歷史的兩個境界</vt:lpstr>
      <vt:lpstr>文本大意－虛實交錯／真假掩映</vt:lpstr>
      <vt:lpstr>影本大意</vt:lpstr>
      <vt:lpstr>大哉問</vt:lpstr>
      <vt:lpstr>撒光漢－滇緬邊區游擊隊第二代</vt:lpstr>
      <vt:lpstr>投影片 13</vt:lpstr>
      <vt:lpstr>省思與討論－１</vt:lpstr>
      <vt:lpstr>大時代的變動</vt:lpstr>
      <vt:lpstr>《異域》作者&amp;書名 </vt:lpstr>
      <vt:lpstr>《異域》文本與影本的爭議</vt:lpstr>
      <vt:lpstr>《異域》文本與影本的爭議</vt:lpstr>
      <vt:lpstr>《異域》文本與影本的爭議</vt:lpstr>
      <vt:lpstr>《異域》文本與影本的爭議</vt:lpstr>
      <vt:lpstr>省思與討論-2</vt:lpstr>
      <vt:lpstr>美斯樂</vt:lpstr>
      <vt:lpstr>美斯樂</vt:lpstr>
      <vt:lpstr>泰北義民文史館</vt:lpstr>
      <vt:lpstr>段希文墓園</vt:lpstr>
      <vt:lpstr>興華中學／段希文創辦</vt:lpstr>
      <vt:lpstr>美斯樂Mae Salong</vt:lpstr>
      <vt:lpstr>全面撤退的原因</vt:lpstr>
      <vt:lpstr>不撤的第3、5軍何去何從？</vt:lpstr>
      <vt:lpstr>省思與討論-3</vt:lpstr>
      <vt:lpstr>金三角</vt:lpstr>
      <vt:lpstr>金三角國際局勢的轉變 孤軍兩度打敗緬甸，緬甸向聯合國控訴</vt:lpstr>
      <vt:lpstr>省思與討論-4</vt:lpstr>
      <vt:lpstr>中華民國撤退的理由</vt:lpstr>
      <vt:lpstr>第3、5軍不撤的原因</vt:lpstr>
      <vt:lpstr>文本選讀 ~《異域》對孤軍撤退來臺生活的理解</vt:lpstr>
      <vt:lpstr>文本選讀 ~《異域》對孤軍撤退來臺生活的理解</vt:lpstr>
      <vt:lpstr>文本選讀 ~《異域》對孤軍選擇留下的描述</vt:lpstr>
      <vt:lpstr>投影片 39</vt:lpstr>
      <vt:lpstr>小結</vt:lpstr>
      <vt:lpstr>參考資料／圖片來源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異域/他鄉-離散與認同</dc:title>
  <dc:creator>邵承芬</dc:creator>
  <cp:lastModifiedBy>SHAW</cp:lastModifiedBy>
  <cp:revision>45</cp:revision>
  <dcterms:created xsi:type="dcterms:W3CDTF">2016-11-06T13:17:14Z</dcterms:created>
  <dcterms:modified xsi:type="dcterms:W3CDTF">2016-11-15T03:54:00Z</dcterms:modified>
</cp:coreProperties>
</file>