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E5A9A3-7126-4353-B5B6-F4DCA3D1F9A0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DF404A-DBAC-4555-94D6-37EA733F4E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9xInpglOZ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v.qq.com/x/page/a0178m9acn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91880" y="2276872"/>
            <a:ext cx="5105400" cy="1340720"/>
          </a:xfrm>
        </p:spPr>
        <p:txBody>
          <a:bodyPr/>
          <a:lstStyle/>
          <a:p>
            <a:pPr algn="ctr"/>
            <a:r>
              <a:rPr lang="zh-TW" altLang="en-US" dirty="0" smtClean="0"/>
              <a:t>鍾理和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原鄉人</a:t>
            </a:r>
            <a:r>
              <a:rPr lang="en-US" altLang="zh-TW" dirty="0" smtClean="0"/>
              <a:t>》</a:t>
            </a:r>
            <a:br>
              <a:rPr lang="en-US" altLang="zh-TW" dirty="0" smtClean="0"/>
            </a:br>
            <a:r>
              <a:rPr lang="zh-TW" altLang="en-US" dirty="0" smtClean="0"/>
              <a:t>文本解讀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5373216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latin typeface="+mn-ea"/>
              </a:rPr>
              <a:t>健行科技大學通識教育中心</a:t>
            </a:r>
            <a:endParaRPr lang="en-US" altLang="zh-TW" sz="2800" dirty="0" smtClean="0">
              <a:latin typeface="+mn-ea"/>
            </a:endParaRPr>
          </a:p>
          <a:p>
            <a:pPr algn="ctr"/>
            <a:r>
              <a:rPr lang="zh-TW" altLang="en-US" sz="2800" dirty="0" smtClean="0">
                <a:latin typeface="+mn-ea"/>
              </a:rPr>
              <a:t>邵承芬老師</a:t>
            </a:r>
            <a:r>
              <a:rPr lang="en-US" altLang="zh-TW" sz="2800" dirty="0" err="1" smtClean="0">
                <a:latin typeface="+mn-ea"/>
              </a:rPr>
              <a:t>cfshaw</a:t>
            </a:r>
            <a:r>
              <a:rPr lang="en-US" altLang="zh-TW" sz="2800" dirty="0" smtClean="0">
                <a:latin typeface="+mn-ea"/>
              </a:rPr>
              <a:t>/A737</a:t>
            </a:r>
            <a:endParaRPr lang="zh-TW" altLang="en-US" sz="2800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07904" y="5486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1051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閱讀與想像：歷史記憶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6" y="570731"/>
            <a:ext cx="2381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" y="4149080"/>
            <a:ext cx="26003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8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</a:rPr>
              <a:t>３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候鳥是可以自由</a:t>
            </a:r>
            <a:r>
              <a:rPr lang="zh-TW" altLang="en-US" sz="3200" b="1" dirty="0" smtClean="0"/>
              <a:t>來去。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原</a:t>
            </a:r>
            <a:r>
              <a:rPr lang="zh-TW" altLang="en-US" sz="3200" b="1" dirty="0"/>
              <a:t>鄉人在什麼時候想要來去？？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又</a:t>
            </a:r>
            <a:r>
              <a:rPr lang="zh-TW" altLang="en-US" sz="3200" b="1" dirty="0"/>
              <a:t>從什麼時侯無法自由的來去？？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林本源家族→板橋與鼓浪嶼</a:t>
            </a:r>
            <a:endParaRPr lang="zh-TW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8560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8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老師說</a:t>
            </a:r>
            <a:r>
              <a:rPr lang="en-US" altLang="zh-TW" sz="4400" dirty="0" smtClean="0">
                <a:solidFill>
                  <a:schemeClr val="tx1"/>
                </a:solidFill>
              </a:rPr>
              <a:t>……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老師的故事，不但說得有趣，而且有情，有理，我不能決定自己該不該相信。</a:t>
            </a:r>
            <a:r>
              <a:rPr lang="en-US" altLang="zh-TW" sz="3200" dirty="0"/>
              <a:t>p28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632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-4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我們都曾經歷</a:t>
            </a:r>
            <a:r>
              <a:rPr lang="zh-TW" altLang="en-US" sz="3200" b="1" dirty="0" smtClean="0"/>
              <a:t>過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聽老師</a:t>
            </a:r>
            <a:r>
              <a:rPr lang="zh-TW" altLang="en-US" sz="3200" b="1" dirty="0">
                <a:solidFill>
                  <a:srgbClr val="FF0000"/>
                </a:solidFill>
              </a:rPr>
              <a:t>說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故事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但</a:t>
            </a:r>
            <a:r>
              <a:rPr lang="zh-TW" altLang="en-US" sz="3200" b="1" dirty="0"/>
              <a:t>從什麼時候開始，我們變得不愛聽故事？？？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又</a:t>
            </a:r>
            <a:r>
              <a:rPr lang="zh-TW" altLang="en-US" sz="3200" b="1" dirty="0"/>
              <a:t>從什麼時候開始，我們變得自己可以說故事？？？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再從</a:t>
            </a:r>
            <a:r>
              <a:rPr lang="zh-TW" altLang="en-US" sz="3200" b="1" dirty="0"/>
              <a:t>什麼時候開始，我們開始懷疑</a:t>
            </a:r>
            <a:r>
              <a:rPr lang="zh-TW" altLang="en-US" sz="3200" b="1" dirty="0" smtClean="0"/>
              <a:t>別人所說</a:t>
            </a:r>
            <a:r>
              <a:rPr lang="zh-TW" altLang="en-US" sz="3200" b="1" dirty="0"/>
              <a:t>的故事？？？？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8590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您還閱讀嗎</a:t>
            </a:r>
            <a:r>
              <a:rPr lang="zh-TW" altLang="en-US" sz="4400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他</a:t>
            </a:r>
            <a:r>
              <a:rPr lang="en-US" altLang="zh-TW" sz="3200" dirty="0"/>
              <a:t>(</a:t>
            </a:r>
            <a:r>
              <a:rPr lang="zh-TW" altLang="en-US" sz="3200" dirty="0"/>
              <a:t>指父親</a:t>
            </a:r>
            <a:r>
              <a:rPr lang="en-US" altLang="zh-TW" sz="3200" dirty="0"/>
              <a:t>)</a:t>
            </a:r>
            <a:r>
              <a:rPr lang="zh-TW" altLang="en-US" sz="3200" dirty="0"/>
              <a:t>對中國的見聞很廣，這些見聞有得自</a:t>
            </a:r>
            <a:r>
              <a:rPr lang="zh-TW" altLang="en-US" sz="3200" b="1" dirty="0">
                <a:solidFill>
                  <a:srgbClr val="FF0000"/>
                </a:solidFill>
              </a:rPr>
              <a:t>閱讀</a:t>
            </a:r>
            <a:r>
              <a:rPr lang="zh-TW" altLang="en-US" sz="3200" dirty="0"/>
              <a:t>，有得自</a:t>
            </a:r>
            <a:r>
              <a:rPr lang="zh-TW" altLang="en-US" sz="3200" b="1" dirty="0">
                <a:solidFill>
                  <a:srgbClr val="FF0000"/>
                </a:solidFill>
              </a:rPr>
              <a:t>親身經歷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P29</a:t>
            </a:r>
          </a:p>
          <a:p>
            <a:r>
              <a:rPr lang="zh-TW" altLang="en-US" sz="3200" dirty="0" smtClean="0"/>
              <a:t>讀萬卷書不如行萬里路</a:t>
            </a:r>
            <a:endParaRPr lang="zh-TW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82" y="3933056"/>
            <a:ext cx="3628497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63720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https://i1.kknews.cc/large/9de00006c8217a81976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15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</a:rPr>
              <a:t>５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您有閱讀經驗嗎？？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您</a:t>
            </a:r>
            <a:r>
              <a:rPr lang="zh-TW" altLang="en-US" sz="3200" b="1" dirty="0"/>
              <a:t>現在還閱讀嗎？？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您</a:t>
            </a:r>
            <a:r>
              <a:rPr lang="zh-TW" altLang="en-US" sz="3200" b="1" dirty="0"/>
              <a:t>不閱讀後，用什麼來代替閱讀以增長見聞與知識呢？？？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849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夢回中國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父親敘述中國時，那口吻就和一個人在敘述從前顯赫而今沒落的舅舅家，帶了二分嘲笑、三分尊敬、五分嘆息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P29</a:t>
            </a:r>
          </a:p>
          <a:p>
            <a:r>
              <a:rPr lang="zh-TW" altLang="en-US" sz="3200" dirty="0" smtClean="0"/>
              <a:t>中華民國頌</a:t>
            </a:r>
            <a:endParaRPr lang="zh-TW" alt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12804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815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7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hlinkClick r:id="rId2"/>
              </a:rPr>
              <a:t>中華民國頌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作詞：劉家昌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作曲：劉家昌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演唱：費玉清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青海的草原　一眼看不完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喜瑪拉雅山　峰峰相連到天邊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古聖和先賢　在這裡建家園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風吹雨打中　聳立五千年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中華民國　中華民國　經得起考驗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只要黃河長江的水不斷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中華民國　中華民國　千秋萬世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直到</a:t>
            </a:r>
            <a:r>
              <a:rPr lang="zh-TW" altLang="en-US" dirty="0" smtClean="0"/>
              <a:t>永遠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001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</a:rPr>
              <a:t>６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我的父母親均曾作如是</a:t>
            </a:r>
            <a:r>
              <a:rPr lang="zh-TW" altLang="en-US" sz="3200" b="1" dirty="0" smtClean="0"/>
              <a:t>說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如今</a:t>
            </a:r>
            <a:r>
              <a:rPr lang="zh-TW" altLang="en-US" sz="3200" b="1" dirty="0"/>
              <a:t>，他們都不在</a:t>
            </a:r>
            <a:r>
              <a:rPr lang="zh-TW" altLang="en-US" sz="3200" b="1" dirty="0" smtClean="0"/>
              <a:t>了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我</a:t>
            </a:r>
            <a:r>
              <a:rPr lang="zh-TW" altLang="en-US" sz="3200" b="1" dirty="0"/>
              <a:t>也就沒有落莫可以嘆息</a:t>
            </a:r>
            <a:r>
              <a:rPr lang="zh-TW" altLang="en-US" sz="3200" b="1" dirty="0" smtClean="0"/>
              <a:t>了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您可以了解我的明白嗎</a:t>
            </a:r>
            <a:r>
              <a:rPr lang="zh-TW" altLang="en-US" sz="3200" b="1" dirty="0"/>
              <a:t>？？？？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497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音樂具時代性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粵曲</a:t>
            </a:r>
            <a:r>
              <a:rPr lang="zh-TW" altLang="en-US" sz="3200" dirty="0"/>
              <a:t>使我著迷；它所有的那低迴激盪，纏綿悱惻的情調聽得我如醉如痴，不知己身之何在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這些</a:t>
            </a:r>
            <a:r>
              <a:rPr lang="zh-TW" altLang="en-US" sz="3200" dirty="0"/>
              <a:t>曲子，再加上賞心悅目的名勝風景，大大的觸發了我的想像，加深了我對海峽對岸的嚮往。</a:t>
            </a:r>
            <a:r>
              <a:rPr lang="en-US" altLang="zh-TW" sz="3200" dirty="0"/>
              <a:t>p31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3789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粵曲－帝女花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544" y="1844824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i="0" dirty="0" smtClean="0">
                <a:solidFill>
                  <a:srgbClr val="FF0000"/>
                </a:solidFill>
                <a:effectLst/>
                <a:latin typeface="Arial"/>
              </a:rPr>
              <a:t>龍應台曾說：</a:t>
            </a:r>
            <a:endParaRPr lang="en-US" altLang="zh-TW" sz="3200" b="1" i="0" dirty="0" smtClean="0">
              <a:solidFill>
                <a:srgbClr val="FF0000"/>
              </a:solidFill>
              <a:effectLst/>
              <a:latin typeface="Arial"/>
            </a:endParaRPr>
          </a:p>
          <a:p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Arial"/>
              </a:rPr>
              <a:t>　　歌，是歷史的見證，更是時代的鏡子。一首歌怎麼變，折射出來的其實就是時代怎麼變。</a:t>
            </a:r>
            <a:endParaRPr lang="en-US" altLang="zh-TW" sz="3200" b="1" i="0" dirty="0" smtClean="0">
              <a:solidFill>
                <a:srgbClr val="373737"/>
              </a:solidFill>
              <a:effectLst/>
              <a:latin typeface="Arial"/>
            </a:endParaRPr>
          </a:p>
          <a:p>
            <a:r>
              <a:rPr lang="zh-TW" altLang="en-US" sz="3200" b="1" dirty="0">
                <a:solidFill>
                  <a:srgbClr val="373737"/>
                </a:solidFill>
                <a:latin typeface="Arial"/>
              </a:rPr>
              <a:t>　</a:t>
            </a:r>
            <a:r>
              <a:rPr lang="zh-TW" altLang="en-US" sz="3200" b="1" dirty="0" smtClean="0">
                <a:solidFill>
                  <a:srgbClr val="373737"/>
                </a:solidFill>
                <a:latin typeface="Arial"/>
              </a:rPr>
              <a:t>　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Arial"/>
              </a:rPr>
              <a:t>譬如台灣很少人知道但是大陸人很熟的這首歌，</a:t>
            </a:r>
            <a:r>
              <a:rPr lang="en-US" altLang="zh-TW" sz="3200" u="none" strike="noStrike" dirty="0" smtClean="0">
                <a:solidFill>
                  <a:srgbClr val="D60C18"/>
                </a:solidFill>
                <a:effectLst/>
                <a:latin typeface="inherit"/>
                <a:hlinkClick r:id="rId2"/>
              </a:rPr>
              <a:t>《</a:t>
            </a:r>
            <a:r>
              <a:rPr lang="zh-TW" altLang="en-US" sz="3200" u="none" strike="noStrike" dirty="0" smtClean="0">
                <a:solidFill>
                  <a:srgbClr val="D60C18"/>
                </a:solidFill>
                <a:effectLst/>
                <a:latin typeface="inherit"/>
                <a:hlinkClick r:id="rId2"/>
              </a:rPr>
              <a:t>啊朋友再見</a:t>
            </a:r>
            <a:r>
              <a:rPr lang="en-US" altLang="zh-TW" sz="3200" u="none" strike="noStrike" dirty="0" smtClean="0">
                <a:solidFill>
                  <a:srgbClr val="D60C18"/>
                </a:solidFill>
                <a:effectLst/>
                <a:latin typeface="inherit"/>
                <a:hlinkClick r:id="rId2"/>
              </a:rPr>
              <a:t>》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Arial"/>
              </a:rPr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509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鍾理和生平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新細明體" pitchFamily="18" charset="-120"/>
              </a:rPr>
              <a:t>鍾理和，筆名江流，又名轉禾，號鍾錚、鍾堅</a:t>
            </a:r>
            <a:r>
              <a:rPr lang="zh-TW" altLang="en-US" dirty="0" smtClean="0">
                <a:latin typeface="新細明體" pitchFamily="18" charset="-120"/>
              </a:rPr>
              <a:t>。</a:t>
            </a:r>
            <a:endParaRPr lang="en-US" altLang="zh-TW" dirty="0" smtClean="0">
              <a:latin typeface="新細明體" pitchFamily="18" charset="-120"/>
            </a:endParaRPr>
          </a:p>
          <a:p>
            <a:r>
              <a:rPr lang="zh-TW" altLang="en-US" dirty="0" smtClean="0">
                <a:latin typeface="新細明體" pitchFamily="18" charset="-120"/>
              </a:rPr>
              <a:t>一九一五年</a:t>
            </a:r>
            <a:r>
              <a:rPr lang="zh-TW" altLang="en-US" dirty="0">
                <a:latin typeface="新細明體" pitchFamily="18" charset="-120"/>
              </a:rPr>
              <a:t>生，屏東客籍人，十八歲隨父親遷居現在的美濃鎮尖山山麓</a:t>
            </a:r>
            <a:r>
              <a:rPr lang="zh-TW" altLang="en-US" dirty="0" smtClean="0">
                <a:latin typeface="新細明體" pitchFamily="18" charset="-120"/>
              </a:rPr>
              <a:t>。</a:t>
            </a:r>
            <a:endParaRPr lang="zh-TW" altLang="en-US" dirty="0">
              <a:latin typeface="新細明體" pitchFamily="18" charset="-120"/>
            </a:endParaRPr>
          </a:p>
          <a:p>
            <a:r>
              <a:rPr lang="zh-TW" altLang="en-US" dirty="0">
                <a:latin typeface="新細明體" pitchFamily="18" charset="-120"/>
              </a:rPr>
              <a:t>十九歲那年，愛上了女工「平妹」──</a:t>
            </a:r>
            <a:r>
              <a:rPr lang="zh-TW" altLang="en-US" dirty="0" smtClean="0">
                <a:latin typeface="新細明體" pitchFamily="18" charset="-120"/>
              </a:rPr>
              <a:t>鍾台妹</a:t>
            </a:r>
            <a:endParaRPr lang="en-US" altLang="zh-TW" dirty="0" smtClean="0">
              <a:latin typeface="新細明體" pitchFamily="18" charset="-120"/>
            </a:endParaRPr>
          </a:p>
          <a:p>
            <a:r>
              <a:rPr lang="zh-TW" altLang="en-US" dirty="0" smtClean="0">
                <a:latin typeface="新細明體" pitchFamily="18" charset="-120"/>
              </a:rPr>
              <a:t>這</a:t>
            </a:r>
            <a:r>
              <a:rPr lang="zh-TW" altLang="en-US" dirty="0">
                <a:latin typeface="新細明體" pitchFamily="18" charset="-120"/>
              </a:rPr>
              <a:t>一段爭取婚姻生活的</a:t>
            </a:r>
            <a:r>
              <a:rPr lang="zh-TW" altLang="en-US" dirty="0" smtClean="0">
                <a:latin typeface="新細明體" pitchFamily="18" charset="-120"/>
              </a:rPr>
              <a:t>經驗</a:t>
            </a:r>
            <a:endParaRPr lang="en-US" altLang="zh-TW" dirty="0" smtClean="0">
              <a:latin typeface="新細明體" pitchFamily="18" charset="-120"/>
            </a:endParaRPr>
          </a:p>
          <a:p>
            <a:pPr lvl="1"/>
            <a:r>
              <a:rPr lang="zh-TW" altLang="en-US" dirty="0" smtClean="0">
                <a:latin typeface="新細明體" pitchFamily="18" charset="-120"/>
              </a:rPr>
              <a:t>反映在「</a:t>
            </a:r>
            <a:r>
              <a:rPr lang="zh-TW" altLang="en-US" dirty="0">
                <a:latin typeface="新細明體" pitchFamily="18" charset="-120"/>
              </a:rPr>
              <a:t>笠山農場」「奔逃」「同姓之婚」等作品上</a:t>
            </a:r>
            <a:r>
              <a:rPr lang="zh-TW" altLang="en-US" dirty="0" smtClean="0">
                <a:latin typeface="新細明體" pitchFamily="18" charset="-120"/>
              </a:rPr>
              <a:t>。</a:t>
            </a:r>
            <a:endParaRPr lang="en-US" altLang="zh-TW" dirty="0" smtClean="0">
              <a:latin typeface="新細明體" pitchFamily="18" charset="-120"/>
            </a:endParaRPr>
          </a:p>
          <a:p>
            <a:r>
              <a:rPr lang="zh-TW" altLang="en-US" dirty="0">
                <a:latin typeface="新細明體" pitchFamily="18" charset="-120"/>
              </a:rPr>
              <a:t>一九六零年八月四日，在病榻上修訂中篇小說「雨」時，喀血而</a:t>
            </a:r>
            <a:r>
              <a:rPr lang="zh-TW" altLang="en-US" dirty="0" smtClean="0">
                <a:latin typeface="新細明體" pitchFamily="18" charset="-120"/>
              </a:rPr>
              <a:t>死</a:t>
            </a:r>
            <a:r>
              <a:rPr lang="zh-TW" altLang="en-US" dirty="0">
                <a:latin typeface="新細明體" pitchFamily="18" charset="-120"/>
              </a:rPr>
              <a:t>。</a:t>
            </a:r>
            <a:endParaRPr lang="en-US" altLang="zh-TW" dirty="0" smtClean="0">
              <a:latin typeface="新細明體" pitchFamily="18" charset="-120"/>
            </a:endParaRPr>
          </a:p>
          <a:p>
            <a:r>
              <a:rPr lang="zh-TW" altLang="en-US" dirty="0" smtClean="0">
                <a:latin typeface="新細明體" pitchFamily="18" charset="-120"/>
              </a:rPr>
              <a:t>他</a:t>
            </a:r>
            <a:r>
              <a:rPr lang="zh-TW" altLang="en-US" dirty="0">
                <a:latin typeface="新細明體" pitchFamily="18" charset="-120"/>
              </a:rPr>
              <a:t>的文友陳火泉以「倒在血泊中的筆耕者」來追悼他。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213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</a:rPr>
              <a:t>７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/>
              <a:t>粵曲對我而言是個距離</a:t>
            </a:r>
            <a:r>
              <a:rPr lang="zh-TW" altLang="en-US" sz="3200" b="1" dirty="0" smtClean="0"/>
              <a:t>，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您</a:t>
            </a:r>
            <a:r>
              <a:rPr lang="zh-TW" altLang="en-US" sz="3200" b="1" dirty="0"/>
              <a:t>呢？？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您</a:t>
            </a:r>
            <a:r>
              <a:rPr lang="zh-TW" altLang="en-US" sz="3200" b="1" dirty="0"/>
              <a:t>最喜歡哪種曲風？？？？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722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原鄉人的血要流返原鄉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我不是愛國主義者，但是原鄉人的血，必須流返原鄉，才會停止沸騰！</a:t>
            </a:r>
            <a:r>
              <a:rPr lang="en-US" altLang="zh-TW" sz="3200" dirty="0"/>
              <a:t>p36</a:t>
            </a:r>
            <a:endParaRPr lang="zh-TW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3890"/>
            <a:ext cx="2885306" cy="4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91102"/>
            <a:ext cx="41529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93912" y="645934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dirty="0" smtClean="0"/>
              <a:t>http://www.tpwang.net/movie/%E8%90%BD%E8%91%89%E6%AD%B8%E6%A0%B9/photo-%E8%90%BD%E8%91%89%E6%AD%B8%E6%A0%B968526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257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</a:rPr>
              <a:t>８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又是個大哉問？？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我們</a:t>
            </a:r>
            <a:r>
              <a:rPr lang="zh-TW" altLang="en-US" sz="3200" b="1" dirty="0"/>
              <a:t>身上有原鄉人的</a:t>
            </a:r>
            <a:r>
              <a:rPr lang="zh-TW" altLang="en-US" sz="3200" b="1" dirty="0" smtClean="0"/>
              <a:t>血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但</a:t>
            </a:r>
            <a:r>
              <a:rPr lang="zh-TW" altLang="en-US" sz="3200" b="1" dirty="0"/>
              <a:t>，原鄉對我們而言已是</a:t>
            </a:r>
            <a:r>
              <a:rPr lang="zh-TW" altLang="en-US" sz="3200" b="1" dirty="0" smtClean="0"/>
              <a:t>他鄉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如今</a:t>
            </a:r>
            <a:r>
              <a:rPr lang="zh-TW" altLang="en-US" sz="3200" b="1" dirty="0"/>
              <a:t>的他鄉才是我們的故鄉呀！！！！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9851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615746" cy="53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9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44" y="404664"/>
            <a:ext cx="7239000" cy="91436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002060"/>
                </a:solidFill>
              </a:rPr>
              <a:t>作品／文章選集／散文選</a:t>
            </a:r>
            <a:endParaRPr lang="zh-TW" altLang="en-US" sz="44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1700808"/>
            <a:ext cx="3610744" cy="48463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新細明體" charset="-120"/>
              </a:rPr>
              <a:t>白薯</a:t>
            </a:r>
            <a:r>
              <a:rPr lang="zh-TW" altLang="en-US" sz="3200" dirty="0">
                <a:latin typeface="新細明體" charset="-120"/>
              </a:rPr>
              <a:t>的</a:t>
            </a:r>
            <a:r>
              <a:rPr lang="zh-TW" altLang="en-US" sz="3200" dirty="0" smtClean="0">
                <a:latin typeface="新細明體" charset="-120"/>
              </a:rPr>
              <a:t>悲哀</a:t>
            </a:r>
            <a:endParaRPr lang="en-US" altLang="zh-TW" sz="3200" dirty="0" smtClean="0">
              <a:latin typeface="新細明體" charset="-120"/>
            </a:endParaRPr>
          </a:p>
          <a:p>
            <a:r>
              <a:rPr lang="zh-TW" altLang="en-US" sz="3200" dirty="0" smtClean="0">
                <a:latin typeface="新細明體" charset="-120"/>
              </a:rPr>
              <a:t>祖國歸來</a:t>
            </a:r>
            <a:endParaRPr lang="en-US" altLang="zh-TW" sz="3200" dirty="0" smtClean="0">
              <a:latin typeface="新細明體" charset="-120"/>
            </a:endParaRPr>
          </a:p>
          <a:p>
            <a:r>
              <a:rPr lang="zh-TW" altLang="en-US" sz="3200" dirty="0" smtClean="0">
                <a:latin typeface="新細明體" charset="-120"/>
              </a:rPr>
              <a:t>故鄉</a:t>
            </a:r>
            <a:r>
              <a:rPr lang="zh-TW" altLang="en-US" sz="3200" dirty="0">
                <a:latin typeface="新細明體" charset="-120"/>
              </a:rPr>
              <a:t>四部：            </a:t>
            </a:r>
          </a:p>
          <a:p>
            <a:pPr lvl="1"/>
            <a:r>
              <a:rPr lang="zh-TW" altLang="en-US" sz="2600" dirty="0" smtClean="0">
                <a:solidFill>
                  <a:schemeClr val="tx1"/>
                </a:solidFill>
                <a:latin typeface="新細明體" charset="-120"/>
              </a:rPr>
              <a:t>竹</a:t>
            </a:r>
            <a:r>
              <a:rPr lang="zh-TW" altLang="en-US" sz="2600" dirty="0">
                <a:solidFill>
                  <a:schemeClr val="tx1"/>
                </a:solidFill>
                <a:latin typeface="新細明體" charset="-120"/>
              </a:rPr>
              <a:t>頭</a:t>
            </a:r>
            <a:r>
              <a:rPr lang="zh-TW" altLang="en-US" sz="2600" dirty="0" smtClean="0">
                <a:solidFill>
                  <a:schemeClr val="tx1"/>
                </a:solidFill>
                <a:latin typeface="新細明體" charset="-120"/>
              </a:rPr>
              <a:t>庄</a:t>
            </a:r>
            <a:endParaRPr lang="en-US" altLang="zh-TW" sz="2600" dirty="0" smtClean="0">
              <a:solidFill>
                <a:schemeClr val="tx1"/>
              </a:solidFill>
              <a:latin typeface="新細明體" charset="-120"/>
            </a:endParaRPr>
          </a:p>
          <a:p>
            <a:pPr lvl="1"/>
            <a:r>
              <a:rPr lang="zh-TW" altLang="en-US" sz="2600" dirty="0" smtClean="0">
                <a:solidFill>
                  <a:schemeClr val="tx1"/>
                </a:solidFill>
                <a:latin typeface="新細明體" charset="-120"/>
              </a:rPr>
              <a:t>山火</a:t>
            </a:r>
            <a:endParaRPr lang="en-US" altLang="zh-TW" sz="2600" dirty="0" smtClean="0">
              <a:solidFill>
                <a:schemeClr val="tx1"/>
              </a:solidFill>
              <a:latin typeface="新細明體" charset="-120"/>
            </a:endParaRPr>
          </a:p>
          <a:p>
            <a:pPr lvl="1"/>
            <a:r>
              <a:rPr lang="zh-TW" altLang="en-US" sz="2600" dirty="0" smtClean="0">
                <a:solidFill>
                  <a:schemeClr val="tx1"/>
                </a:solidFill>
                <a:latin typeface="新細明體" charset="-120"/>
              </a:rPr>
              <a:t>阿</a:t>
            </a:r>
            <a:r>
              <a:rPr lang="zh-TW" altLang="en-US" sz="2600" dirty="0">
                <a:solidFill>
                  <a:schemeClr val="tx1"/>
                </a:solidFill>
                <a:latin typeface="新細明體" charset="-120"/>
              </a:rPr>
              <a:t>煌</a:t>
            </a:r>
            <a:r>
              <a:rPr lang="zh-TW" altLang="en-US" sz="2600" dirty="0" smtClean="0">
                <a:solidFill>
                  <a:schemeClr val="tx1"/>
                </a:solidFill>
                <a:latin typeface="新細明體" charset="-120"/>
              </a:rPr>
              <a:t>叔</a:t>
            </a:r>
            <a:endParaRPr lang="en-US" altLang="zh-TW" sz="2600" dirty="0" smtClean="0">
              <a:solidFill>
                <a:schemeClr val="tx1"/>
              </a:solidFill>
              <a:latin typeface="新細明體" charset="-120"/>
            </a:endParaRPr>
          </a:p>
          <a:p>
            <a:pPr lvl="1"/>
            <a:r>
              <a:rPr lang="zh-TW" altLang="en-US" sz="2600" dirty="0" smtClean="0">
                <a:solidFill>
                  <a:schemeClr val="tx1"/>
                </a:solidFill>
                <a:latin typeface="新細明體" charset="-120"/>
              </a:rPr>
              <a:t>親家</a:t>
            </a:r>
            <a:r>
              <a:rPr lang="zh-TW" altLang="en-US" sz="2600" dirty="0">
                <a:solidFill>
                  <a:schemeClr val="tx1"/>
                </a:solidFill>
                <a:latin typeface="新細明體" charset="-120"/>
              </a:rPr>
              <a:t>與山歌</a:t>
            </a:r>
          </a:p>
          <a:p>
            <a:r>
              <a:rPr lang="zh-TW" altLang="en-US" sz="3200" dirty="0" smtClean="0">
                <a:latin typeface="新細明體" charset="-120"/>
              </a:rPr>
              <a:t>小</a:t>
            </a:r>
            <a:r>
              <a:rPr lang="zh-TW" altLang="en-US" sz="3200" dirty="0">
                <a:latin typeface="新細明體" charset="-120"/>
              </a:rPr>
              <a:t>岡</a:t>
            </a:r>
          </a:p>
          <a:p>
            <a:r>
              <a:rPr lang="zh-TW" altLang="en-US" sz="3200" dirty="0" smtClean="0">
                <a:latin typeface="新細明體" charset="-120"/>
              </a:rPr>
              <a:t>做田</a:t>
            </a:r>
            <a:endParaRPr lang="zh-TW" altLang="en-US" sz="3200" dirty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703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9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" y="213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3" y="21300"/>
            <a:ext cx="4440167" cy="33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15255"/>
            <a:ext cx="4590327" cy="3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1520" y="644403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 smtClean="0"/>
              <a:t>資料出處：</a:t>
            </a:r>
            <a:r>
              <a:rPr lang="en-US" altLang="zh-TW" sz="1000" dirty="0" smtClean="0"/>
              <a:t>http://blog.xuite.net/home14498/twblog/127523522-%E9%80%A0%E8%A8%AA%E7%BE%8E%E6%BF%83%E9%8D%BE%E7%90%86%E5%92%8C%E7%B4%80%E5%BF%B5%E9%A4%A8</a:t>
            </a:r>
            <a:endParaRPr lang="zh-TW" altLang="en-US" sz="1000" dirty="0"/>
          </a:p>
        </p:txBody>
      </p:sp>
      <p:sp>
        <p:nvSpPr>
          <p:cNvPr id="5" name="矩形 4"/>
          <p:cNvSpPr/>
          <p:nvPr/>
        </p:nvSpPr>
        <p:spPr>
          <a:xfrm>
            <a:off x="3826396" y="3286125"/>
            <a:ext cx="1872208" cy="5898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1911-2008/97</a:t>
            </a:r>
            <a:r>
              <a:rPr lang="zh-TW" altLang="en-US" dirty="0" smtClean="0"/>
              <a:t>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46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原鄉人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人種學</a:t>
            </a:r>
            <a:endParaRPr lang="en-US" altLang="zh-TW" sz="3200" dirty="0" smtClean="0"/>
          </a:p>
          <a:p>
            <a:r>
              <a:rPr lang="zh-TW" altLang="en-US" sz="3200" dirty="0" smtClean="0"/>
              <a:t>福佬人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閩南人</a:t>
            </a:r>
            <a:endParaRPr lang="en-US" altLang="zh-TW" sz="3200" dirty="0" smtClean="0"/>
          </a:p>
          <a:p>
            <a:r>
              <a:rPr lang="zh-TW" altLang="en-US" sz="3200" dirty="0" smtClean="0"/>
              <a:t>日本人</a:t>
            </a:r>
            <a:endParaRPr lang="en-US" altLang="zh-TW" sz="3200" dirty="0" smtClean="0"/>
          </a:p>
          <a:p>
            <a:r>
              <a:rPr lang="zh-TW" altLang="en-US" sz="3200" dirty="0" smtClean="0"/>
              <a:t>支那人</a:t>
            </a:r>
            <a:endParaRPr lang="en-US" altLang="zh-TW" sz="3200" dirty="0" smtClean="0"/>
          </a:p>
          <a:p>
            <a:r>
              <a:rPr lang="zh-TW" altLang="en-US" sz="3200" dirty="0" smtClean="0"/>
              <a:t>本省人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外省人</a:t>
            </a:r>
            <a:endParaRPr lang="en-US" altLang="zh-TW" sz="3200" dirty="0" smtClean="0"/>
          </a:p>
          <a:p>
            <a:r>
              <a:rPr lang="zh-TW" altLang="en-US" sz="3200" dirty="0" smtClean="0"/>
              <a:t>新移民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3446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-1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原鄉，海、船，這可是</a:t>
            </a:r>
            <a:r>
              <a:rPr lang="zh-TW" altLang="en-US" sz="3200" dirty="0" smtClean="0"/>
              <a:t>宗大</a:t>
            </a:r>
            <a:r>
              <a:rPr lang="zh-TW" altLang="en-US" sz="3200" dirty="0"/>
              <a:t>學問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P23</a:t>
            </a:r>
          </a:p>
          <a:p>
            <a:endParaRPr lang="zh-TW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96952"/>
            <a:ext cx="56509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4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原鄉人都愛吃狗肉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教書先生</a:t>
            </a:r>
            <a:endParaRPr lang="en-US" altLang="zh-TW" sz="3200" dirty="0" smtClean="0"/>
          </a:p>
          <a:p>
            <a:r>
              <a:rPr lang="zh-TW" altLang="en-US" sz="3200" dirty="0" smtClean="0"/>
              <a:t>他宰狗是極有技巧。</a:t>
            </a:r>
            <a:r>
              <a:rPr lang="en-US" altLang="zh-TW" sz="3200" dirty="0" smtClean="0"/>
              <a:t>P23</a:t>
            </a:r>
          </a:p>
        </p:txBody>
      </p:sp>
    </p:spTree>
    <p:extLst>
      <p:ext uri="{BB962C8B-B14F-4D97-AF65-F5344CB8AC3E}">
        <p14:creationId xmlns:p14="http://schemas.microsoft.com/office/powerpoint/2010/main" val="417779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</a:rPr>
              <a:t>省思與討論</a:t>
            </a:r>
            <a:r>
              <a:rPr lang="en-US" altLang="zh-TW" sz="4400" dirty="0" smtClean="0">
                <a:solidFill>
                  <a:schemeClr val="tx1"/>
                </a:solidFill>
              </a:rPr>
              <a:t>-2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外勞都愛噴香水</a:t>
            </a:r>
            <a:r>
              <a:rPr lang="en-US" altLang="zh-TW" sz="3200" dirty="0"/>
              <a:t>???????</a:t>
            </a:r>
          </a:p>
          <a:p>
            <a:r>
              <a:rPr lang="zh-TW" altLang="en-US" sz="3200" dirty="0"/>
              <a:t>我們週遭還有多少這樣既定的印象</a:t>
            </a:r>
            <a:r>
              <a:rPr lang="en-US" altLang="zh-TW" sz="3200" dirty="0" smtClean="0"/>
              <a:t>???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286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候鳥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原鄉人，都是些像候鳥一樣來去無踪的流浪人物。</a:t>
            </a:r>
            <a:r>
              <a:rPr lang="en-US" altLang="zh-TW" sz="3200" dirty="0"/>
              <a:t>p26</a:t>
            </a:r>
            <a:endParaRPr lang="zh-TW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19" y="2768352"/>
            <a:ext cx="3639058" cy="322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634997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圖片位址：</a:t>
            </a:r>
            <a:r>
              <a:rPr lang="en-US" altLang="zh-TW" dirty="0" smtClean="0"/>
              <a:t>http://farm9.staticflickr.com/8468/8118117733_86475f35c5_m.jpg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584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760</Words>
  <Application>Microsoft Office PowerPoint</Application>
  <PresentationFormat>如螢幕大小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華麗</vt:lpstr>
      <vt:lpstr>鍾理和《原鄉人》 文本解讀</vt:lpstr>
      <vt:lpstr>鍾理和生平</vt:lpstr>
      <vt:lpstr>作品／文章選集／散文選</vt:lpstr>
      <vt:lpstr>PowerPoint 簡報</vt:lpstr>
      <vt:lpstr>原鄉人</vt:lpstr>
      <vt:lpstr>省思與討論-1</vt:lpstr>
      <vt:lpstr>原鄉人都愛吃狗肉</vt:lpstr>
      <vt:lpstr>省思與討論-2</vt:lpstr>
      <vt:lpstr>候鳥</vt:lpstr>
      <vt:lpstr>省思與討論-３</vt:lpstr>
      <vt:lpstr>老師說……</vt:lpstr>
      <vt:lpstr>省思與討論-4</vt:lpstr>
      <vt:lpstr>您還閱讀嗎？</vt:lpstr>
      <vt:lpstr>省思與討論-５</vt:lpstr>
      <vt:lpstr>夢回中國</vt:lpstr>
      <vt:lpstr>中華民國頌</vt:lpstr>
      <vt:lpstr>省思與討論-６</vt:lpstr>
      <vt:lpstr>音樂具時代性</vt:lpstr>
      <vt:lpstr>粵曲－帝女花</vt:lpstr>
      <vt:lpstr>省思與討論-７</vt:lpstr>
      <vt:lpstr>原鄉人的血要流返原鄉</vt:lpstr>
      <vt:lpstr>省思與討論-８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鍾理和《原鄉人》 文本解讀</dc:title>
  <dc:creator>邵承芬</dc:creator>
  <cp:lastModifiedBy>邵承芬</cp:lastModifiedBy>
  <cp:revision>8</cp:revision>
  <dcterms:created xsi:type="dcterms:W3CDTF">2016-10-17T14:35:42Z</dcterms:created>
  <dcterms:modified xsi:type="dcterms:W3CDTF">2016-10-17T15:48:59Z</dcterms:modified>
</cp:coreProperties>
</file>