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5" r:id="rId6"/>
    <p:sldId id="261" r:id="rId7"/>
    <p:sldId id="262" r:id="rId8"/>
    <p:sldId id="263" r:id="rId9"/>
    <p:sldId id="264" r:id="rId10"/>
    <p:sldId id="272" r:id="rId11"/>
    <p:sldId id="274" r:id="rId12"/>
    <p:sldId id="265" r:id="rId13"/>
    <p:sldId id="273" r:id="rId14"/>
    <p:sldId id="266" r:id="rId15"/>
    <p:sldId id="267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rotX val="-20"/>
      <c:hPercent val="100"/>
      <c:rotY val="30"/>
      <c:depthPercent val="100"/>
      <c:perspective val="80"/>
    </c:view3D>
    <c:floor>
      <c:spPr>
        <a:solidFill>
          <a:schemeClr val="bg2"/>
        </a:solidFill>
        <a:ln w="12700">
          <a:solidFill>
            <a:schemeClr val="bg2"/>
          </a:solidFill>
          <a:prstDash val="solid"/>
        </a:ln>
      </c:spPr>
    </c:floor>
    <c:sideWall>
      <c:spPr>
        <a:gradFill rotWithShape="0">
          <a:gsLst>
            <a:gs pos="0">
              <a:srgbClr val="DDDDDD">
                <a:gamma/>
                <a:tint val="10980"/>
                <a:invGamma/>
              </a:srgbClr>
            </a:gs>
            <a:gs pos="100000">
              <a:srgbClr val="DDDDDD"/>
            </a:gs>
          </a:gsLst>
          <a:lin ang="5400000" scaled="1"/>
        </a:gradFill>
        <a:ln w="12700">
          <a:solidFill>
            <a:schemeClr val="bg2"/>
          </a:solidFill>
          <a:prstDash val="solid"/>
        </a:ln>
      </c:spPr>
    </c:sideWall>
    <c:backWall>
      <c:spPr>
        <a:gradFill rotWithShape="0">
          <a:gsLst>
            <a:gs pos="0">
              <a:srgbClr val="DDDDDD">
                <a:gamma/>
                <a:tint val="10980"/>
                <a:invGamma/>
              </a:srgbClr>
            </a:gs>
            <a:gs pos="100000">
              <a:srgbClr val="DDDDDD"/>
            </a:gs>
          </a:gsLst>
          <a:lin ang="5400000" scaled="1"/>
        </a:gradFill>
        <a:ln w="12700">
          <a:solidFill>
            <a:schemeClr val="bg2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8888888888889184E-2"/>
          <c:y val="1.5254237288135601E-2"/>
          <c:w val="0.89722222222222159"/>
          <c:h val="0.8050847457627098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gradFill rotWithShape="0">
              <a:gsLst>
                <a:gs pos="0">
                  <a:srgbClr val="5C414F"/>
                </a:gs>
                <a:gs pos="100000">
                  <a:srgbClr val="5C414F">
                    <a:gamma/>
                    <a:tint val="43922"/>
                    <a:invGamma/>
                  </a:srgbClr>
                </a:gs>
              </a:gsLst>
              <a:lin ang="0" scaled="1"/>
            </a:gradFill>
            <a:ln w="14414">
              <a:noFill/>
            </a:ln>
          </c:spPr>
          <c:dLbls>
            <c:dLbl>
              <c:idx val="0"/>
              <c:layout>
                <c:manualLayout>
                  <c:x val="8.1671803688607866E-2"/>
                  <c:y val="-2.3236246378423166E-2"/>
                </c:manualLayout>
              </c:layout>
              <c:showVal val="1"/>
            </c:dLbl>
            <c:spPr>
              <a:noFill/>
              <a:ln w="14414">
                <a:noFill/>
              </a:ln>
            </c:spPr>
            <c:txPr>
              <a:bodyPr/>
              <a:lstStyle/>
              <a:p>
                <a:pPr>
                  <a:defRPr sz="1163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zh-TW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2"/>
            </a:solidFill>
            <a:ln w="14414">
              <a:noFill/>
            </a:ln>
          </c:spPr>
          <c:dPt>
            <c:idx val="0"/>
            <c:spPr>
              <a:gradFill rotWithShape="0">
                <a:gsLst>
                  <a:gs pos="0">
                    <a:srgbClr val="EC9F14"/>
                  </a:gs>
                  <a:gs pos="100000">
                    <a:srgbClr val="EC9F14">
                      <a:gamma/>
                      <a:tint val="63922"/>
                      <a:invGamma/>
                    </a:srgbClr>
                  </a:gs>
                </a:gsLst>
                <a:lin ang="0" scaled="1"/>
              </a:gradFill>
              <a:ln w="14414">
                <a:noFill/>
              </a:ln>
            </c:spPr>
          </c:dPt>
          <c:dLbls>
            <c:dLbl>
              <c:idx val="0"/>
              <c:layout>
                <c:manualLayout>
                  <c:x val="1.8145413068239323E-2"/>
                  <c:y val="-4.2574704856511436E-2"/>
                </c:manualLayout>
              </c:layout>
              <c:showVal val="1"/>
            </c:dLbl>
            <c:spPr>
              <a:noFill/>
              <a:ln w="14414">
                <a:noFill/>
              </a:ln>
            </c:spPr>
            <c:txPr>
              <a:bodyPr/>
              <a:lstStyle/>
              <a:p>
                <a:pPr>
                  <a:defRPr sz="1163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zh-TW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25.4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gradFill rotWithShape="0">
              <a:gsLst>
                <a:gs pos="0">
                  <a:srgbClr val="B24476"/>
                </a:gs>
                <a:gs pos="100000">
                  <a:srgbClr val="B24476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14414">
              <a:noFill/>
            </a:ln>
          </c:spPr>
          <c:dLbls>
            <c:dLbl>
              <c:idx val="0"/>
              <c:layout>
                <c:manualLayout>
                  <c:x val="-2.6915556545997772E-2"/>
                  <c:y val="-4.1898235129241533E-2"/>
                </c:manualLayout>
              </c:layout>
              <c:showVal val="1"/>
            </c:dLbl>
            <c:spPr>
              <a:noFill/>
              <a:ln w="14414">
                <a:noFill/>
              </a:ln>
            </c:spPr>
            <c:txPr>
              <a:bodyPr/>
              <a:lstStyle/>
              <a:p>
                <a:pPr>
                  <a:defRPr sz="1163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zh-TW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South</c:v>
                </c:pt>
              </c:strCache>
            </c:strRef>
          </c:tx>
          <c:spPr>
            <a:gradFill rotWithShape="0">
              <a:gsLst>
                <a:gs pos="0">
                  <a:srgbClr val="939932"/>
                </a:gs>
                <a:gs pos="100000">
                  <a:srgbClr val="939932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4414">
              <a:noFill/>
            </a:ln>
          </c:spPr>
          <c:dPt>
            <c:idx val="0"/>
            <c:spPr>
              <a:gradFill rotWithShape="0">
                <a:gsLst>
                  <a:gs pos="0">
                    <a:srgbClr val="939932"/>
                  </a:gs>
                  <a:gs pos="100000">
                    <a:srgbClr val="939932">
                      <a:gamma/>
                      <a:tint val="40000"/>
                      <a:invGamma/>
                    </a:srgbClr>
                  </a:gs>
                </a:gsLst>
                <a:lin ang="0" scaled="1"/>
              </a:gradFill>
              <a:ln w="14414">
                <a:noFill/>
              </a:ln>
            </c:spPr>
          </c:dPt>
          <c:dLbls>
            <c:dLbl>
              <c:idx val="0"/>
              <c:layout>
                <c:manualLayout>
                  <c:x val="-0.11624916655721559"/>
                  <c:y val="-1.6319229412062385E-2"/>
                </c:manualLayout>
              </c:layout>
              <c:showVal val="1"/>
            </c:dLbl>
            <c:spPr>
              <a:noFill/>
              <a:ln w="14414">
                <a:noFill/>
              </a:ln>
            </c:spPr>
            <c:txPr>
              <a:bodyPr/>
              <a:lstStyle/>
              <a:p>
                <a:pPr>
                  <a:defRPr sz="1163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zh-TW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dLbls>
          <c:showVal val="1"/>
        </c:dLbls>
        <c:shape val="box"/>
        <c:axId val="103813504"/>
        <c:axId val="103815040"/>
        <c:axId val="0"/>
      </c:bar3DChart>
      <c:catAx>
        <c:axId val="103813504"/>
        <c:scaling>
          <c:orientation val="minMax"/>
        </c:scaling>
        <c:axPos val="b"/>
        <c:numFmt formatCode="General" sourceLinked="1"/>
        <c:tickLblPos val="low"/>
        <c:spPr>
          <a:ln w="720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63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zh-TW"/>
          </a:p>
        </c:txPr>
        <c:crossAx val="103815040"/>
        <c:crosses val="autoZero"/>
        <c:lblAlgn val="ctr"/>
        <c:lblOffset val="100"/>
        <c:tickLblSkip val="1"/>
        <c:tickMarkSkip val="1"/>
        <c:noMultiLvlLbl val="1"/>
      </c:catAx>
      <c:valAx>
        <c:axId val="103815040"/>
        <c:scaling>
          <c:orientation val="minMax"/>
        </c:scaling>
        <c:axPos val="l"/>
        <c:numFmt formatCode="General" sourceLinked="1"/>
        <c:tickLblPos val="nextTo"/>
        <c:spPr>
          <a:ln w="7207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163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zh-TW"/>
          </a:p>
        </c:txPr>
        <c:crossAx val="103813504"/>
        <c:crosses val="autoZero"/>
        <c:crossBetween val="between"/>
      </c:valAx>
      <c:spPr>
        <a:noFill/>
        <a:ln w="1441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63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BE38D-0A74-4C1D-8494-4965D383717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zh-TW" altLang="en-US"/>
        </a:p>
      </dgm:t>
    </dgm:pt>
    <dgm:pt modelId="{F3D62B9C-D48F-4FBD-A8E0-8E5A067F166D}">
      <dgm:prSet/>
      <dgm:spPr/>
      <dgm:t>
        <a:bodyPr/>
        <a:lstStyle/>
        <a:p>
          <a:pPr algn="ctr" rtl="0"/>
          <a:r>
            <a:rPr lang="zh-TW" b="0" i="0" baseline="0" dirty="0" smtClean="0"/>
            <a:t>公民基本能力</a:t>
          </a:r>
          <a:endParaRPr lang="zh-TW" b="0" i="0" baseline="0" dirty="0"/>
        </a:p>
      </dgm:t>
    </dgm:pt>
    <dgm:pt modelId="{1D09A54E-8856-489F-B699-8B3BE32FB0E7}" type="parTrans" cxnId="{2092D98F-1489-447D-B2A0-0D1AA2ACFDEC}">
      <dgm:prSet/>
      <dgm:spPr/>
      <dgm:t>
        <a:bodyPr/>
        <a:lstStyle/>
        <a:p>
          <a:endParaRPr lang="zh-TW" altLang="en-US"/>
        </a:p>
      </dgm:t>
    </dgm:pt>
    <dgm:pt modelId="{7B8B6965-2138-4585-A4F0-AF49E6BE5EF7}" type="sibTrans" cxnId="{2092D98F-1489-447D-B2A0-0D1AA2ACFDEC}">
      <dgm:prSet/>
      <dgm:spPr/>
      <dgm:t>
        <a:bodyPr/>
        <a:lstStyle/>
        <a:p>
          <a:endParaRPr lang="zh-TW" altLang="en-US"/>
        </a:p>
      </dgm:t>
    </dgm:pt>
    <dgm:pt modelId="{638883BA-69A6-470C-A9BE-607A778DC29F}" type="pres">
      <dgm:prSet presAssocID="{929BE38D-0A74-4C1D-8494-4965D38371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BF68AF-EA65-4F4C-A48B-CCD67A0312DD}" type="pres">
      <dgm:prSet presAssocID="{F3D62B9C-D48F-4FBD-A8E0-8E5A067F166D}" presName="parentText" presStyleLbl="node1" presStyleIdx="0" presStyleCnt="1" custLinFactNeighborX="-8141" custLinFactNeighborY="-3767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C779A4-32C8-499D-A73B-0E0A70CD06D7}" type="presOf" srcId="{929BE38D-0A74-4C1D-8494-4965D3837172}" destId="{638883BA-69A6-470C-A9BE-607A778DC29F}" srcOrd="0" destOrd="0" presId="urn:microsoft.com/office/officeart/2005/8/layout/vList2"/>
    <dgm:cxn modelId="{2F38A4EF-154F-4468-9526-0E1B90152229}" type="presOf" srcId="{F3D62B9C-D48F-4FBD-A8E0-8E5A067F166D}" destId="{D6BF68AF-EA65-4F4C-A48B-CCD67A0312DD}" srcOrd="0" destOrd="0" presId="urn:microsoft.com/office/officeart/2005/8/layout/vList2"/>
    <dgm:cxn modelId="{2092D98F-1489-447D-B2A0-0D1AA2ACFDEC}" srcId="{929BE38D-0A74-4C1D-8494-4965D3837172}" destId="{F3D62B9C-D48F-4FBD-A8E0-8E5A067F166D}" srcOrd="0" destOrd="0" parTransId="{1D09A54E-8856-489F-B699-8B3BE32FB0E7}" sibTransId="{7B8B6965-2138-4585-A4F0-AF49E6BE5EF7}"/>
    <dgm:cxn modelId="{73EDA3F2-ED59-42C0-9555-2D61C7F96B02}" type="presParOf" srcId="{638883BA-69A6-470C-A9BE-607A778DC29F}" destId="{D6BF68AF-EA65-4F4C-A48B-CCD67A0312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BE38D-0A74-4C1D-8494-4965D383717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3D62B9C-D48F-4FBD-A8E0-8E5A067F166D}">
      <dgm:prSet/>
      <dgm:spPr>
        <a:solidFill>
          <a:srgbClr val="67F00A"/>
        </a:solidFill>
      </dgm:spPr>
      <dgm:t>
        <a:bodyPr/>
        <a:lstStyle/>
        <a:p>
          <a:pPr algn="ctr" rtl="0"/>
          <a:r>
            <a:rPr lang="zh-TW" altLang="zh-TW" dirty="0" smtClean="0"/>
            <a:t>課程之目標</a:t>
          </a:r>
          <a:endParaRPr lang="zh-TW" b="0" i="0" baseline="0" dirty="0"/>
        </a:p>
      </dgm:t>
    </dgm:pt>
    <dgm:pt modelId="{1D09A54E-8856-489F-B699-8B3BE32FB0E7}" type="parTrans" cxnId="{2092D98F-1489-447D-B2A0-0D1AA2ACFDEC}">
      <dgm:prSet/>
      <dgm:spPr/>
      <dgm:t>
        <a:bodyPr/>
        <a:lstStyle/>
        <a:p>
          <a:endParaRPr lang="zh-TW" altLang="en-US"/>
        </a:p>
      </dgm:t>
    </dgm:pt>
    <dgm:pt modelId="{7B8B6965-2138-4585-A4F0-AF49E6BE5EF7}" type="sibTrans" cxnId="{2092D98F-1489-447D-B2A0-0D1AA2ACFDEC}">
      <dgm:prSet/>
      <dgm:spPr/>
      <dgm:t>
        <a:bodyPr/>
        <a:lstStyle/>
        <a:p>
          <a:endParaRPr lang="zh-TW" altLang="en-US"/>
        </a:p>
      </dgm:t>
    </dgm:pt>
    <dgm:pt modelId="{638883BA-69A6-470C-A9BE-607A778DC29F}" type="pres">
      <dgm:prSet presAssocID="{929BE38D-0A74-4C1D-8494-4965D38371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BF68AF-EA65-4F4C-A48B-CCD67A0312DD}" type="pres">
      <dgm:prSet presAssocID="{F3D62B9C-D48F-4FBD-A8E0-8E5A067F166D}" presName="parentText" presStyleLbl="node1" presStyleIdx="0" presStyleCnt="1" custLinFactNeighborY="-282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6B68551-8E6B-4F47-ACFC-D3A7C2DA45CE}" type="presOf" srcId="{929BE38D-0A74-4C1D-8494-4965D3837172}" destId="{638883BA-69A6-470C-A9BE-607A778DC29F}" srcOrd="0" destOrd="0" presId="urn:microsoft.com/office/officeart/2005/8/layout/vList2"/>
    <dgm:cxn modelId="{2092D98F-1489-447D-B2A0-0D1AA2ACFDEC}" srcId="{929BE38D-0A74-4C1D-8494-4965D3837172}" destId="{F3D62B9C-D48F-4FBD-A8E0-8E5A067F166D}" srcOrd="0" destOrd="0" parTransId="{1D09A54E-8856-489F-B699-8B3BE32FB0E7}" sibTransId="{7B8B6965-2138-4585-A4F0-AF49E6BE5EF7}"/>
    <dgm:cxn modelId="{06FA82B8-9744-46FE-8724-6C1A8C33140A}" type="presOf" srcId="{F3D62B9C-D48F-4FBD-A8E0-8E5A067F166D}" destId="{D6BF68AF-EA65-4F4C-A48B-CCD67A0312DD}" srcOrd="0" destOrd="0" presId="urn:microsoft.com/office/officeart/2005/8/layout/vList2"/>
    <dgm:cxn modelId="{53F8950D-B022-4494-924A-CF1786BA1FEE}" type="presParOf" srcId="{638883BA-69A6-470C-A9BE-607A778DC29F}" destId="{D6BF68AF-EA65-4F4C-A48B-CCD67A0312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D30BE7-E718-43C3-86E0-9BC782704A19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D0808E42-39AF-45E0-AD11-99801769D145}">
      <dgm:prSet phldrT="[文字]"/>
      <dgm:spPr/>
      <dgm:t>
        <a:bodyPr/>
        <a:lstStyle/>
        <a:p>
          <a:r>
            <a:rPr lang="zh-TW" altLang="en-US" b="1" dirty="0" smtClean="0"/>
            <a:t>構思</a:t>
          </a:r>
          <a:endParaRPr lang="zh-TW" altLang="en-US" b="1" dirty="0"/>
        </a:p>
      </dgm:t>
    </dgm:pt>
    <dgm:pt modelId="{62B14872-F957-4F07-8107-D4EA5467CF18}" type="parTrans" cxnId="{B9ED610B-0A7A-4F40-AA5A-8C9DB7B10AD2}">
      <dgm:prSet/>
      <dgm:spPr/>
      <dgm:t>
        <a:bodyPr/>
        <a:lstStyle/>
        <a:p>
          <a:endParaRPr lang="zh-TW" altLang="en-US"/>
        </a:p>
      </dgm:t>
    </dgm:pt>
    <dgm:pt modelId="{A23CEA41-79C1-496D-BA2C-B8B3E2D3113E}" type="sibTrans" cxnId="{B9ED610B-0A7A-4F40-AA5A-8C9DB7B10AD2}">
      <dgm:prSet/>
      <dgm:spPr/>
      <dgm:t>
        <a:bodyPr/>
        <a:lstStyle/>
        <a:p>
          <a:endParaRPr lang="zh-TW" altLang="en-US"/>
        </a:p>
      </dgm:t>
    </dgm:pt>
    <dgm:pt modelId="{96B9B1B9-FB3F-462B-87D4-3A6AA0F7C8FE}">
      <dgm:prSet phldrT="[文字]"/>
      <dgm:spPr/>
      <dgm:t>
        <a:bodyPr/>
        <a:lstStyle/>
        <a:p>
          <a:r>
            <a:rPr lang="zh-TW" altLang="en-US" b="1" smtClean="0"/>
            <a:t>實作</a:t>
          </a:r>
          <a:endParaRPr lang="zh-TW" altLang="en-US" b="1" dirty="0" smtClean="0"/>
        </a:p>
      </dgm:t>
    </dgm:pt>
    <dgm:pt modelId="{ED05C610-99F8-4405-A804-212D5911470A}" type="parTrans" cxnId="{E42027CD-7473-475E-AEB0-5AB9DDA5425B}">
      <dgm:prSet/>
      <dgm:spPr/>
      <dgm:t>
        <a:bodyPr/>
        <a:lstStyle/>
        <a:p>
          <a:endParaRPr lang="zh-TW" altLang="en-US"/>
        </a:p>
      </dgm:t>
    </dgm:pt>
    <dgm:pt modelId="{59F6420F-31ED-4984-842E-61B4F5D291A6}" type="sibTrans" cxnId="{E42027CD-7473-475E-AEB0-5AB9DDA5425B}">
      <dgm:prSet/>
      <dgm:spPr/>
      <dgm:t>
        <a:bodyPr/>
        <a:lstStyle/>
        <a:p>
          <a:endParaRPr lang="zh-TW" altLang="en-US"/>
        </a:p>
      </dgm:t>
    </dgm:pt>
    <dgm:pt modelId="{2ECF5BB9-1DEA-43EB-AA1B-96A523ACBC87}">
      <dgm:prSet phldrT="[文字]"/>
      <dgm:spPr/>
      <dgm:t>
        <a:bodyPr/>
        <a:lstStyle/>
        <a:p>
          <a:r>
            <a:rPr lang="zh-TW" altLang="en-US" b="1" smtClean="0"/>
            <a:t>反思</a:t>
          </a:r>
          <a:endParaRPr lang="zh-TW" altLang="en-US" b="1" dirty="0" smtClean="0"/>
        </a:p>
      </dgm:t>
    </dgm:pt>
    <dgm:pt modelId="{6B68B9E6-06ED-4197-AB30-315B59B638CB}" type="parTrans" cxnId="{9AE60DBE-28AF-439E-BAC8-7C6B6C0C197D}">
      <dgm:prSet/>
      <dgm:spPr/>
      <dgm:t>
        <a:bodyPr/>
        <a:lstStyle/>
        <a:p>
          <a:endParaRPr lang="zh-TW" altLang="en-US"/>
        </a:p>
      </dgm:t>
    </dgm:pt>
    <dgm:pt modelId="{48DAD70A-91B2-48D4-B377-D54F94B2D04E}" type="sibTrans" cxnId="{9AE60DBE-28AF-439E-BAC8-7C6B6C0C197D}">
      <dgm:prSet/>
      <dgm:spPr/>
      <dgm:t>
        <a:bodyPr/>
        <a:lstStyle/>
        <a:p>
          <a:endParaRPr lang="zh-TW" altLang="en-US"/>
        </a:p>
      </dgm:t>
    </dgm:pt>
    <dgm:pt modelId="{A07B2DB1-9381-44AA-920A-0925946BDC1A}" type="pres">
      <dgm:prSet presAssocID="{02D30BE7-E718-43C3-86E0-9BC782704A19}" presName="CompostProcess" presStyleCnt="0">
        <dgm:presLayoutVars>
          <dgm:dir/>
          <dgm:resizeHandles val="exact"/>
        </dgm:presLayoutVars>
      </dgm:prSet>
      <dgm:spPr/>
    </dgm:pt>
    <dgm:pt modelId="{553316C3-EF96-4320-B2D6-403AFCCDC712}" type="pres">
      <dgm:prSet presAssocID="{02D30BE7-E718-43C3-86E0-9BC782704A19}" presName="arrow" presStyleLbl="bgShp" presStyleIdx="0" presStyleCnt="1"/>
      <dgm:spPr/>
    </dgm:pt>
    <dgm:pt modelId="{E4CEDCDC-2747-4113-9CD5-350B1DFE9718}" type="pres">
      <dgm:prSet presAssocID="{02D30BE7-E718-43C3-86E0-9BC782704A19}" presName="linearProcess" presStyleCnt="0"/>
      <dgm:spPr/>
    </dgm:pt>
    <dgm:pt modelId="{EB27E4B2-4537-481E-828D-76ACD4BA2AF5}" type="pres">
      <dgm:prSet presAssocID="{D0808E42-39AF-45E0-AD11-99801769D14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51DEC7-AF26-47BF-9470-6353539B71B8}" type="pres">
      <dgm:prSet presAssocID="{A23CEA41-79C1-496D-BA2C-B8B3E2D3113E}" presName="sibTrans" presStyleCnt="0"/>
      <dgm:spPr/>
    </dgm:pt>
    <dgm:pt modelId="{44AABE8C-CE22-479D-A439-5D9EB652DACF}" type="pres">
      <dgm:prSet presAssocID="{96B9B1B9-FB3F-462B-87D4-3A6AA0F7C8F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7F0037-6B2E-4009-A59F-0D2AF951E499}" type="pres">
      <dgm:prSet presAssocID="{59F6420F-31ED-4984-842E-61B4F5D291A6}" presName="sibTrans" presStyleCnt="0"/>
      <dgm:spPr/>
    </dgm:pt>
    <dgm:pt modelId="{BFCCEB28-6FC3-4096-BA20-9E42366416EA}" type="pres">
      <dgm:prSet presAssocID="{2ECF5BB9-1DEA-43EB-AA1B-96A523ACBC8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9ED610B-0A7A-4F40-AA5A-8C9DB7B10AD2}" srcId="{02D30BE7-E718-43C3-86E0-9BC782704A19}" destId="{D0808E42-39AF-45E0-AD11-99801769D145}" srcOrd="0" destOrd="0" parTransId="{62B14872-F957-4F07-8107-D4EA5467CF18}" sibTransId="{A23CEA41-79C1-496D-BA2C-B8B3E2D3113E}"/>
    <dgm:cxn modelId="{E42027CD-7473-475E-AEB0-5AB9DDA5425B}" srcId="{02D30BE7-E718-43C3-86E0-9BC782704A19}" destId="{96B9B1B9-FB3F-462B-87D4-3A6AA0F7C8FE}" srcOrd="1" destOrd="0" parTransId="{ED05C610-99F8-4405-A804-212D5911470A}" sibTransId="{59F6420F-31ED-4984-842E-61B4F5D291A6}"/>
    <dgm:cxn modelId="{C17A766A-F0CF-4EBE-AA25-4F3B359357B2}" type="presOf" srcId="{D0808E42-39AF-45E0-AD11-99801769D145}" destId="{EB27E4B2-4537-481E-828D-76ACD4BA2AF5}" srcOrd="0" destOrd="0" presId="urn:microsoft.com/office/officeart/2005/8/layout/hProcess9"/>
    <dgm:cxn modelId="{5B3DE9EC-7D96-4E36-96D9-1D29F3EC693D}" type="presOf" srcId="{02D30BE7-E718-43C3-86E0-9BC782704A19}" destId="{A07B2DB1-9381-44AA-920A-0925946BDC1A}" srcOrd="0" destOrd="0" presId="urn:microsoft.com/office/officeart/2005/8/layout/hProcess9"/>
    <dgm:cxn modelId="{19230E95-5DD7-4B04-9DEF-D70D20649B51}" type="presOf" srcId="{2ECF5BB9-1DEA-43EB-AA1B-96A523ACBC87}" destId="{BFCCEB28-6FC3-4096-BA20-9E42366416EA}" srcOrd="0" destOrd="0" presId="urn:microsoft.com/office/officeart/2005/8/layout/hProcess9"/>
    <dgm:cxn modelId="{18D16AF8-82CD-41BC-B5ED-6DF97FB2E7C0}" type="presOf" srcId="{96B9B1B9-FB3F-462B-87D4-3A6AA0F7C8FE}" destId="{44AABE8C-CE22-479D-A439-5D9EB652DACF}" srcOrd="0" destOrd="0" presId="urn:microsoft.com/office/officeart/2005/8/layout/hProcess9"/>
    <dgm:cxn modelId="{9AE60DBE-28AF-439E-BAC8-7C6B6C0C197D}" srcId="{02D30BE7-E718-43C3-86E0-9BC782704A19}" destId="{2ECF5BB9-1DEA-43EB-AA1B-96A523ACBC87}" srcOrd="2" destOrd="0" parTransId="{6B68B9E6-06ED-4197-AB30-315B59B638CB}" sibTransId="{48DAD70A-91B2-48D4-B377-D54F94B2D04E}"/>
    <dgm:cxn modelId="{B6C7BB3C-DB1C-482A-9B83-57E2916070D0}" type="presParOf" srcId="{A07B2DB1-9381-44AA-920A-0925946BDC1A}" destId="{553316C3-EF96-4320-B2D6-403AFCCDC712}" srcOrd="0" destOrd="0" presId="urn:microsoft.com/office/officeart/2005/8/layout/hProcess9"/>
    <dgm:cxn modelId="{16049838-8C69-4456-B2AB-5C98EC67C2D9}" type="presParOf" srcId="{A07B2DB1-9381-44AA-920A-0925946BDC1A}" destId="{E4CEDCDC-2747-4113-9CD5-350B1DFE9718}" srcOrd="1" destOrd="0" presId="urn:microsoft.com/office/officeart/2005/8/layout/hProcess9"/>
    <dgm:cxn modelId="{98204209-1A4F-4FE0-A07A-9EA93D40E04D}" type="presParOf" srcId="{E4CEDCDC-2747-4113-9CD5-350B1DFE9718}" destId="{EB27E4B2-4537-481E-828D-76ACD4BA2AF5}" srcOrd="0" destOrd="0" presId="urn:microsoft.com/office/officeart/2005/8/layout/hProcess9"/>
    <dgm:cxn modelId="{7C615D20-3478-4C14-9A73-69CE0DA3823E}" type="presParOf" srcId="{E4CEDCDC-2747-4113-9CD5-350B1DFE9718}" destId="{7851DEC7-AF26-47BF-9470-6353539B71B8}" srcOrd="1" destOrd="0" presId="urn:microsoft.com/office/officeart/2005/8/layout/hProcess9"/>
    <dgm:cxn modelId="{FCAF45FF-025F-4260-939E-397AC4CEBB2A}" type="presParOf" srcId="{E4CEDCDC-2747-4113-9CD5-350B1DFE9718}" destId="{44AABE8C-CE22-479D-A439-5D9EB652DACF}" srcOrd="2" destOrd="0" presId="urn:microsoft.com/office/officeart/2005/8/layout/hProcess9"/>
    <dgm:cxn modelId="{DD1C0785-9309-4459-A053-9CEB4F49A46C}" type="presParOf" srcId="{E4CEDCDC-2747-4113-9CD5-350B1DFE9718}" destId="{167F0037-6B2E-4009-A59F-0D2AF951E499}" srcOrd="3" destOrd="0" presId="urn:microsoft.com/office/officeart/2005/8/layout/hProcess9"/>
    <dgm:cxn modelId="{FFA75D35-2636-400F-989E-3B60CEED7579}" type="presParOf" srcId="{E4CEDCDC-2747-4113-9CD5-350B1DFE9718}" destId="{BFCCEB28-6FC3-4096-BA20-9E42366416E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F68AF-EA65-4F4C-A48B-CCD67A0312DD}">
      <dsp:nvSpPr>
        <dsp:cNvPr id="0" name=""/>
        <dsp:cNvSpPr/>
      </dsp:nvSpPr>
      <dsp:spPr>
        <a:xfrm>
          <a:off x="0" y="0"/>
          <a:ext cx="3510245" cy="760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0" i="0" kern="1200" baseline="0" dirty="0" smtClean="0"/>
            <a:t>公民基本能力</a:t>
          </a:r>
          <a:endParaRPr lang="zh-TW" sz="2500" b="0" i="0" kern="1200" baseline="0" dirty="0"/>
        </a:p>
      </dsp:txBody>
      <dsp:txXfrm>
        <a:off x="0" y="0"/>
        <a:ext cx="3510245" cy="7605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F68AF-EA65-4F4C-A48B-CCD67A0312DD}">
      <dsp:nvSpPr>
        <dsp:cNvPr id="0" name=""/>
        <dsp:cNvSpPr/>
      </dsp:nvSpPr>
      <dsp:spPr>
        <a:xfrm>
          <a:off x="0" y="0"/>
          <a:ext cx="3510245" cy="760500"/>
        </a:xfrm>
        <a:prstGeom prst="roundRect">
          <a:avLst/>
        </a:prstGeom>
        <a:solidFill>
          <a:srgbClr val="67F00A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500" kern="1200" dirty="0" smtClean="0"/>
            <a:t>課程之目標</a:t>
          </a:r>
          <a:endParaRPr lang="zh-TW" sz="2500" b="0" i="0" kern="1200" baseline="0" dirty="0"/>
        </a:p>
      </dsp:txBody>
      <dsp:txXfrm>
        <a:off x="0" y="0"/>
        <a:ext cx="3510245" cy="7605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316C3-EF96-4320-B2D6-403AFCCDC712}">
      <dsp:nvSpPr>
        <dsp:cNvPr id="0" name=""/>
        <dsp:cNvSpPr/>
      </dsp:nvSpPr>
      <dsp:spPr>
        <a:xfrm>
          <a:off x="457199" y="0"/>
          <a:ext cx="5181600" cy="114300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7E4B2-4537-481E-828D-76ACD4BA2AF5}">
      <dsp:nvSpPr>
        <dsp:cNvPr id="0" name=""/>
        <dsp:cNvSpPr/>
      </dsp:nvSpPr>
      <dsp:spPr>
        <a:xfrm>
          <a:off x="50303" y="342902"/>
          <a:ext cx="1828800" cy="4572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/>
            <a:t>構思</a:t>
          </a:r>
          <a:endParaRPr lang="zh-TW" altLang="en-US" sz="1400" b="1" kern="1200" dirty="0"/>
        </a:p>
      </dsp:txBody>
      <dsp:txXfrm>
        <a:off x="50303" y="342902"/>
        <a:ext cx="1828800" cy="457203"/>
      </dsp:txXfrm>
    </dsp:sp>
    <dsp:sp modelId="{44AABE8C-CE22-479D-A439-5D9EB652DACF}">
      <dsp:nvSpPr>
        <dsp:cNvPr id="0" name=""/>
        <dsp:cNvSpPr/>
      </dsp:nvSpPr>
      <dsp:spPr>
        <a:xfrm>
          <a:off x="2133599" y="342902"/>
          <a:ext cx="1828800" cy="457203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smtClean="0"/>
            <a:t>實作</a:t>
          </a:r>
          <a:endParaRPr lang="zh-TW" altLang="en-US" sz="1400" b="1" kern="1200" dirty="0" smtClean="0"/>
        </a:p>
      </dsp:txBody>
      <dsp:txXfrm>
        <a:off x="2133599" y="342902"/>
        <a:ext cx="1828800" cy="457203"/>
      </dsp:txXfrm>
    </dsp:sp>
    <dsp:sp modelId="{BFCCEB28-6FC3-4096-BA20-9E42366416EA}">
      <dsp:nvSpPr>
        <dsp:cNvPr id="0" name=""/>
        <dsp:cNvSpPr/>
      </dsp:nvSpPr>
      <dsp:spPr>
        <a:xfrm>
          <a:off x="4216896" y="342902"/>
          <a:ext cx="1828800" cy="457203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smtClean="0"/>
            <a:t>反思</a:t>
          </a:r>
          <a:endParaRPr lang="zh-TW" altLang="en-US" sz="1400" b="1" kern="1200" dirty="0" smtClean="0"/>
        </a:p>
      </dsp:txBody>
      <dsp:txXfrm>
        <a:off x="4216896" y="342902"/>
        <a:ext cx="1828800" cy="457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E34418-548F-47C3-A646-294442B998EA}" type="datetimeFigureOut">
              <a:rPr lang="zh-TW" altLang="en-US" smtClean="0"/>
              <a:pPr/>
              <a:t>2015/1/21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1F2168-29BE-4984-ACC1-484133EA23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E34418-548F-47C3-A646-294442B998EA}" type="datetimeFigureOut">
              <a:rPr lang="zh-TW" altLang="en-US" smtClean="0"/>
              <a:pPr/>
              <a:t>2015/1/21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2168-29BE-4984-ACC1-484133EA23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E34418-548F-47C3-A646-294442B998EA}" type="datetimeFigureOut">
              <a:rPr lang="zh-TW" altLang="en-US" smtClean="0"/>
              <a:pPr/>
              <a:t>2015/1/21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2168-29BE-4984-ACC1-484133EA23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E34418-548F-47C3-A646-294442B998EA}" type="datetimeFigureOut">
              <a:rPr lang="zh-TW" altLang="en-US" smtClean="0"/>
              <a:pPr/>
              <a:t>2015/1/21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2168-29BE-4984-ACC1-484133EA238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E34418-548F-47C3-A646-294442B998EA}" type="datetimeFigureOut">
              <a:rPr lang="zh-TW" altLang="en-US" smtClean="0"/>
              <a:pPr/>
              <a:t>2015/1/21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2168-29BE-4984-ACC1-484133EA238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E34418-548F-47C3-A646-294442B998EA}" type="datetimeFigureOut">
              <a:rPr lang="zh-TW" altLang="en-US" smtClean="0"/>
              <a:pPr/>
              <a:t>2015/1/21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2168-29BE-4984-ACC1-484133EA238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E34418-548F-47C3-A646-294442B998EA}" type="datetimeFigureOut">
              <a:rPr lang="zh-TW" altLang="en-US" smtClean="0"/>
              <a:pPr/>
              <a:t>2015/1/21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2168-29BE-4984-ACC1-484133EA23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E34418-548F-47C3-A646-294442B998EA}" type="datetimeFigureOut">
              <a:rPr lang="zh-TW" altLang="en-US" smtClean="0"/>
              <a:pPr/>
              <a:t>2015/1/21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2168-29BE-4984-ACC1-484133EA238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E34418-548F-47C3-A646-294442B998EA}" type="datetimeFigureOut">
              <a:rPr lang="zh-TW" altLang="en-US" smtClean="0"/>
              <a:pPr/>
              <a:t>2015/1/21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2168-29BE-4984-ACC1-484133EA23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6E34418-548F-47C3-A646-294442B998EA}" type="datetimeFigureOut">
              <a:rPr lang="zh-TW" altLang="en-US" smtClean="0"/>
              <a:pPr/>
              <a:t>2015/1/21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2168-29BE-4984-ACC1-484133EA23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E34418-548F-47C3-A646-294442B998EA}" type="datetimeFigureOut">
              <a:rPr lang="zh-TW" altLang="en-US" smtClean="0"/>
              <a:pPr/>
              <a:t>2015/1/21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1F2168-29BE-4984-ACC1-484133EA238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6E34418-548F-47C3-A646-294442B998EA}" type="datetimeFigureOut">
              <a:rPr lang="zh-TW" altLang="en-US" smtClean="0"/>
              <a:pPr/>
              <a:t>2015/1/21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1F2168-29BE-4984-ACC1-484133EA23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microsoft.com/office/2007/relationships/diagramDrawing" Target="../diagrams/drawing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64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63.png"/><Relationship Id="rId9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://sites.powercam.cc/board.php?courseID=264&amp;f=activit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hyperlink" Target="http://goo.gl/7jEbM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86742" cy="2643206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3600" dirty="0" smtClean="0">
                <a:solidFill>
                  <a:schemeClr val="accent1">
                    <a:lumMod val="50000"/>
                  </a:schemeClr>
                </a:solidFill>
              </a:rPr>
              <a:t>教育部現代公民核心能力課程計畫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zh-TW" altLang="zh-TW" sz="3100" dirty="0" smtClean="0">
                <a:solidFill>
                  <a:schemeClr val="accent1">
                    <a:lumMod val="50000"/>
                  </a:schemeClr>
                </a:solidFill>
              </a:rPr>
              <a:t>擬像與仿真：影本閱讀與詮釋創生</a:t>
            </a:r>
            <a:r>
              <a:rPr lang="en-US" altLang="zh-TW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zh-TW" altLang="en-US" sz="3100" dirty="0" smtClean="0">
                <a:solidFill>
                  <a:schemeClr val="accent1">
                    <a:lumMod val="50000"/>
                  </a:schemeClr>
                </a:solidFill>
              </a:rPr>
              <a:t>課群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572000" y="3714752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科技烏托邦：文學原型與創生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主持人：李小清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MOE-103-1-2-037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564904"/>
            <a:ext cx="2833150" cy="26123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Documents and Settings\user\桌面\9182_b9909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348880"/>
            <a:ext cx="1302519" cy="1252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0895_0cb780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4488461" cy="251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校外學者演講 </a:t>
            </a:r>
            <a:r>
              <a:rPr lang="en-US" altLang="zh-TW" dirty="0" smtClean="0"/>
              <a:t>(12/02)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14422"/>
            <a:ext cx="215547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571472" y="4286256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輔仁大學 宗教系 鄭印君   副教授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571472" y="47863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 smtClean="0"/>
              <a:t>講題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反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返烏托邦：</a:t>
            </a:r>
            <a:b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日本動畫中的母性原型與科技</a:t>
            </a:r>
            <a:endParaRPr lang="zh-TW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357694"/>
            <a:ext cx="2762250" cy="1914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214546" y="1285860"/>
            <a:ext cx="6779096" cy="3017496"/>
          </a:xfrm>
        </p:spPr>
        <p:txBody>
          <a:bodyPr/>
          <a:lstStyle/>
          <a:p>
            <a:r>
              <a:rPr lang="zh-TW" altLang="en-US" dirty="0" smtClean="0"/>
              <a:t>參考</a:t>
            </a:r>
            <a:r>
              <a:rPr lang="en-US" altLang="zh-TW" dirty="0" smtClean="0"/>
              <a:t>Oxford Bookworm Reading Circle</a:t>
            </a:r>
          </a:p>
          <a:p>
            <a:pPr lvl="1"/>
            <a:r>
              <a:rPr lang="zh-TW" altLang="en-US" sz="2000" dirty="0" smtClean="0"/>
              <a:t>封面頁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文本、小組成員、讀書會日期、分工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討論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讀書會領導人、討論主題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摘要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主要事件、故事角色、摘要內容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聯想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故事與真實世界相似處、自己生活經驗聯想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佳句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佳句摘錄 （頁數、行數、選擇原因）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共鳴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共鳴處、選擇原因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文化主題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相似處</a:t>
            </a:r>
            <a:r>
              <a:rPr lang="en-US" altLang="zh-TW" sz="2000" dirty="0" smtClean="0"/>
              <a:t>/</a:t>
            </a:r>
            <a:r>
              <a:rPr lang="zh-TW" altLang="en-US" sz="2000" dirty="0" smtClean="0"/>
              <a:t>相異處、內容、分享心得</a:t>
            </a:r>
            <a:endParaRPr lang="zh-TW" altLang="en-US" sz="2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深化閱讀</a:t>
            </a:r>
            <a:r>
              <a:rPr lang="en-US" altLang="zh-TW" dirty="0" smtClean="0"/>
              <a:t>:</a:t>
            </a:r>
            <a:r>
              <a:rPr lang="zh-TW" altLang="en-US" dirty="0" smtClean="0"/>
              <a:t>閱讀記錄</a:t>
            </a:r>
            <a:endParaRPr lang="zh-TW" altLang="en-US" dirty="0"/>
          </a:p>
        </p:txBody>
      </p:sp>
      <p:pic>
        <p:nvPicPr>
          <p:cNvPr id="4" name="圖片 3" descr="閱讀記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130769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 descr="閱讀記錄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571744"/>
            <a:ext cx="130769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 descr="閱讀記錄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929066"/>
            <a:ext cx="130769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 descr="閱讀記錄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786322"/>
            <a:ext cx="130769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 descr="閱讀記錄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4929198"/>
            <a:ext cx="130769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 descr="閱讀記錄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4286256"/>
            <a:ext cx="130769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 descr="閱讀記錄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4500570"/>
            <a:ext cx="130769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 descr="11123_93e7ad3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2264" y="4572008"/>
            <a:ext cx="2285984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期末微廣告聯賽 </a:t>
            </a:r>
            <a:r>
              <a:rPr lang="en-US" altLang="zh-TW" dirty="0" smtClean="0"/>
              <a:t>(10</a:t>
            </a:r>
            <a:r>
              <a:rPr lang="zh-TW" altLang="en-US" dirty="0" smtClean="0"/>
              <a:t>組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08" y="1285860"/>
            <a:ext cx="2023976" cy="121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357158" y="2571744"/>
            <a:ext cx="1455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1200" dirty="0" smtClean="0"/>
              <a:t>1.</a:t>
            </a:r>
            <a:r>
              <a:rPr kumimoji="1" lang="zh-TW" altLang="en-US" sz="1200" dirty="0" smtClean="0"/>
              <a:t> 科技與心的距離</a:t>
            </a:r>
            <a:endParaRPr lang="zh-TW" alt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2071670" y="3214686"/>
            <a:ext cx="1584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1200" b="1" dirty="0" smtClean="0">
                <a:solidFill>
                  <a:srgbClr val="0070C0"/>
                </a:solidFill>
              </a:rPr>
              <a:t>2.</a:t>
            </a:r>
            <a:r>
              <a:rPr kumimoji="1" lang="zh-TW" altLang="en-US" sz="1200" b="1" dirty="0" smtClean="0">
                <a:solidFill>
                  <a:srgbClr val="0070C0"/>
                </a:solidFill>
              </a:rPr>
              <a:t> 聯繫 </a:t>
            </a:r>
            <a:r>
              <a:rPr kumimoji="1" lang="en-US" altLang="zh-TW" sz="1200" b="1" dirty="0" smtClean="0">
                <a:solidFill>
                  <a:srgbClr val="0070C0"/>
                </a:solidFill>
              </a:rPr>
              <a:t>Connection</a:t>
            </a:r>
            <a:endParaRPr lang="zh-TW" altLang="en-US" sz="1200" b="1" dirty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57686" y="2714620"/>
            <a:ext cx="1540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1200" b="1" dirty="0" smtClean="0">
                <a:solidFill>
                  <a:srgbClr val="0070C0"/>
                </a:solidFill>
              </a:rPr>
              <a:t>3. My Robot Sister</a:t>
            </a:r>
            <a:endParaRPr kumimoji="1" lang="zh-TW" altLang="en-US" sz="1200" b="1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5786" y="5643578"/>
            <a:ext cx="116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1200" dirty="0" smtClean="0"/>
              <a:t>6.</a:t>
            </a:r>
            <a:r>
              <a:rPr kumimoji="1" lang="zh-TW" altLang="en-US" sz="1200" dirty="0" smtClean="0"/>
              <a:t>聖誕手機夜 </a:t>
            </a:r>
            <a:endParaRPr lang="zh-TW" altLang="en-US" sz="1200" dirty="0"/>
          </a:p>
        </p:txBody>
      </p:sp>
      <p:sp>
        <p:nvSpPr>
          <p:cNvPr id="13" name="矩形 12"/>
          <p:cNvSpPr/>
          <p:nvPr/>
        </p:nvSpPr>
        <p:spPr>
          <a:xfrm>
            <a:off x="2928926" y="5143512"/>
            <a:ext cx="1301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1200" dirty="0" smtClean="0"/>
              <a:t>7.</a:t>
            </a:r>
            <a:r>
              <a:rPr kumimoji="1" lang="zh-TW" altLang="en-US" sz="1200" dirty="0" smtClean="0"/>
              <a:t> 愛是沒有距離</a:t>
            </a:r>
            <a:endParaRPr lang="zh-TW" altLang="en-US" sz="1200" dirty="0"/>
          </a:p>
        </p:txBody>
      </p:sp>
      <p:sp>
        <p:nvSpPr>
          <p:cNvPr id="14" name="矩形 13"/>
          <p:cNvSpPr/>
          <p:nvPr/>
        </p:nvSpPr>
        <p:spPr>
          <a:xfrm>
            <a:off x="6500826" y="4286256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1200" dirty="0" smtClean="0"/>
              <a:t>9.</a:t>
            </a:r>
            <a:r>
              <a:rPr kumimoji="1" lang="zh-TW" altLang="en-US" sz="1200" dirty="0" smtClean="0"/>
              <a:t> 瞬間移動</a:t>
            </a:r>
            <a:endParaRPr lang="zh-TW" altLang="en-US" sz="1200" dirty="0"/>
          </a:p>
        </p:txBody>
      </p:sp>
      <p:sp>
        <p:nvSpPr>
          <p:cNvPr id="15" name="矩形 14"/>
          <p:cNvSpPr/>
          <p:nvPr/>
        </p:nvSpPr>
        <p:spPr>
          <a:xfrm>
            <a:off x="5286380" y="6143644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1200" dirty="0" smtClean="0"/>
              <a:t>8.</a:t>
            </a:r>
            <a:r>
              <a:rPr kumimoji="1" lang="zh-TW" altLang="en-US" sz="1200" dirty="0" smtClean="0"/>
              <a:t> 變得更強</a:t>
            </a:r>
            <a:endParaRPr lang="zh-TW" altLang="en-US" sz="1200" dirty="0"/>
          </a:p>
        </p:txBody>
      </p:sp>
      <p:sp>
        <p:nvSpPr>
          <p:cNvPr id="16" name="矩形 15"/>
          <p:cNvSpPr/>
          <p:nvPr/>
        </p:nvSpPr>
        <p:spPr>
          <a:xfrm>
            <a:off x="214282" y="5072074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1200" dirty="0" smtClean="0"/>
              <a:t>5.</a:t>
            </a:r>
            <a:r>
              <a:rPr kumimoji="1" lang="zh-TW" altLang="en-US" sz="1200" dirty="0" smtClean="0"/>
              <a:t> 低頭族</a:t>
            </a:r>
            <a:endParaRPr lang="zh-TW" altLang="en-US" sz="1200" dirty="0"/>
          </a:p>
        </p:txBody>
      </p:sp>
      <p:sp>
        <p:nvSpPr>
          <p:cNvPr id="17" name="矩形 16"/>
          <p:cNvSpPr/>
          <p:nvPr/>
        </p:nvSpPr>
        <p:spPr>
          <a:xfrm>
            <a:off x="7286644" y="2071678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1200" b="1" dirty="0" smtClean="0">
                <a:solidFill>
                  <a:srgbClr val="0070C0"/>
                </a:solidFill>
              </a:rPr>
              <a:t>4.</a:t>
            </a:r>
            <a:r>
              <a:rPr kumimoji="1" lang="zh-TW" altLang="en-US" sz="1200" b="1" dirty="0" smtClean="0">
                <a:solidFill>
                  <a:srgbClr val="0070C0"/>
                </a:solidFill>
              </a:rPr>
              <a:t> 回不去</a:t>
            </a:r>
            <a:endParaRPr lang="zh-TW" altLang="en-US" sz="1200" b="1" dirty="0">
              <a:solidFill>
                <a:srgbClr val="0070C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29520" y="628652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1200" dirty="0" smtClean="0"/>
              <a:t>10.</a:t>
            </a:r>
            <a:r>
              <a:rPr kumimoji="1" lang="zh-TW" altLang="en-US" sz="1200" dirty="0" smtClean="0"/>
              <a:t> </a:t>
            </a:r>
            <a:r>
              <a:rPr kumimoji="1" lang="en-US" altLang="zh-TW" sz="1200" dirty="0" smtClean="0"/>
              <a:t>FB</a:t>
            </a:r>
            <a:r>
              <a:rPr kumimoji="1" lang="zh-TW" altLang="en-US" sz="1200" dirty="0" smtClean="0"/>
              <a:t>外的現實人生</a:t>
            </a:r>
            <a:endParaRPr lang="zh-TW" altLang="en-US" sz="1200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786322"/>
            <a:ext cx="843339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357298"/>
            <a:ext cx="225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142984"/>
            <a:ext cx="2139824" cy="134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500042"/>
            <a:ext cx="2385374" cy="1440000"/>
          </a:xfrm>
          <a:prstGeom prst="roundRect">
            <a:avLst>
              <a:gd name="adj" fmla="val 8594"/>
            </a:avLst>
          </a:prstGeom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571876"/>
            <a:ext cx="2246967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3500438"/>
            <a:ext cx="237895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4643446"/>
            <a:ext cx="265032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2857496"/>
            <a:ext cx="2243626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34" y="4429132"/>
            <a:ext cx="133743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期末作品簡報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248701" cy="179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85860"/>
            <a:ext cx="225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357694"/>
            <a:ext cx="224217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285860"/>
            <a:ext cx="228714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357694"/>
            <a:ext cx="230939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429132"/>
            <a:ext cx="251009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資料庫圖表 8"/>
          <p:cNvGraphicFramePr/>
          <p:nvPr/>
        </p:nvGraphicFramePr>
        <p:xfrm>
          <a:off x="1214414" y="3071810"/>
          <a:ext cx="609600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教學成效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4286280" cy="5016615"/>
        </p:xfrm>
        <a:graphic>
          <a:graphicData uri="http://schemas.openxmlformats.org/drawingml/2006/table">
            <a:tbl>
              <a:tblPr/>
              <a:tblGrid>
                <a:gridCol w="1415342"/>
                <a:gridCol w="1000459"/>
                <a:gridCol w="1008432"/>
                <a:gridCol w="862047"/>
              </a:tblGrid>
              <a:tr h="241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前測</a:t>
                      </a:r>
                      <a:r>
                        <a:rPr lang="en-US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58</a:t>
                      </a:r>
                      <a:r>
                        <a:rPr 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份</a:t>
                      </a: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後測</a:t>
                      </a:r>
                      <a:r>
                        <a:rPr lang="en-US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57</a:t>
                      </a:r>
                      <a:r>
                        <a:rPr 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份</a:t>
                      </a: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差異數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倫理素養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1-1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世代倫理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4.19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4.3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0.11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1-2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群體與個體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4.1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4.33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0.23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1-3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歷史關聯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2.48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3.39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0070C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0.91</a:t>
                      </a:r>
                      <a:endParaRPr lang="zh-TW" sz="1200" b="1" kern="100" dirty="0">
                        <a:solidFill>
                          <a:srgbClr val="0070C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民主素養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2-1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民主與極權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3.81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4.19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0.38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2-2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自由與人權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4.07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4.3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0.23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2-3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多數民主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3.67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3.84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0.17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媒體素養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3-1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媒體真實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2.47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3.3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1200" b="1" kern="100" dirty="0" smtClean="0">
                          <a:solidFill>
                            <a:srgbClr val="0070C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0.83</a:t>
                      </a:r>
                      <a:endParaRPr kumimoji="0" lang="zh-TW" altLang="zh-TW" sz="1200" b="1" kern="100" dirty="0">
                        <a:solidFill>
                          <a:srgbClr val="0070C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3-2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建構想像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3.6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4.09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0.49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3-3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意識形態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3.71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4.18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0.47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4.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科學素養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4-1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科幻想像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2.74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3.42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0.68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4-2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科學真理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3.07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3.68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0.61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4-3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科技與社會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3.53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4.26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1200" b="1" kern="100" dirty="0" smtClean="0">
                          <a:solidFill>
                            <a:srgbClr val="0070C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0.73</a:t>
                      </a:r>
                      <a:endParaRPr kumimoji="0" lang="zh-TW" altLang="zh-TW" sz="1200" b="1" kern="100" dirty="0">
                        <a:solidFill>
                          <a:srgbClr val="0070C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5.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美學素養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5-1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跨界轉換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3.64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4.09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0.45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5-2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美感經驗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3.81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4.25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0.44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5.3</a:t>
                      </a: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象徵意義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3.84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4.16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0.32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714876" y="1214422"/>
            <a:ext cx="37862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B10235088</a:t>
            </a:r>
            <a:r>
              <a:rPr lang="zh-TW" altLang="en-US" dirty="0" smtClean="0"/>
              <a:t>這門課程需要花最多心思與時間的是</a:t>
            </a:r>
            <a:r>
              <a:rPr lang="zh-TW" altLang="en-US" b="1" u="sng" dirty="0" smtClean="0">
                <a:solidFill>
                  <a:srgbClr val="FF0000"/>
                </a:solidFill>
              </a:rPr>
              <a:t>團隊的合作</a:t>
            </a:r>
            <a:r>
              <a:rPr lang="zh-TW" altLang="en-US" dirty="0" smtClean="0">
                <a:solidFill>
                  <a:srgbClr val="C00000"/>
                </a:solidFill>
              </a:rPr>
              <a:t>。我們組原班級的課表都不相同，但我們要空出時間做作業，真的很不容易唷。</a:t>
            </a:r>
            <a:r>
              <a:rPr lang="zh-TW" altLang="en-US" dirty="0" smtClean="0"/>
              <a:t>感謝老師在這門課程出的題目，讓我了解到團隊合作真正的重要。</a:t>
            </a:r>
            <a:endParaRPr lang="en-US" altLang="zh-TW" dirty="0" smtClean="0"/>
          </a:p>
          <a:p>
            <a:r>
              <a:rPr lang="en-US" altLang="zh-TW" dirty="0" smtClean="0"/>
              <a:t>B10212030</a:t>
            </a:r>
            <a:r>
              <a:rPr lang="zh-TW" altLang="en-US" dirty="0" smtClean="0"/>
              <a:t>我們看了</a:t>
            </a:r>
            <a:r>
              <a:rPr lang="zh-TW" altLang="en-US" dirty="0" smtClean="0">
                <a:solidFill>
                  <a:srgbClr val="C00000"/>
                </a:solidFill>
              </a:rPr>
              <a:t>四本有意義的書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C00000"/>
                </a:solidFill>
              </a:rPr>
              <a:t>書中很多都隱晦的點出了現在</a:t>
            </a:r>
            <a:r>
              <a:rPr lang="zh-TW" altLang="en-US" b="1" u="sng" dirty="0" smtClean="0">
                <a:solidFill>
                  <a:srgbClr val="C00000"/>
                </a:solidFill>
              </a:rPr>
              <a:t>社會大眾</a:t>
            </a:r>
            <a:r>
              <a:rPr lang="zh-TW" altLang="en-US" dirty="0" smtClean="0">
                <a:solidFill>
                  <a:srgbClr val="C00000"/>
                </a:solidFill>
              </a:rPr>
              <a:t>的某些心態與作為，也就是所謂的人性</a:t>
            </a:r>
            <a:r>
              <a:rPr lang="zh-TW" altLang="en-US" dirty="0" smtClean="0"/>
              <a:t>。不可否認真得有所謂的好人出現，但是基本上大家都是保持著事不關己，高高掛起的心態，如果有一天大家都能互相幫助，互不仇視，也</a:t>
            </a:r>
            <a:r>
              <a:rPr lang="zh-TW" altLang="en-US" dirty="0"/>
              <a:t>許</a:t>
            </a:r>
            <a:r>
              <a:rPr lang="zh-TW" altLang="en-US" dirty="0" smtClean="0"/>
              <a:t>世界會更美好吧</a:t>
            </a:r>
            <a:r>
              <a:rPr lang="en-US" altLang="zh-TW" dirty="0" smtClean="0"/>
              <a:t>!</a:t>
            </a:r>
          </a:p>
          <a:p>
            <a:r>
              <a:rPr lang="en-US" altLang="zh-TW" dirty="0" smtClean="0"/>
              <a:t>B10237102</a:t>
            </a:r>
            <a:r>
              <a:rPr lang="zh-TW" altLang="en-US" dirty="0" smtClean="0"/>
              <a:t>期中讓我們</a:t>
            </a:r>
            <a:r>
              <a:rPr lang="zh-TW" altLang="en-US" dirty="0" smtClean="0">
                <a:solidFill>
                  <a:srgbClr val="C00000"/>
                </a:solidFill>
              </a:rPr>
              <a:t>自由構想科幻小說，增加自我的</a:t>
            </a:r>
            <a:r>
              <a:rPr lang="zh-TW" altLang="en-US" b="1" u="sng" dirty="0" smtClean="0">
                <a:solidFill>
                  <a:srgbClr val="C00000"/>
                </a:solidFill>
              </a:rPr>
              <a:t>創造力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在這堂通識課中，我學到了很多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57158" y="4572008"/>
            <a:ext cx="4286280" cy="7143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57158" y="357166"/>
            <a:ext cx="40719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B10141019</a:t>
            </a:r>
            <a:r>
              <a:rPr lang="zh-TW" altLang="en-US" dirty="0" smtClean="0"/>
              <a:t>原本對科技</a:t>
            </a:r>
            <a:r>
              <a:rPr lang="zh-TW" altLang="en-US" dirty="0"/>
              <a:t>只是覺得是因為人類懶惰而發展出的</a:t>
            </a:r>
            <a:r>
              <a:rPr lang="zh-TW" altLang="en-US" dirty="0" smtClean="0"/>
              <a:t>東西。雖然愈來愈方便，也讓人類愈來愈依賴科技，</a:t>
            </a:r>
            <a:r>
              <a:rPr lang="zh-TW" altLang="en-US" dirty="0" smtClean="0">
                <a:solidFill>
                  <a:srgbClr val="FF0000"/>
                </a:solidFill>
              </a:rPr>
              <a:t>自從看了老師上課教的美麗新世界、看見到超未來文明的社會、其實沒有我們想像中的好</a:t>
            </a:r>
            <a:r>
              <a:rPr lang="zh-TW" altLang="en-US" dirty="0" smtClean="0"/>
              <a:t>，從反科技烏托邦的方向思考，可以讓我們在使用這些便利的科技時，也時時</a:t>
            </a:r>
            <a:r>
              <a:rPr lang="zh-TW" altLang="en-US" b="1" u="sng" dirty="0" smtClean="0">
                <a:solidFill>
                  <a:srgbClr val="FF0000"/>
                </a:solidFill>
              </a:rPr>
              <a:t>省思科技</a:t>
            </a:r>
            <a:r>
              <a:rPr lang="zh-TW" altLang="en-US" dirty="0" smtClean="0"/>
              <a:t>對我們的影響</a:t>
            </a:r>
            <a:endParaRPr lang="en-US" altLang="zh-TW" dirty="0" smtClean="0"/>
          </a:p>
          <a:p>
            <a:r>
              <a:rPr lang="en-US" altLang="zh-TW" dirty="0" smtClean="0"/>
              <a:t>B10132056</a:t>
            </a:r>
            <a:r>
              <a:rPr lang="zh-TW" altLang="en-US" dirty="0" smtClean="0"/>
              <a:t>科技無所不在的世代裡，習慣科技的便利性往往讓我們忘了人性。利用這學期的課程，利用課程裡介紹的小說，讓我們省思科技背後的人情、人心、同理心。收獲的感想很多，在</a:t>
            </a:r>
            <a:r>
              <a:rPr lang="zh-TW" altLang="en-US" dirty="0" smtClean="0">
                <a:solidFill>
                  <a:srgbClr val="FF0000"/>
                </a:solidFill>
              </a:rPr>
              <a:t>理解每個故事內容，在</a:t>
            </a:r>
            <a:r>
              <a:rPr lang="zh-TW" altLang="en-US" b="1" u="sng" dirty="0" smtClean="0">
                <a:solidFill>
                  <a:srgbClr val="FF0000"/>
                </a:solidFill>
              </a:rPr>
              <a:t>製作影片</a:t>
            </a:r>
            <a:r>
              <a:rPr lang="zh-TW" altLang="en-US" dirty="0" smtClean="0">
                <a:solidFill>
                  <a:srgbClr val="FF0000"/>
                </a:solidFill>
              </a:rPr>
              <a:t>、參加</a:t>
            </a:r>
            <a:r>
              <a:rPr lang="zh-TW" altLang="en-US" b="1" u="sng" dirty="0" smtClean="0">
                <a:solidFill>
                  <a:srgbClr val="FF0000"/>
                </a:solidFill>
              </a:rPr>
              <a:t>讀書會</a:t>
            </a:r>
            <a:r>
              <a:rPr lang="zh-TW" altLang="en-US" dirty="0" smtClean="0">
                <a:solidFill>
                  <a:srgbClr val="FF0000"/>
                </a:solidFill>
              </a:rPr>
              <a:t>的過程中，都讓我對人情有更多的省思</a:t>
            </a:r>
            <a:r>
              <a:rPr lang="zh-TW" altLang="en-US" dirty="0" smtClean="0"/>
              <a:t>，對科技過度依賴使我們封閉了自己，封閉在科技產品的框架裡，人與人之間的情意難得可貴的是在於認識彼此，互相關心的過程裡。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43438" y="357166"/>
            <a:ext cx="4143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B10111200</a:t>
            </a:r>
            <a:r>
              <a:rPr lang="zh-TW" altLang="en-US" dirty="0" smtClean="0"/>
              <a:t>這門課讓我們知道</a:t>
            </a:r>
            <a:r>
              <a:rPr lang="zh-TW" altLang="en-US" dirty="0" smtClean="0">
                <a:solidFill>
                  <a:srgbClr val="FF0000"/>
                </a:solidFill>
              </a:rPr>
              <a:t>團隊互相合作</a:t>
            </a:r>
            <a:r>
              <a:rPr lang="zh-TW" altLang="en-US" dirty="0" smtClean="0"/>
              <a:t>的重要性，也學到了很多如科技和人性互相補償與抗衡的關係有近一步的認識，</a:t>
            </a:r>
            <a:r>
              <a:rPr lang="zh-TW" altLang="en-US" dirty="0" smtClean="0">
                <a:solidFill>
                  <a:srgbClr val="FF0000"/>
                </a:solidFill>
              </a:rPr>
              <a:t>也藉由這門課程</a:t>
            </a:r>
            <a:r>
              <a:rPr lang="zh-TW" altLang="en-US" b="1" u="sng" dirty="0" smtClean="0">
                <a:solidFill>
                  <a:srgbClr val="FF0000"/>
                </a:solidFill>
              </a:rPr>
              <a:t>閱讀了不少書及電影</a:t>
            </a:r>
            <a:r>
              <a:rPr lang="zh-TW" altLang="en-US" dirty="0" smtClean="0">
                <a:solidFill>
                  <a:srgbClr val="FF0000"/>
                </a:solidFill>
              </a:rPr>
              <a:t>等等</a:t>
            </a:r>
            <a:r>
              <a:rPr lang="en-US" altLang="zh-TW" dirty="0" smtClean="0">
                <a:solidFill>
                  <a:srgbClr val="FF0000"/>
                </a:solidFill>
              </a:rPr>
              <a:t>…</a:t>
            </a:r>
            <a:r>
              <a:rPr lang="zh-TW" altLang="en-US" dirty="0" smtClean="0">
                <a:solidFill>
                  <a:srgbClr val="FF0000"/>
                </a:solidFill>
              </a:rPr>
              <a:t>真的讓我受益良多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B10141040</a:t>
            </a:r>
            <a:r>
              <a:rPr lang="zh-TW" altLang="en-US" dirty="0" smtClean="0"/>
              <a:t>不同以往的課程都是聽老師授課的單項教學，</a:t>
            </a:r>
            <a:r>
              <a:rPr lang="zh-TW" altLang="en-US" dirty="0" smtClean="0">
                <a:solidFill>
                  <a:srgbClr val="FF0000"/>
                </a:solidFill>
              </a:rPr>
              <a:t>這堂課都是以小組討論的方式來填</a:t>
            </a:r>
            <a:r>
              <a:rPr lang="zh-TW" altLang="en-US" b="1" u="sng" dirty="0" smtClean="0">
                <a:solidFill>
                  <a:srgbClr val="FF0000"/>
                </a:solidFill>
              </a:rPr>
              <a:t>學習單</a:t>
            </a:r>
            <a:r>
              <a:rPr lang="zh-TW" altLang="en-US" dirty="0" smtClean="0">
                <a:solidFill>
                  <a:srgbClr val="FF0000"/>
                </a:solidFill>
              </a:rPr>
              <a:t>，激發了不同的思考，</a:t>
            </a:r>
            <a:r>
              <a:rPr lang="zh-TW" altLang="en-US" dirty="0" smtClean="0"/>
              <a:t>在這科技日新月異的時代，如何在科技與人性中取得平衡點，也是值得我們省思的，課堂中也用不同的小說來討論，用不同的角度來看待科技，從中收穫了許多東西，希望之後也可以繼續開設相關的課程。</a:t>
            </a:r>
            <a:endParaRPr lang="en-US" altLang="zh-TW" dirty="0" smtClean="0"/>
          </a:p>
          <a:p>
            <a:r>
              <a:rPr lang="en-US" altLang="zh-TW" dirty="0" smtClean="0"/>
              <a:t>B0141039</a:t>
            </a:r>
            <a:r>
              <a:rPr lang="zh-TW" altLang="en-US" dirty="0" smtClean="0"/>
              <a:t>讓我們知道，</a:t>
            </a:r>
            <a:r>
              <a:rPr lang="zh-TW" altLang="en-US" dirty="0" smtClean="0">
                <a:solidFill>
                  <a:srgbClr val="FF0000"/>
                </a:solidFill>
              </a:rPr>
              <a:t>有許多問題不只正反兩面，而想法也沒有真正的對錯。我覺得偶爾可開</a:t>
            </a:r>
            <a:r>
              <a:rPr lang="zh-TW" altLang="en-US" b="1" u="sng" dirty="0" smtClean="0">
                <a:solidFill>
                  <a:srgbClr val="FF0000"/>
                </a:solidFill>
              </a:rPr>
              <a:t>辯論會</a:t>
            </a:r>
            <a:r>
              <a:rPr lang="zh-TW" altLang="en-US" dirty="0" smtClean="0">
                <a:solidFill>
                  <a:srgbClr val="FF0000"/>
                </a:solidFill>
              </a:rPr>
              <a:t>來增進想法與</a:t>
            </a:r>
            <a:r>
              <a:rPr lang="zh-TW" altLang="en-US" u="sng" dirty="0" smtClean="0">
                <a:solidFill>
                  <a:srgbClr val="FF0000"/>
                </a:solidFill>
              </a:rPr>
              <a:t>自我的突破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3645024"/>
            <a:ext cx="6120680" cy="2736305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修課人數：</a:t>
            </a:r>
            <a:r>
              <a:rPr lang="en-US" altLang="zh-TW" dirty="0" smtClean="0"/>
              <a:t>60</a:t>
            </a:r>
            <a:r>
              <a:rPr lang="zh-TW" altLang="en-US" dirty="0" smtClean="0"/>
              <a:t>人</a:t>
            </a:r>
            <a:endParaRPr lang="en-US" altLang="zh-TW" dirty="0" smtClean="0"/>
          </a:p>
          <a:p>
            <a:r>
              <a:rPr lang="zh-TW" altLang="en-US" dirty="0" smtClean="0"/>
              <a:t>上站人次：</a:t>
            </a:r>
            <a:r>
              <a:rPr lang="en-US" altLang="zh-TW" smtClean="0"/>
              <a:t>5841</a:t>
            </a:r>
            <a:r>
              <a:rPr lang="zh-TW" altLang="en-US" smtClean="0"/>
              <a:t>人次</a:t>
            </a:r>
            <a:endParaRPr lang="en-US" altLang="zh-TW" dirty="0" smtClean="0"/>
          </a:p>
          <a:p>
            <a:r>
              <a:rPr lang="zh-TW" altLang="en-US" dirty="0" smtClean="0"/>
              <a:t>教學日誌</a:t>
            </a:r>
            <a:r>
              <a:rPr lang="en-US" altLang="zh-TW" dirty="0" smtClean="0"/>
              <a:t>: 14</a:t>
            </a:r>
            <a:r>
              <a:rPr lang="zh-TW" altLang="en-US" dirty="0" smtClean="0"/>
              <a:t>篇</a:t>
            </a:r>
            <a:endParaRPr lang="en-US" altLang="zh-TW" dirty="0" smtClean="0"/>
          </a:p>
          <a:p>
            <a:r>
              <a:rPr lang="zh-TW" altLang="en-US" dirty="0" smtClean="0"/>
              <a:t>特色：三課程分進聯合</a:t>
            </a:r>
            <a:endParaRPr lang="en-US" altLang="zh-TW" dirty="0" smtClean="0"/>
          </a:p>
          <a:p>
            <a:r>
              <a:rPr lang="zh-TW" altLang="en-US" dirty="0" smtClean="0"/>
              <a:t>期中</a:t>
            </a:r>
            <a:r>
              <a:rPr lang="en-US" altLang="zh-TW" dirty="0" smtClean="0"/>
              <a:t>/</a:t>
            </a:r>
            <a:r>
              <a:rPr lang="zh-TW" altLang="en-US" dirty="0" smtClean="0"/>
              <a:t>期末展示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優良學習單</a:t>
            </a:r>
            <a:endParaRPr lang="en-US" altLang="zh-TW" dirty="0" smtClean="0"/>
          </a:p>
          <a:p>
            <a:r>
              <a:rPr lang="zh-TW" altLang="en-US" dirty="0" smtClean="0"/>
              <a:t>科幻知識庫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網站經營</a:t>
            </a:r>
            <a:endParaRPr lang="zh-TW" altLang="en-US" dirty="0"/>
          </a:p>
        </p:txBody>
      </p:sp>
      <p:pic>
        <p:nvPicPr>
          <p:cNvPr id="19458" name="Picture 2">
            <a:hlinkClick r:id="rId2" tooltip="http://sites.powercam.cc/board.php?courseID=264&amp;f=activity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2728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教學反思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85720" y="1285860"/>
            <a:ext cx="8215370" cy="4721431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課程面</a:t>
            </a:r>
            <a:r>
              <a:rPr lang="en-US" altLang="zh-TW" dirty="0" smtClean="0"/>
              <a:t>:</a:t>
            </a:r>
            <a:r>
              <a:rPr lang="zh-TW" altLang="en-US" dirty="0" smtClean="0"/>
              <a:t> 課程重點要明確，以任務導向教學</a:t>
            </a:r>
            <a:r>
              <a:rPr lang="en-US" altLang="zh-TW" dirty="0" smtClean="0"/>
              <a:t>(TBT)</a:t>
            </a:r>
            <a:r>
              <a:rPr lang="zh-TW" altLang="en-US" dirty="0" smtClean="0"/>
              <a:t>為主。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學生面</a:t>
            </a:r>
            <a:r>
              <a:rPr lang="en-US" altLang="zh-TW" dirty="0" smtClean="0"/>
              <a:t>:</a:t>
            </a:r>
            <a:r>
              <a:rPr lang="zh-TW" altLang="en-US" dirty="0" smtClean="0"/>
              <a:t>以學習單與閱讀記錄檢驗</a:t>
            </a:r>
            <a:r>
              <a:rPr lang="zh-TW" altLang="en-US" dirty="0" smtClean="0">
                <a:solidFill>
                  <a:srgbClr val="FF0000"/>
                </a:solidFill>
              </a:rPr>
              <a:t>認知力</a:t>
            </a:r>
            <a:r>
              <a:rPr lang="zh-TW" altLang="en-US" dirty="0" smtClean="0"/>
              <a:t>，以期中、期末作品檢驗</a:t>
            </a:r>
            <a:r>
              <a:rPr lang="zh-TW" altLang="en-US" dirty="0" smtClean="0">
                <a:solidFill>
                  <a:srgbClr val="FF0000"/>
                </a:solidFill>
              </a:rPr>
              <a:t>實作力</a:t>
            </a:r>
            <a:r>
              <a:rPr lang="zh-TW" altLang="en-US" dirty="0" smtClean="0"/>
              <a:t>，以小組討論檢驗</a:t>
            </a:r>
            <a:r>
              <a:rPr lang="zh-TW" altLang="en-US" dirty="0" smtClean="0">
                <a:solidFill>
                  <a:srgbClr val="FF0000"/>
                </a:solidFill>
              </a:rPr>
              <a:t>協調力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教學面</a:t>
            </a:r>
            <a:r>
              <a:rPr lang="en-US" altLang="zh-TW" dirty="0" smtClean="0"/>
              <a:t>:</a:t>
            </a:r>
            <a:r>
              <a:rPr lang="zh-TW" altLang="en-US" dirty="0" smtClean="0"/>
              <a:t> 正面肯定學生，公平對待。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學生無人停修，出席率高 </a:t>
            </a:r>
            <a:r>
              <a:rPr lang="en-US" altLang="zh-TW" dirty="0" smtClean="0"/>
              <a:t>94%</a:t>
            </a:r>
            <a:r>
              <a:rPr lang="zh-TW" altLang="en-US" dirty="0" smtClean="0"/>
              <a:t>，作業準時繳交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行政面</a:t>
            </a:r>
            <a:r>
              <a:rPr lang="en-US" altLang="zh-TW" dirty="0" smtClean="0"/>
              <a:t>:</a:t>
            </a:r>
            <a:r>
              <a:rPr lang="zh-TW" altLang="en-US" dirty="0" smtClean="0"/>
              <a:t> 教育部與通識中心提供資源，學生可多元學習。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391243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486600" cy="1829761"/>
          </a:xfrm>
        </p:spPr>
        <p:txBody>
          <a:bodyPr/>
          <a:lstStyle/>
          <a:p>
            <a:r>
              <a:rPr lang="zh-TW" altLang="en-US" dirty="0" smtClean="0">
                <a:ea typeface="新細明體" pitchFamily="18" charset="-120"/>
              </a:rPr>
              <a:t>感謝聆聽  </a:t>
            </a:r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zh-TW" altLang="en-US" dirty="0" smtClean="0">
                <a:ea typeface="新細明體" pitchFamily="18" charset="-120"/>
              </a:rPr>
              <a:t>敬請指教</a:t>
            </a:r>
            <a:endParaRPr lang="zh-TW" altLang="en-US" dirty="0"/>
          </a:p>
        </p:txBody>
      </p:sp>
      <p:pic>
        <p:nvPicPr>
          <p:cNvPr id="3074" name="Picture 2" descr="C:\Documents and Settings\Administrator\桌面\CYU_GEC_L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2415" y="1859070"/>
            <a:ext cx="3672408" cy="2977628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860032" y="4005064"/>
            <a:ext cx="3682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/>
              <a:t>感謝  教育部資訊及科技教育司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課程名稱</a:t>
            </a:r>
            <a:r>
              <a:rPr lang="zh-TW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：</a:t>
            </a:r>
            <a:r>
              <a:rPr lang="zh-TW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科技烏托邦：文學原型與創生</a:t>
            </a:r>
            <a:endParaRPr lang="en-US" altLang="zh-TW" sz="28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計畫主持：李小清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健行科大應用外語系副教授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教學助理：羅傑中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交大外文所研究生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                    </a:t>
            </a:r>
            <a:r>
              <a:rPr lang="zh-TW" altLang="en-US" dirty="0" smtClean="0">
                <a:latin typeface="+mj-ea"/>
                <a:ea typeface="+mj-ea"/>
              </a:rPr>
              <a:t>陳政宏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中央英美所研究生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網站助理：江若菁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健行科大應外系學生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網站：</a:t>
            </a:r>
            <a:r>
              <a:rPr lang="en-US" altLang="zh-TW" dirty="0" smtClean="0">
                <a:latin typeface="+mj-ea"/>
                <a:ea typeface="+mj-ea"/>
              </a:rPr>
              <a:t>http://sites.powercam.cc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/site/ge07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pitchFamily="18" charset="-120"/>
              </a:rPr>
              <a:t>子計畫</a:t>
            </a:r>
            <a:r>
              <a:rPr lang="en-US" altLang="zh-TW" dirty="0" smtClean="0">
                <a:ea typeface="新細明體" pitchFamily="18" charset="-120"/>
              </a:rPr>
              <a:t>-</a:t>
            </a:r>
            <a:r>
              <a:rPr lang="zh-TW" altLang="en-US" dirty="0" smtClean="0">
                <a:ea typeface="新細明體" pitchFamily="18" charset="-120"/>
              </a:rPr>
              <a:t>團隊成員</a:t>
            </a:r>
            <a:endParaRPr lang="zh-TW" altLang="en-US" dirty="0"/>
          </a:p>
        </p:txBody>
      </p:sp>
      <p:pic>
        <p:nvPicPr>
          <p:cNvPr id="4" name="Picture 6" descr="http://sites.powercam.cc/sysdata/66/266/album/c1bcbb228577f17b/m/9221_b382884b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786322"/>
            <a:ext cx="2692854" cy="1009822"/>
          </a:xfrm>
          <a:prstGeom prst="rect">
            <a:avLst/>
          </a:prstGeom>
          <a:noFill/>
        </p:spPr>
      </p:pic>
      <p:pic>
        <p:nvPicPr>
          <p:cNvPr id="5" name="Picture 2" descr="C:\Documents and Settings\user\桌面\9182_b9909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3733" y="4657722"/>
            <a:ext cx="171451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user\桌面\10996.jpg"/>
          <p:cNvPicPr>
            <a:picLocks noChangeAspect="1" noChangeArrowheads="1"/>
          </p:cNvPicPr>
          <p:nvPr/>
        </p:nvPicPr>
        <p:blipFill>
          <a:blip r:embed="rId5" cstate="print"/>
          <a:srcRect l="27398" r="17807" b="40638"/>
          <a:stretch>
            <a:fillRect/>
          </a:stretch>
        </p:blipFill>
        <p:spPr bwMode="auto">
          <a:xfrm>
            <a:off x="6429388" y="4643446"/>
            <a:ext cx="105517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user\桌面\11155.jpg"/>
          <p:cNvPicPr>
            <a:picLocks noChangeAspect="1" noChangeArrowheads="1"/>
          </p:cNvPicPr>
          <p:nvPr/>
        </p:nvPicPr>
        <p:blipFill>
          <a:blip r:embed="rId6" cstate="print"/>
          <a:srcRect l="37611" b="39499"/>
          <a:stretch>
            <a:fillRect/>
          </a:stretch>
        </p:blipFill>
        <p:spPr bwMode="auto">
          <a:xfrm>
            <a:off x="7572396" y="2428868"/>
            <a:ext cx="102958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user\桌面\11125.jpg"/>
          <p:cNvPicPr>
            <a:picLocks noChangeAspect="1" noChangeArrowheads="1"/>
          </p:cNvPicPr>
          <p:nvPr/>
        </p:nvPicPr>
        <p:blipFill>
          <a:blip r:embed="rId7" cstate="print"/>
          <a:srcRect l="62519" t="35460" r="19396" b="25588"/>
          <a:stretch>
            <a:fillRect/>
          </a:stretch>
        </p:blipFill>
        <p:spPr bwMode="auto">
          <a:xfrm>
            <a:off x="7643834" y="4643446"/>
            <a:ext cx="96994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user\桌面\10990.jpg"/>
          <p:cNvPicPr>
            <a:picLocks noChangeAspect="1" noChangeArrowheads="1"/>
          </p:cNvPicPr>
          <p:nvPr/>
        </p:nvPicPr>
        <p:blipFill>
          <a:blip r:embed="rId8" cstate="print"/>
          <a:srcRect l="27174" t="10705" r="15760" b="41458"/>
          <a:stretch>
            <a:fillRect/>
          </a:stretch>
        </p:blipFill>
        <p:spPr bwMode="auto">
          <a:xfrm>
            <a:off x="5214942" y="4643446"/>
            <a:ext cx="93692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問題意識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42910" y="1214423"/>
            <a:ext cx="80724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 smtClean="0">
                <a:solidFill>
                  <a:srgbClr val="FF0000"/>
                </a:solidFill>
              </a:rPr>
              <a:t>一、通識閱讀的重要性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/>
              <a:t>     引導</a:t>
            </a:r>
            <a:r>
              <a:rPr lang="zh-TW" altLang="en-US" sz="2400" dirty="0"/>
              <a:t>學生</a:t>
            </a:r>
            <a:r>
              <a:rPr lang="zh-TW" altLang="en-US" sz="2400" dirty="0" smtClean="0"/>
              <a:t>透過經典文本，經歷歷史上最具意義的</a:t>
            </a:r>
            <a:r>
              <a:rPr lang="zh-TW" altLang="en-US" sz="2400" dirty="0"/>
              <a:t>思想歷程、</a:t>
            </a:r>
            <a:r>
              <a:rPr lang="zh-TW" altLang="en-US" sz="2400" dirty="0" smtClean="0"/>
              <a:t>體驗不同的</a:t>
            </a:r>
            <a:r>
              <a:rPr lang="zh-TW" altLang="en-US" sz="2400" dirty="0"/>
              <a:t>情感</a:t>
            </a:r>
            <a:r>
              <a:rPr lang="zh-TW" altLang="en-US" sz="2400" dirty="0" smtClean="0"/>
              <a:t>形態，將文本閱讀導向</a:t>
            </a:r>
            <a:r>
              <a:rPr lang="zh-TW" altLang="en-US" sz="2400" dirty="0"/>
              <a:t>培養學生主動</a:t>
            </a:r>
            <a:r>
              <a:rPr lang="zh-TW" altLang="en-US" sz="2400" dirty="0" smtClean="0"/>
              <a:t>探究、分析思考、創意想像、行動決策的能力。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zh-TW" sz="2400" b="1" dirty="0" smtClean="0">
                <a:solidFill>
                  <a:srgbClr val="FF0000"/>
                </a:solidFill>
              </a:rPr>
              <a:t>二、閱讀方法的重要性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/>
              <a:t>    </a:t>
            </a:r>
            <a:r>
              <a:rPr lang="zh-TW" altLang="zh-TW" sz="2400" dirty="0" smtClean="0"/>
              <a:t>以閱讀為手段，藉由原本和不同文本</a:t>
            </a:r>
            <a:r>
              <a:rPr lang="en-US" altLang="zh-TW" sz="2400" dirty="0" smtClean="0"/>
              <a:t>(</a:t>
            </a:r>
            <a:r>
              <a:rPr lang="zh-TW" altLang="zh-TW" sz="2400" dirty="0" smtClean="0"/>
              <a:t>影本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，</a:t>
            </a:r>
            <a:r>
              <a:rPr lang="zh-TW" altLang="en-US" sz="2400" dirty="0" smtClean="0"/>
              <a:t>檢視</a:t>
            </a:r>
            <a:r>
              <a:rPr lang="zh-TW" altLang="zh-TW" sz="2400" dirty="0" smtClean="0"/>
              <a:t>人類</a:t>
            </a:r>
            <a:r>
              <a:rPr lang="zh-TW" altLang="en-US" sz="2400" dirty="0" smtClean="0"/>
              <a:t>與科技的關連性，</a:t>
            </a:r>
            <a:r>
              <a:rPr lang="zh-TW" altLang="zh-TW" sz="2400" dirty="0" smtClean="0"/>
              <a:t>相互理解詮釋進而從原型到改作創生，最終淬煉「思考」的終極關鍵能力。</a:t>
            </a:r>
            <a:endParaRPr lang="en-US" altLang="zh-TW" sz="2400" b="1" dirty="0" smtClean="0"/>
          </a:p>
          <a:p>
            <a:r>
              <a:rPr lang="zh-TW" altLang="zh-TW" sz="2400" b="1" dirty="0" smtClean="0">
                <a:solidFill>
                  <a:srgbClr val="FF0000"/>
                </a:solidFill>
              </a:rPr>
              <a:t>三、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科技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文學經典閱讀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      </a:t>
            </a:r>
            <a:r>
              <a:rPr lang="zh-TW" altLang="en-US" sz="2400" dirty="0" smtClean="0"/>
              <a:t>挑選四本對科幻文化形成最具影響力的小說，由工業革命到資訊時代，從科技的發展與科幻的想像來</a:t>
            </a:r>
            <a:r>
              <a:rPr lang="zh-TW" altLang="en-US" sz="2400" dirty="0" smtClean="0"/>
              <a:t>思索物我、人</a:t>
            </a:r>
            <a:r>
              <a:rPr lang="zh-TW" altLang="en-US" sz="2400" dirty="0" smtClean="0"/>
              <a:t>我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生命、人性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、</a:t>
            </a:r>
            <a:r>
              <a:rPr lang="zh-TW" altLang="en-US" sz="2400" dirty="0" smtClean="0"/>
              <a:t>人人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社會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、</a:t>
            </a:r>
            <a:r>
              <a:rPr lang="zh-TW" altLang="en-US" sz="2400" dirty="0" smtClean="0"/>
              <a:t>與天</a:t>
            </a:r>
            <a:r>
              <a:rPr lang="zh-TW" altLang="en-US" sz="2400" dirty="0" smtClean="0"/>
              <a:t>人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宇宙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的關係，探索人的終極關懷。</a:t>
            </a: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課程定位</a:t>
            </a:r>
            <a:r>
              <a:rPr lang="en-US" altLang="zh-TW" dirty="0" smtClean="0"/>
              <a:t>(</a:t>
            </a:r>
            <a:r>
              <a:rPr lang="zh-TW" altLang="en-US" dirty="0" smtClean="0"/>
              <a:t>課群中的定位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3779912" y="1357298"/>
            <a:ext cx="4912018" cy="493574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sz="3200" b="1" dirty="0" smtClean="0"/>
              <a:t>選取</a:t>
            </a:r>
            <a:r>
              <a:rPr lang="en-US" altLang="zh-TW" sz="3200" b="1" dirty="0" smtClean="0"/>
              <a:t>《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科學怪人</a:t>
            </a:r>
            <a:r>
              <a:rPr lang="en-US" altLang="zh-TW" sz="3200" b="1" dirty="0" smtClean="0"/>
              <a:t>》</a:t>
            </a:r>
            <a:r>
              <a:rPr lang="en-US" sz="3200" b="1" dirty="0" smtClean="0"/>
              <a:t> </a:t>
            </a:r>
            <a:r>
              <a:rPr lang="zh-TW" altLang="en-US" sz="3200" b="1" dirty="0" smtClean="0"/>
              <a:t>、</a:t>
            </a:r>
            <a:r>
              <a:rPr lang="en-US" altLang="zh-TW" sz="3200" b="1" dirty="0" smtClean="0"/>
              <a:t>《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美麗新世界</a:t>
            </a:r>
            <a:r>
              <a:rPr lang="en-US" altLang="zh-TW" sz="3200" b="1" dirty="0" smtClean="0"/>
              <a:t>》</a:t>
            </a:r>
            <a:r>
              <a:rPr lang="zh-TW" altLang="en-US" sz="3200" b="1" dirty="0" smtClean="0"/>
              <a:t>、 </a:t>
            </a:r>
            <a:r>
              <a:rPr lang="en-US" altLang="zh-TW" sz="3200" b="1" dirty="0" smtClean="0"/>
              <a:t>《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時間機器</a:t>
            </a:r>
            <a:r>
              <a:rPr lang="en-US" altLang="zh-TW" sz="3200" b="1" dirty="0" smtClean="0"/>
              <a:t>》</a:t>
            </a:r>
            <a:r>
              <a:rPr lang="en-US" sz="3200" b="1" dirty="0" smtClean="0"/>
              <a:t> </a:t>
            </a:r>
            <a:r>
              <a:rPr lang="zh-TW" altLang="en-US" sz="3200" b="1" dirty="0" smtClean="0"/>
              <a:t>、</a:t>
            </a:r>
            <a:r>
              <a:rPr lang="en-US" altLang="zh-TW" sz="3200" b="1" dirty="0" smtClean="0"/>
              <a:t>《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銀翼殺手</a:t>
            </a:r>
            <a:r>
              <a:rPr lang="en-US" altLang="zh-TW" sz="3200" b="1" dirty="0" smtClean="0"/>
              <a:t>》</a:t>
            </a:r>
            <a:r>
              <a:rPr lang="zh-TW" altLang="en-US" sz="3200" b="1" dirty="0" smtClean="0"/>
              <a:t>四本不同時空背景的科幻文學經典來探討科技、政治、歷史與個人主體性的關係，以</a:t>
            </a:r>
            <a:r>
              <a:rPr lang="zh-TW" altLang="en-US" sz="3200" b="1" u="sng" dirty="0" smtClean="0"/>
              <a:t>敘事原型</a:t>
            </a:r>
            <a:r>
              <a:rPr lang="zh-TW" altLang="en-US" sz="3200" b="1" dirty="0" smtClean="0"/>
              <a:t>的概念來解讀西方科幻文學與改編影</a:t>
            </a:r>
            <a:r>
              <a:rPr lang="zh-TW" altLang="en-US" sz="3200" b="1" dirty="0" smtClean="0"/>
              <a:t>本。</a:t>
            </a:r>
            <a:endParaRPr lang="en-US" altLang="zh-TW" sz="3200" b="1" dirty="0" smtClean="0"/>
          </a:p>
          <a:p>
            <a:pPr>
              <a:lnSpc>
                <a:spcPct val="160000"/>
              </a:lnSpc>
            </a:pPr>
            <a:r>
              <a:rPr lang="zh-TW" altLang="en-US" sz="3200" b="1" dirty="0" smtClean="0"/>
              <a:t>結合少</a:t>
            </a:r>
            <a:r>
              <a:rPr lang="zh-TW" altLang="en-US" sz="3200" b="1" dirty="0" smtClean="0"/>
              <a:t>眾之文學</a:t>
            </a:r>
            <a:r>
              <a:rPr lang="zh-TW" altLang="en-US" sz="3200" b="1" dirty="0" smtClean="0"/>
              <a:t>賞析與大眾</a:t>
            </a:r>
            <a:r>
              <a:rPr lang="zh-TW" altLang="en-US" sz="3200" b="1" dirty="0" smtClean="0"/>
              <a:t>影音</a:t>
            </a:r>
            <a:r>
              <a:rPr lang="zh-TW" altLang="en-US" sz="3200" b="1" dirty="0" smtClean="0"/>
              <a:t>娛樂</a:t>
            </a:r>
            <a:endParaRPr lang="en-US" altLang="zh-TW" sz="3200" b="1" dirty="0" smtClean="0"/>
          </a:p>
          <a:p>
            <a:pPr>
              <a:lnSpc>
                <a:spcPct val="160000"/>
              </a:lnSpc>
            </a:pPr>
            <a:r>
              <a:rPr lang="zh-TW" altLang="en-US" sz="3200" b="1" dirty="0" smtClean="0"/>
              <a:t>激發</a:t>
            </a:r>
            <a:r>
              <a:rPr lang="zh-TW" altLang="en-US" sz="3200" b="1" dirty="0" smtClean="0"/>
              <a:t>學生的文本分析與創意編製</a:t>
            </a:r>
            <a:r>
              <a:rPr lang="zh-TW" altLang="en-US" sz="3200" b="1" dirty="0" smtClean="0"/>
              <a:t>能力。</a:t>
            </a:r>
            <a:endParaRPr lang="en-US" altLang="zh-TW" sz="3200" b="1" dirty="0" smtClean="0"/>
          </a:p>
          <a:p>
            <a:pPr>
              <a:lnSpc>
                <a:spcPct val="160000"/>
              </a:lnSpc>
            </a:pPr>
            <a:r>
              <a:rPr lang="zh-TW" altLang="en-US" sz="3200" b="1" dirty="0" smtClean="0"/>
              <a:t>為</a:t>
            </a:r>
            <a:r>
              <a:rPr lang="zh-TW" altLang="en-US" sz="3200" b="1" dirty="0" smtClean="0"/>
              <a:t>流行娛樂與數位生活注入思想深度。</a:t>
            </a:r>
          </a:p>
          <a:p>
            <a:pPr>
              <a:buNone/>
            </a:pPr>
            <a:endParaRPr lang="zh-TW" altLang="en-US" b="1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00034" y="1714488"/>
          <a:ext cx="3349992" cy="3672408"/>
        </p:xfrm>
        <a:graphic>
          <a:graphicData uri="http://schemas.openxmlformats.org/presentationml/2006/ole">
            <p:oleObj spid="_x0000_s3074" name="點陣圖影像" r:id="rId3" imgW="2685714" imgH="294363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214422"/>
            <a:ext cx="8534752" cy="4796325"/>
          </a:xfrm>
        </p:spPr>
        <p:txBody>
          <a:bodyPr/>
          <a:lstStyle/>
          <a:p>
            <a:pPr>
              <a:buNone/>
              <a:tabLst>
                <a:tab pos="0" algn="l"/>
              </a:tabLst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基本能力</a:t>
            </a:r>
            <a:r>
              <a:rPr lang="en-US" altLang="zh-TW" b="0" dirty="0" smtClean="0"/>
              <a:t>&amp;</a:t>
            </a:r>
            <a:r>
              <a:rPr lang="zh-TW" altLang="zh-TW" dirty="0" smtClean="0"/>
              <a:t>課程目標</a:t>
            </a:r>
            <a:endParaRPr lang="zh-TW" altLang="en-US" dirty="0"/>
          </a:p>
        </p:txBody>
      </p:sp>
      <p:graphicFrame>
        <p:nvGraphicFramePr>
          <p:cNvPr id="9" name="資料庫圖表 8"/>
          <p:cNvGraphicFramePr/>
          <p:nvPr/>
        </p:nvGraphicFramePr>
        <p:xfrm>
          <a:off x="714348" y="1357298"/>
          <a:ext cx="3510245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內容版面配置區 6"/>
          <p:cNvSpPr txBox="1">
            <a:spLocks/>
          </p:cNvSpPr>
          <p:nvPr/>
        </p:nvSpPr>
        <p:spPr>
          <a:xfrm>
            <a:off x="428596" y="2285992"/>
            <a:ext cx="3857652" cy="3571900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了解</a:t>
            </a:r>
            <a:r>
              <a:rPr lang="zh-TW" altLang="en-US" sz="2000" dirty="0" smtClean="0"/>
              <a:t>共通的心理結構和美感。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lang="zh-TW" altLang="en-US" sz="2000" dirty="0" smtClean="0"/>
              <a:t>釐清科技角色，掌握理性科學思維。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altLang="zh-TW" sz="2000" dirty="0" smtClean="0"/>
              <a:t>3.</a:t>
            </a:r>
            <a:r>
              <a:rPr lang="zh-TW" altLang="en-US" sz="2000" dirty="0" smtClean="0"/>
              <a:t>針對問題獨立思考與判斷。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4.</a:t>
            </a:r>
            <a:r>
              <a:rPr lang="zh-TW" altLang="en-US" sz="2000" dirty="0" smtClean="0"/>
              <a:t>從文本再現中，客觀思考個人的主體性。</a:t>
            </a:r>
            <a:endParaRPr lang="en-US" altLang="zh-TW" sz="2000" dirty="0" smtClean="0"/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altLang="zh-TW" sz="2000" dirty="0" smtClean="0"/>
              <a:t>5.</a:t>
            </a:r>
            <a:r>
              <a:rPr lang="zh-TW" altLang="en-US" sz="2000" dirty="0" smtClean="0"/>
              <a:t>思考社會文化問題，善盡社會公民責任。</a:t>
            </a:r>
          </a:p>
        </p:txBody>
      </p:sp>
      <p:sp>
        <p:nvSpPr>
          <p:cNvPr id="10" name="內容版面配置區 8"/>
          <p:cNvSpPr txBox="1">
            <a:spLocks/>
          </p:cNvSpPr>
          <p:nvPr/>
        </p:nvSpPr>
        <p:spPr>
          <a:xfrm>
            <a:off x="4572000" y="2285992"/>
            <a:ext cx="4286280" cy="2734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5" lvl="0" indent="-184150"/>
            <a:r>
              <a:rPr lang="en-US" altLang="zh-TW" sz="2000" dirty="0" smtClean="0"/>
              <a:t>1.</a:t>
            </a:r>
            <a:r>
              <a:rPr lang="zh-TW" altLang="en-US" sz="2000" dirty="0" smtClean="0"/>
              <a:t>具備美感領受力，將生活與美學作結合。</a:t>
            </a:r>
          </a:p>
          <a:p>
            <a:pPr marL="365125" lvl="0" indent="-18415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TW" sz="2000" dirty="0" smtClean="0"/>
              <a:t>2.</a:t>
            </a:r>
            <a:r>
              <a:rPr lang="zh-TW" altLang="en-US" sz="2000" dirty="0" smtClean="0"/>
              <a:t>能瞭解理性科學思維模式，激發科學想像。</a:t>
            </a:r>
            <a:endParaRPr lang="en-US" altLang="zh-TW" sz="2000" dirty="0" smtClean="0"/>
          </a:p>
          <a:p>
            <a:pPr marL="365125" lvl="0" indent="-18415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TW" sz="2000" dirty="0" smtClean="0"/>
              <a:t>3.</a:t>
            </a:r>
            <a:r>
              <a:rPr lang="zh-TW" altLang="en-US" sz="2000" dirty="0" smtClean="0"/>
              <a:t>能用道德推理處理現實的倫理難題。</a:t>
            </a:r>
            <a:endParaRPr lang="en-US" altLang="zh-TW" sz="2000" dirty="0" smtClean="0"/>
          </a:p>
          <a:p>
            <a:pPr marL="365125" lvl="0" indent="-18415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TW" sz="2000" dirty="0" smtClean="0"/>
              <a:t>4.</a:t>
            </a:r>
            <a:r>
              <a:rPr lang="zh-TW" altLang="en-US" sz="2000" dirty="0" smtClean="0"/>
              <a:t>具公民素養與社會責任。</a:t>
            </a:r>
            <a:endParaRPr lang="en-US" altLang="zh-TW" sz="2000" dirty="0" smtClean="0"/>
          </a:p>
          <a:p>
            <a:pPr marL="365125" lvl="0" indent="-18415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TW" sz="2000" dirty="0" smtClean="0"/>
              <a:t>5.</a:t>
            </a:r>
            <a:r>
              <a:rPr lang="zh-TW" altLang="en-US" sz="2000" dirty="0" smtClean="0"/>
              <a:t>具歷史智識及啟發性的歷史思維。</a:t>
            </a:r>
            <a:endParaRPr lang="zh-TW" altLang="en-US" sz="2000" dirty="0"/>
          </a:p>
        </p:txBody>
      </p:sp>
      <p:graphicFrame>
        <p:nvGraphicFramePr>
          <p:cNvPr id="12" name="資料庫圖表 11"/>
          <p:cNvGraphicFramePr/>
          <p:nvPr/>
        </p:nvGraphicFramePr>
        <p:xfrm>
          <a:off x="4714876" y="1285860"/>
          <a:ext cx="3510245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928802"/>
            <a:ext cx="5400684" cy="3662183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期中作業</a:t>
            </a:r>
            <a:r>
              <a:rPr lang="en-US" altLang="zh-TW" sz="2600" dirty="0" smtClean="0"/>
              <a:t>: 2050</a:t>
            </a:r>
            <a:r>
              <a:rPr lang="zh-TW" altLang="en-US" sz="2600" dirty="0" smtClean="0"/>
              <a:t>未來世界</a:t>
            </a:r>
            <a:r>
              <a:rPr lang="en-US" altLang="zh-TW" sz="2600" dirty="0" smtClean="0"/>
              <a:t>...20%</a:t>
            </a:r>
            <a:endParaRPr lang="zh-TW" altLang="en-US" sz="2600" dirty="0" smtClean="0"/>
          </a:p>
          <a:p>
            <a:r>
              <a:rPr lang="zh-TW" altLang="en-US" sz="2600" dirty="0" smtClean="0"/>
              <a:t>期末作業</a:t>
            </a:r>
            <a:r>
              <a:rPr lang="en-US" altLang="zh-TW" sz="2600" dirty="0" smtClean="0"/>
              <a:t>: </a:t>
            </a:r>
            <a:r>
              <a:rPr lang="zh-TW" altLang="en-US" sz="2600" dirty="0" smtClean="0"/>
              <a:t>微</a:t>
            </a:r>
            <a:r>
              <a:rPr lang="en-US" altLang="zh-TW" sz="2600" dirty="0" smtClean="0"/>
              <a:t>/</a:t>
            </a:r>
            <a:r>
              <a:rPr lang="zh-TW" altLang="en-US" sz="2600" dirty="0" smtClean="0"/>
              <a:t>偽廣告</a:t>
            </a:r>
            <a:r>
              <a:rPr lang="en-US" altLang="zh-TW" sz="2600" dirty="0" smtClean="0"/>
              <a:t>………25%</a:t>
            </a:r>
            <a:endParaRPr lang="zh-TW" altLang="en-US" sz="2600" dirty="0" smtClean="0"/>
          </a:p>
          <a:p>
            <a:r>
              <a:rPr lang="zh-TW" altLang="en-US" sz="2600" dirty="0" smtClean="0"/>
              <a:t>閱讀紀錄</a:t>
            </a:r>
            <a:r>
              <a:rPr lang="en-US" altLang="zh-TW" sz="2600" dirty="0" smtClean="0"/>
              <a:t>: </a:t>
            </a:r>
            <a:r>
              <a:rPr lang="zh-TW" altLang="en-US" sz="2600" dirty="0" smtClean="0"/>
              <a:t>經典科幻文學</a:t>
            </a:r>
            <a:r>
              <a:rPr lang="en-US" altLang="zh-TW" sz="2600" dirty="0" smtClean="0"/>
              <a:t>…..15%</a:t>
            </a:r>
          </a:p>
          <a:p>
            <a:r>
              <a:rPr lang="zh-TW" altLang="en-US" sz="2600" dirty="0" smtClean="0"/>
              <a:t>期末簡報</a:t>
            </a:r>
            <a:r>
              <a:rPr lang="en-US" altLang="zh-TW" sz="2600" dirty="0" smtClean="0"/>
              <a:t>……..……………..10%</a:t>
            </a:r>
            <a:endParaRPr lang="zh-TW" altLang="en-US" sz="2600" dirty="0" smtClean="0"/>
          </a:p>
          <a:p>
            <a:r>
              <a:rPr lang="zh-TW" altLang="en-US" sz="2600" dirty="0" smtClean="0"/>
              <a:t>出席、討論、學習單</a:t>
            </a:r>
            <a:r>
              <a:rPr lang="en-US" altLang="zh-TW" sz="2600" dirty="0" smtClean="0"/>
              <a:t>.……...30%</a:t>
            </a:r>
            <a:endParaRPr lang="zh-TW" altLang="en-US" sz="2600" dirty="0" smtClean="0"/>
          </a:p>
          <a:p>
            <a:pPr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成績考核</a:t>
            </a:r>
            <a:endParaRPr lang="zh-TW" alt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5429256" y="1214422"/>
          <a:ext cx="3527696" cy="412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正式課程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培力課程</a:t>
            </a:r>
            <a:endParaRPr lang="zh-TW" altLang="en-US" dirty="0"/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正式課程</a:t>
            </a:r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培</a:t>
            </a:r>
            <a:r>
              <a:rPr lang="zh-TW" altLang="en-US" dirty="0" smtClean="0"/>
              <a:t>力課程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剪輯工作坊</a:t>
            </a:r>
            <a:r>
              <a:rPr lang="en-US" altLang="zh-TW" dirty="0" smtClean="0"/>
              <a:t>1</a:t>
            </a:r>
            <a:r>
              <a:rPr lang="zh-TW" altLang="en-US" dirty="0" smtClean="0"/>
              <a:t>場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共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6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小時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健行電影院</a:t>
            </a:r>
            <a:r>
              <a:rPr lang="en-US" altLang="zh-TW" dirty="0" smtClean="0"/>
              <a:t>3</a:t>
            </a:r>
            <a:r>
              <a:rPr lang="zh-TW" altLang="en-US" dirty="0" smtClean="0"/>
              <a:t>場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共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6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小時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健行書房</a:t>
            </a:r>
            <a:r>
              <a:rPr lang="en-US" altLang="zh-TW" dirty="0" smtClean="0"/>
              <a:t>6</a:t>
            </a:r>
            <a:r>
              <a:rPr lang="zh-TW" altLang="en-US" dirty="0" smtClean="0"/>
              <a:t>場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共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6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小時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三班協同教學論壇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098" name="Picture 2" descr="C:\Documents and Settings\user\桌面\Rad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857232"/>
            <a:ext cx="2857500" cy="2857500"/>
          </a:xfrm>
          <a:prstGeom prst="rect">
            <a:avLst/>
          </a:prstGeom>
          <a:noFill/>
        </p:spPr>
      </p:pic>
      <p:pic>
        <p:nvPicPr>
          <p:cNvPr id="6" name="圖片 5" descr="大家都以为跟汤姆·克鲁斯离婚后，妮可·基德曼从此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7753">
            <a:off x="6108270" y="4727597"/>
            <a:ext cx="2526940" cy="1765654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6286512" y="35716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2060"/>
                </a:solidFill>
              </a:rPr>
              <a:t>A.</a:t>
            </a:r>
            <a:r>
              <a:rPr lang="zh-TW" altLang="en-US" sz="1200" dirty="0" smtClean="0">
                <a:solidFill>
                  <a:srgbClr val="002060"/>
                </a:solidFill>
              </a:rPr>
              <a:t>語言文字與溝通能力</a:t>
            </a:r>
            <a:endParaRPr lang="zh-TW" altLang="en-US" sz="1200" dirty="0">
              <a:solidFill>
                <a:srgbClr val="00206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786710" y="1214422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2060"/>
                </a:solidFill>
              </a:rPr>
              <a:t>B.</a:t>
            </a:r>
            <a:r>
              <a:rPr lang="zh-TW" altLang="en-US" sz="1200" dirty="0" smtClean="0">
                <a:solidFill>
                  <a:srgbClr val="002060"/>
                </a:solidFill>
              </a:rPr>
              <a:t> 歷史智識與歷史思維</a:t>
            </a:r>
            <a:endParaRPr lang="zh-TW" altLang="en-US" sz="1200" dirty="0">
              <a:solidFill>
                <a:srgbClr val="00206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072462" y="228599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2060"/>
                </a:solidFill>
              </a:rPr>
              <a:t>C.</a:t>
            </a:r>
            <a:r>
              <a:rPr lang="zh-TW" altLang="en-US" sz="1200" dirty="0" smtClean="0">
                <a:solidFill>
                  <a:srgbClr val="002060"/>
                </a:solidFill>
              </a:rPr>
              <a:t>文化與美學素養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215206" y="350043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2060"/>
                </a:solidFill>
              </a:rPr>
              <a:t>D.</a:t>
            </a:r>
            <a:r>
              <a:rPr lang="zh-TW" altLang="en-US" sz="1200" dirty="0" smtClean="0">
                <a:solidFill>
                  <a:srgbClr val="002060"/>
                </a:solidFill>
              </a:rPr>
              <a:t>思考與判斷能力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643570" y="357187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2060"/>
                </a:solidFill>
              </a:rPr>
              <a:t>E.</a:t>
            </a:r>
            <a:r>
              <a:rPr lang="zh-TW" altLang="en-US" sz="1200" dirty="0" smtClean="0">
                <a:solidFill>
                  <a:srgbClr val="002060"/>
                </a:solidFill>
              </a:rPr>
              <a:t>公民素養與社會責任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572000" y="228599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2060"/>
                </a:solidFill>
              </a:rPr>
              <a:t>F.</a:t>
            </a:r>
            <a:r>
              <a:rPr lang="zh-TW" altLang="en-US" sz="1200" dirty="0" smtClean="0">
                <a:solidFill>
                  <a:srgbClr val="002060"/>
                </a:solidFill>
              </a:rPr>
              <a:t>社會關懷與實踐力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786314" y="114298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2060"/>
                </a:solidFill>
              </a:rPr>
              <a:t>G.</a:t>
            </a:r>
            <a:r>
              <a:rPr lang="zh-TW" altLang="en-US" sz="1200" dirty="0" smtClean="0">
                <a:solidFill>
                  <a:srgbClr val="002060"/>
                </a:solidFill>
              </a:rPr>
              <a:t>科技與生態素養</a:t>
            </a:r>
          </a:p>
        </p:txBody>
      </p:sp>
      <p:pic>
        <p:nvPicPr>
          <p:cNvPr id="14" name="Picture 14" descr="C:\Documents and Settings\user\桌面\論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157192"/>
            <a:ext cx="1739089" cy="134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827584" y="1700808"/>
          <a:ext cx="3672408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391"/>
                <a:gridCol w="2371017"/>
              </a:tblGrid>
              <a:tr h="33603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歷程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產出</a:t>
                      </a:r>
                      <a:endParaRPr lang="zh-TW" altLang="en-US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文本閱讀 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閱讀記錄</a:t>
                      </a:r>
                      <a:endParaRPr lang="zh-TW" alt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討論分析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學習單</a:t>
                      </a:r>
                      <a:endParaRPr lang="zh-TW" alt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創意想像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期中作業</a:t>
                      </a:r>
                      <a:endParaRPr lang="zh-TW" alt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應用實作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期末微</a:t>
                      </a:r>
                      <a:r>
                        <a:rPr lang="en-US" altLang="zh-TW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偽廣告</a:t>
                      </a:r>
                      <a:endParaRPr lang="zh-TW" alt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反思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期末簡報</a:t>
                      </a:r>
                      <a:endParaRPr lang="zh-TW" alt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 descr="C:\Documents and Settings\user\桌面\10141_d71ccc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357562"/>
            <a:ext cx="131335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34" name="Picture 14" descr="C:\Documents and Settings\user\桌面\10808_5d24a5d6.jpg"/>
          <p:cNvPicPr>
            <a:picLocks noChangeAspect="1" noChangeArrowheads="1"/>
          </p:cNvPicPr>
          <p:nvPr/>
        </p:nvPicPr>
        <p:blipFill>
          <a:blip r:embed="rId3" cstate="print"/>
          <a:srcRect l="12829" b="12422"/>
          <a:stretch>
            <a:fillRect/>
          </a:stretch>
        </p:blipFill>
        <p:spPr bwMode="auto">
          <a:xfrm>
            <a:off x="4643438" y="3214686"/>
            <a:ext cx="1422622" cy="21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任務導向</a:t>
            </a:r>
            <a:r>
              <a:rPr lang="zh-TW" altLang="en-US" dirty="0" smtClean="0"/>
              <a:t>教學</a:t>
            </a:r>
            <a:endParaRPr lang="zh-TW" altLang="en-US" dirty="0"/>
          </a:p>
        </p:txBody>
      </p:sp>
      <p:pic>
        <p:nvPicPr>
          <p:cNvPr id="5122" name="Picture 2" descr="C:\Documents and Settings\user\桌面\10000_1aaf6658.jpg"/>
          <p:cNvPicPr>
            <a:picLocks noChangeAspect="1" noChangeArrowheads="1"/>
          </p:cNvPicPr>
          <p:nvPr/>
        </p:nvPicPr>
        <p:blipFill>
          <a:blip r:embed="rId4" cstate="print"/>
          <a:srcRect l="17813" t="10022" r="21249"/>
          <a:stretch>
            <a:fillRect/>
          </a:stretch>
        </p:blipFill>
        <p:spPr bwMode="auto">
          <a:xfrm>
            <a:off x="1571604" y="3714752"/>
            <a:ext cx="2286016" cy="1894448"/>
          </a:xfrm>
          <a:prstGeom prst="rect">
            <a:avLst/>
          </a:prstGeom>
          <a:noFill/>
        </p:spPr>
      </p:pic>
      <p:pic>
        <p:nvPicPr>
          <p:cNvPr id="5123" name="Picture 3" descr="C:\Documents and Settings\user\桌面\9793_2b78f9c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14752"/>
            <a:ext cx="1080000" cy="714380"/>
          </a:xfrm>
          <a:prstGeom prst="rect">
            <a:avLst/>
          </a:prstGeom>
          <a:noFill/>
        </p:spPr>
      </p:pic>
      <p:pic>
        <p:nvPicPr>
          <p:cNvPr id="5124" name="Picture 4" descr="C:\Documents and Settings\user\桌面\9786_fb3a0b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214422"/>
            <a:ext cx="1080000" cy="714380"/>
          </a:xfrm>
          <a:prstGeom prst="rect">
            <a:avLst/>
          </a:prstGeom>
          <a:noFill/>
        </p:spPr>
      </p:pic>
      <p:pic>
        <p:nvPicPr>
          <p:cNvPr id="5125" name="Picture 5" descr="C:\Documents and Settings\user\桌面\9784_fb3a0b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928934"/>
            <a:ext cx="1071570" cy="714380"/>
          </a:xfrm>
          <a:prstGeom prst="rect">
            <a:avLst/>
          </a:prstGeom>
          <a:noFill/>
        </p:spPr>
      </p:pic>
      <p:pic>
        <p:nvPicPr>
          <p:cNvPr id="5126" name="Picture 6" descr="C:\Documents and Settings\user\桌面\9788_9a148a7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2928934"/>
            <a:ext cx="1080000" cy="714380"/>
          </a:xfrm>
          <a:prstGeom prst="rect">
            <a:avLst/>
          </a:prstGeom>
          <a:noFill/>
        </p:spPr>
      </p:pic>
      <p:pic>
        <p:nvPicPr>
          <p:cNvPr id="5127" name="Picture 7" descr="C:\Documents and Settings\user\桌面\9787_fb3a0b7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2071678"/>
            <a:ext cx="1071570" cy="714380"/>
          </a:xfrm>
          <a:prstGeom prst="rect">
            <a:avLst/>
          </a:prstGeom>
          <a:noFill/>
        </p:spPr>
      </p:pic>
      <p:pic>
        <p:nvPicPr>
          <p:cNvPr id="5128" name="Picture 8" descr="C:\Documents and Settings\user\桌面\9785_fb3a0b7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2071678"/>
            <a:ext cx="1080000" cy="720000"/>
          </a:xfrm>
          <a:prstGeom prst="rect">
            <a:avLst/>
          </a:prstGeom>
          <a:noFill/>
        </p:spPr>
      </p:pic>
      <p:pic>
        <p:nvPicPr>
          <p:cNvPr id="5129" name="Picture 9" descr="C:\Documents and Settings\user\桌面\9789_9a148a7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1214422"/>
            <a:ext cx="1080000" cy="706154"/>
          </a:xfrm>
          <a:prstGeom prst="rect">
            <a:avLst/>
          </a:prstGeom>
          <a:noFill/>
        </p:spPr>
      </p:pic>
      <p:pic>
        <p:nvPicPr>
          <p:cNvPr id="5130" name="Picture 10" descr="C:\Documents and Settings\user\桌面\9790_058f69e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1604" y="1214422"/>
            <a:ext cx="1080000" cy="706153"/>
          </a:xfrm>
          <a:prstGeom prst="rect">
            <a:avLst/>
          </a:prstGeom>
          <a:noFill/>
        </p:spPr>
      </p:pic>
      <p:pic>
        <p:nvPicPr>
          <p:cNvPr id="5131" name="Picture 11" descr="C:\Documents and Settings\user\桌面\9792_2324861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596" y="2928934"/>
            <a:ext cx="1080000" cy="706154"/>
          </a:xfrm>
          <a:prstGeom prst="rect">
            <a:avLst/>
          </a:prstGeom>
          <a:noFill/>
        </p:spPr>
      </p:pic>
      <p:pic>
        <p:nvPicPr>
          <p:cNvPr id="5132" name="Picture 12" descr="C:\Documents and Settings\user\桌面\9791_2324861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14612" y="2071678"/>
            <a:ext cx="1080000" cy="714380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6012160" y="620688"/>
            <a:ext cx="3240360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zh-TW" altLang="en-US" sz="2400" b="1" dirty="0">
                <a:solidFill>
                  <a:srgbClr val="002060"/>
                </a:solidFill>
              </a:rPr>
              <a:t>小組討論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共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9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次</a:t>
            </a:r>
            <a:endParaRPr lang="en-US" altLang="zh-TW" sz="2400" b="1" dirty="0">
              <a:solidFill>
                <a:srgbClr val="002060"/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002060"/>
                </a:solidFill>
              </a:rPr>
              <a:t>學習</a:t>
            </a:r>
            <a:r>
              <a:rPr lang="zh-TW" altLang="en-US" sz="2400" b="1" dirty="0">
                <a:solidFill>
                  <a:srgbClr val="002060"/>
                </a:solidFill>
              </a:rPr>
              <a:t>單寫作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每人</a:t>
            </a:r>
            <a:r>
              <a:rPr lang="en-US" altLang="zh-TW" sz="2400" b="1" dirty="0">
                <a:solidFill>
                  <a:srgbClr val="002060"/>
                </a:solidFill>
              </a:rPr>
              <a:t>7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次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002060"/>
                </a:solidFill>
              </a:rPr>
              <a:t>問答競賽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5136" name="Picture 16" descr="http://sites.powercam.cc/sysdata/64/264/album/8a57e9deea67ec5b/l/10667_cb37444d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3504" y="3857628"/>
            <a:ext cx="162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圖片 20" descr="小組討論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57620" y="1196752"/>
            <a:ext cx="2239431" cy="1746232"/>
          </a:xfrm>
          <a:prstGeom prst="rect">
            <a:avLst/>
          </a:prstGeom>
        </p:spPr>
      </p:pic>
      <p:pic>
        <p:nvPicPr>
          <p:cNvPr id="5141" name="Picture 21" descr="C:\Documents and Settings\user\桌面\1031教育部課程\Frankstein 學習單2\Frankstein學習單c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58082" y="2071678"/>
            <a:ext cx="130773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圖片 19" descr="學習單3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-420000">
            <a:off x="5912216" y="4230950"/>
            <a:ext cx="1569230" cy="21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圖片 22" descr="學習單6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357950" y="2714620"/>
            <a:ext cx="156923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圖片 21" descr="學習單4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143768" y="3786190"/>
            <a:ext cx="156923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期中作業聯展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2050</a:t>
            </a:r>
            <a:r>
              <a:rPr lang="zh-TW" altLang="en-US" dirty="0" smtClean="0"/>
              <a:t>未來世界</a:t>
            </a:r>
            <a:endParaRPr lang="zh-TW" altLang="en-US" dirty="0"/>
          </a:p>
        </p:txBody>
      </p:sp>
      <p:pic>
        <p:nvPicPr>
          <p:cNvPr id="6146" name="Picture 2" descr="C:\Documents and Settings\user\桌面\10672_37dda392.jpg"/>
          <p:cNvPicPr>
            <a:picLocks noChangeAspect="1" noChangeArrowheads="1"/>
          </p:cNvPicPr>
          <p:nvPr/>
        </p:nvPicPr>
        <p:blipFill>
          <a:blip r:embed="rId2" cstate="print"/>
          <a:srcRect r="22042"/>
          <a:stretch>
            <a:fillRect/>
          </a:stretch>
        </p:blipFill>
        <p:spPr bwMode="auto">
          <a:xfrm>
            <a:off x="285720" y="3857628"/>
            <a:ext cx="248068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Documents and Settings\user\桌面\10670_a3d082ee.jpg"/>
          <p:cNvPicPr>
            <a:picLocks noChangeAspect="1" noChangeArrowheads="1"/>
          </p:cNvPicPr>
          <p:nvPr/>
        </p:nvPicPr>
        <p:blipFill>
          <a:blip r:embed="rId3" cstate="print"/>
          <a:srcRect l="5515" t="-1" r="4415"/>
          <a:stretch>
            <a:fillRect/>
          </a:stretch>
        </p:blipFill>
        <p:spPr bwMode="auto">
          <a:xfrm>
            <a:off x="3357554" y="2000240"/>
            <a:ext cx="300039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3214710" cy="2303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 descr="期中作業3-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5074" y="4572008"/>
            <a:ext cx="1296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3071810"/>
            <a:ext cx="130323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圖片 11" descr="期中作業1-1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86512" y="1357298"/>
            <a:ext cx="1296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字方塊 12"/>
          <p:cNvSpPr txBox="1"/>
          <p:nvPr/>
        </p:nvSpPr>
        <p:spPr>
          <a:xfrm>
            <a:off x="7786710" y="1428736"/>
            <a:ext cx="1143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第</a:t>
            </a:r>
            <a:r>
              <a:rPr lang="en-US" altLang="zh-TW" sz="1400" dirty="0" smtClean="0"/>
              <a:t>1</a:t>
            </a:r>
            <a:r>
              <a:rPr lang="zh-TW" altLang="en-US" sz="1400" dirty="0" smtClean="0"/>
              <a:t>名</a:t>
            </a:r>
            <a:r>
              <a:rPr lang="en-US" altLang="zh-TW" sz="1400" dirty="0" smtClean="0"/>
              <a:t>:</a:t>
            </a:r>
          </a:p>
          <a:p>
            <a:r>
              <a:rPr lang="zh-TW" altLang="en-US" sz="1400" dirty="0" smtClean="0"/>
              <a:t>輪迴在痛苦與幸福之間</a:t>
            </a:r>
            <a:endParaRPr lang="zh-TW" altLang="en-US" sz="1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786578" y="371475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第</a:t>
            </a:r>
            <a:r>
              <a:rPr lang="en-US" altLang="zh-TW" sz="1400" dirty="0" smtClean="0"/>
              <a:t>2</a:t>
            </a:r>
            <a:r>
              <a:rPr lang="zh-TW" altLang="en-US" sz="1400" dirty="0" smtClean="0"/>
              <a:t>名</a:t>
            </a:r>
            <a:r>
              <a:rPr lang="en-US" altLang="zh-TW" sz="1400" dirty="0" smtClean="0"/>
              <a:t>:</a:t>
            </a:r>
          </a:p>
          <a:p>
            <a:r>
              <a:rPr lang="en-US" altLang="zh-TW" sz="1400" dirty="0" smtClean="0"/>
              <a:t>2050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786710" y="5572140"/>
            <a:ext cx="1143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第</a:t>
            </a:r>
            <a:r>
              <a:rPr lang="en-US" altLang="zh-TW" sz="1400" dirty="0" smtClean="0"/>
              <a:t>3</a:t>
            </a:r>
            <a:r>
              <a:rPr lang="zh-TW" altLang="en-US" sz="1400" dirty="0" smtClean="0"/>
              <a:t>名</a:t>
            </a:r>
            <a:r>
              <a:rPr lang="en-US" altLang="zh-TW" sz="1400" dirty="0" smtClean="0"/>
              <a:t>:</a:t>
            </a:r>
          </a:p>
          <a:p>
            <a:r>
              <a:rPr lang="zh-TW" altLang="en-US" sz="1400" dirty="0" smtClean="0"/>
              <a:t>雷希的奇幻旅程</a:t>
            </a:r>
            <a:endParaRPr lang="en-US" altLang="zh-TW" sz="1400" dirty="0" smtClean="0"/>
          </a:p>
        </p:txBody>
      </p:sp>
      <p:pic>
        <p:nvPicPr>
          <p:cNvPr id="16" name="Picture 6" descr="C:\Documents and Settings\user\桌面\10678_c56f0e9e.jpg"/>
          <p:cNvPicPr>
            <a:picLocks noChangeAspect="1" noChangeArrowheads="1"/>
          </p:cNvPicPr>
          <p:nvPr/>
        </p:nvPicPr>
        <p:blipFill>
          <a:blip r:embed="rId8" cstate="print"/>
          <a:srcRect l="5613" r="8329"/>
          <a:stretch>
            <a:fillRect/>
          </a:stretch>
        </p:blipFill>
        <p:spPr bwMode="auto">
          <a:xfrm>
            <a:off x="3000364" y="4286256"/>
            <a:ext cx="278608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自訂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070C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1224</TotalTime>
  <Words>1647</Words>
  <Application>Microsoft Office PowerPoint</Application>
  <PresentationFormat>如螢幕大小 (4:3)</PresentationFormat>
  <Paragraphs>215</Paragraphs>
  <Slides>18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匯合</vt:lpstr>
      <vt:lpstr>點陣圖影像</vt:lpstr>
      <vt:lpstr> 教育部現代公民核心能力課程計畫 擬像與仿真：影本閱讀與詮釋創生 課群 </vt:lpstr>
      <vt:lpstr>子計畫-團隊成員</vt:lpstr>
      <vt:lpstr>問題意識</vt:lpstr>
      <vt:lpstr>課程定位(課群中的定位)</vt:lpstr>
      <vt:lpstr>基本能力&amp;課程目標</vt:lpstr>
      <vt:lpstr>成績考核</vt:lpstr>
      <vt:lpstr>正式課程&amp;培力課程</vt:lpstr>
      <vt:lpstr>任務導向教學</vt:lpstr>
      <vt:lpstr>期中作業聯展: 2050未來世界</vt:lpstr>
      <vt:lpstr>校外學者演講 (12/02)</vt:lpstr>
      <vt:lpstr>深化閱讀:閱讀記錄</vt:lpstr>
      <vt:lpstr>期末微廣告聯賽 (10組)</vt:lpstr>
      <vt:lpstr>期末作品簡報</vt:lpstr>
      <vt:lpstr>教學成效</vt:lpstr>
      <vt:lpstr>投影片 15</vt:lpstr>
      <vt:lpstr>網站經營</vt:lpstr>
      <vt:lpstr>教學反思</vt:lpstr>
      <vt:lpstr>感謝聆聽   敬請指教</vt:lpstr>
    </vt:vector>
  </TitlesOfParts>
  <Company>cyu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教育部現代公民核心能力課程計畫 擬像與仿真：影本閱讀與詮釋創生 課群 </dc:title>
  <dc:creator>cc</dc:creator>
  <cp:lastModifiedBy>admin</cp:lastModifiedBy>
  <cp:revision>116</cp:revision>
  <dcterms:created xsi:type="dcterms:W3CDTF">2015-01-10T04:34:44Z</dcterms:created>
  <dcterms:modified xsi:type="dcterms:W3CDTF">2015-01-21T14:16:52Z</dcterms:modified>
</cp:coreProperties>
</file>