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31"/>
  </p:notesMasterIdLst>
  <p:sldIdLst>
    <p:sldId id="256" r:id="rId2"/>
    <p:sldId id="257" r:id="rId3"/>
    <p:sldId id="261" r:id="rId4"/>
    <p:sldId id="263" r:id="rId5"/>
    <p:sldId id="264" r:id="rId6"/>
    <p:sldId id="265" r:id="rId7"/>
    <p:sldId id="289" r:id="rId8"/>
    <p:sldId id="290" r:id="rId9"/>
    <p:sldId id="291" r:id="rId10"/>
    <p:sldId id="293" r:id="rId11"/>
    <p:sldId id="297" r:id="rId12"/>
    <p:sldId id="266" r:id="rId13"/>
    <p:sldId id="292" r:id="rId14"/>
    <p:sldId id="267" r:id="rId15"/>
    <p:sldId id="268" r:id="rId16"/>
    <p:sldId id="269" r:id="rId17"/>
    <p:sldId id="270" r:id="rId18"/>
    <p:sldId id="282" r:id="rId19"/>
    <p:sldId id="262" r:id="rId20"/>
    <p:sldId id="283" r:id="rId21"/>
    <p:sldId id="284" r:id="rId22"/>
    <p:sldId id="285" r:id="rId23"/>
    <p:sldId id="294" r:id="rId24"/>
    <p:sldId id="295" r:id="rId25"/>
    <p:sldId id="296" r:id="rId26"/>
    <p:sldId id="287" r:id="rId27"/>
    <p:sldId id="288" r:id="rId28"/>
    <p:sldId id="286" r:id="rId29"/>
    <p:sldId id="298" r:id="rId3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96" y="-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D8F316-9FC5-41A7-A796-C660C7127E53}" type="datetimeFigureOut">
              <a:rPr lang="zh-TW" altLang="en-US" smtClean="0"/>
              <a:t>2014/6/30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815A9B-59B9-4DA6-BBDE-A4A3E1A38E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9654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照片來源：</a:t>
            </a:r>
            <a:r>
              <a:rPr lang="en-US" altLang="zh-TW" sz="1200" dirty="0" smtClean="0"/>
              <a:t>http://tw.search.yahoo.com/search?p=%E9%84%AD%E8%8A%9D%E9%BE%8D&amp;fr=yfp&amp;ei=utf-8&amp;v=0</a:t>
            </a:r>
            <a:endParaRPr lang="zh-TW" altLang="en-US" sz="1200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15A9B-59B9-4DA6-BBDE-A4A3E1A38E57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2904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CA63-D50A-4477-A6AA-0D82470EA612}" type="datetimeFigureOut">
              <a:rPr lang="zh-TW" altLang="en-US" smtClean="0"/>
              <a:t>2014/6/30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CA63-D50A-4477-A6AA-0D82470EA612}" type="datetimeFigureOut">
              <a:rPr lang="zh-TW" altLang="en-US" smtClean="0"/>
              <a:t>2014/6/30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CA63-D50A-4477-A6AA-0D82470EA612}" type="datetimeFigureOut">
              <a:rPr lang="zh-TW" altLang="en-US" smtClean="0"/>
              <a:t>2014/6/30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CA63-D50A-4477-A6AA-0D82470EA612}" type="datetimeFigureOut">
              <a:rPr lang="zh-TW" altLang="en-US" smtClean="0"/>
              <a:t>2014/6/30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CA63-D50A-4477-A6AA-0D82470EA612}" type="datetimeFigureOut">
              <a:rPr lang="zh-TW" altLang="en-US" smtClean="0"/>
              <a:t>2014/6/30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CA63-D50A-4477-A6AA-0D82470EA612}" type="datetimeFigureOut">
              <a:rPr lang="zh-TW" altLang="en-US" smtClean="0"/>
              <a:t>2014/6/30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CA63-D50A-4477-A6AA-0D82470EA612}" type="datetimeFigureOut">
              <a:rPr lang="zh-TW" altLang="en-US" smtClean="0"/>
              <a:t>2014/6/30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CA63-D50A-4477-A6AA-0D82470EA612}" type="datetimeFigureOut">
              <a:rPr lang="zh-TW" altLang="en-US" smtClean="0"/>
              <a:t>2014/6/30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CA63-D50A-4477-A6AA-0D82470EA612}" type="datetimeFigureOut">
              <a:rPr lang="zh-TW" altLang="en-US" smtClean="0"/>
              <a:t>2014/6/30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CA63-D50A-4477-A6AA-0D82470EA612}" type="datetimeFigureOut">
              <a:rPr lang="zh-TW" altLang="en-US" smtClean="0"/>
              <a:t>2014/6/30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CA63-D50A-4477-A6AA-0D82470EA612}" type="datetimeFigureOut">
              <a:rPr lang="zh-TW" altLang="en-US" smtClean="0"/>
              <a:t>2014/6/30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0D7CA63-D50A-4477-A6AA-0D82470EA612}" type="datetimeFigureOut">
              <a:rPr lang="zh-TW" altLang="en-US" smtClean="0"/>
              <a:t>2014/6/30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uoxue123.com/tw/02/067/006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aiwanus.us/MediaVideoAudio/books/history/b1/04.htm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uoxue123.com/index.htm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readtiger.com/wkp/zh/%E6%98%8E%E9%84%AD%E6%99%82%E6%9C%9F#.E5.B1.B1.E6.B5.B7.E4.BA.94.E5.95.86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blog.roodo.com/lydia618/archives/17094321.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9552" y="1124744"/>
            <a:ext cx="7772400" cy="2736304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 smtClean="0">
                <a:solidFill>
                  <a:schemeClr val="tx1"/>
                </a:solidFill>
              </a:rPr>
              <a:t>台灣第一位跨國物流集團首腦</a:t>
            </a:r>
            <a:r>
              <a:rPr lang="en-US" altLang="zh-TW" dirty="0" smtClean="0">
                <a:solidFill>
                  <a:schemeClr val="tx1"/>
                </a:solidFill>
              </a:rPr>
              <a:t/>
            </a:r>
            <a:br>
              <a:rPr lang="en-US" altLang="zh-TW" dirty="0" smtClean="0">
                <a:solidFill>
                  <a:schemeClr val="tx1"/>
                </a:solidFill>
              </a:rPr>
            </a:br>
            <a:r>
              <a:rPr lang="zh-TW" altLang="en-US" dirty="0" smtClean="0">
                <a:solidFill>
                  <a:schemeClr val="tx1"/>
                </a:solidFill>
              </a:rPr>
              <a:t>尼</a:t>
            </a:r>
            <a:r>
              <a:rPr lang="zh-TW" altLang="en-US" dirty="0">
                <a:solidFill>
                  <a:schemeClr val="tx1"/>
                </a:solidFill>
              </a:rPr>
              <a:t>古拉一官</a:t>
            </a:r>
            <a:r>
              <a:rPr lang="en-US" altLang="zh-TW" dirty="0">
                <a:solidFill>
                  <a:schemeClr val="tx1"/>
                </a:solidFill>
              </a:rPr>
              <a:t/>
            </a:r>
            <a:br>
              <a:rPr lang="en-US" altLang="zh-TW" dirty="0">
                <a:solidFill>
                  <a:schemeClr val="tx1"/>
                </a:solidFill>
              </a:rPr>
            </a:b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75656" y="5301208"/>
            <a:ext cx="6400800" cy="1240161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chemeClr val="tx1"/>
                </a:solidFill>
              </a:rPr>
              <a:t>健行科技大學通識教育中心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r>
              <a:rPr lang="zh-TW" altLang="en-US" sz="3200" dirty="0" smtClean="0">
                <a:solidFill>
                  <a:schemeClr val="tx1"/>
                </a:solidFill>
              </a:rPr>
              <a:t>邵承芬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5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896544"/>
          </a:xfrm>
        </p:spPr>
        <p:txBody>
          <a:bodyPr>
            <a:normAutofit lnSpcReduction="10000"/>
          </a:bodyPr>
          <a:lstStyle/>
          <a:p>
            <a:r>
              <a:rPr lang="en-US" altLang="zh-TW" sz="3600" dirty="0" smtClean="0"/>
              <a:t>《</a:t>
            </a:r>
            <a:r>
              <a:rPr lang="zh-TW" altLang="en-US" sz="3600" dirty="0" smtClean="0"/>
              <a:t>鹿樵紀聞</a:t>
            </a:r>
            <a:r>
              <a:rPr lang="en-US" altLang="zh-TW" sz="3600" dirty="0" smtClean="0"/>
              <a:t>》</a:t>
            </a:r>
          </a:p>
          <a:p>
            <a:pPr lvl="1"/>
            <a:r>
              <a:rPr lang="zh-TW" altLang="en-US" sz="3400" dirty="0" smtClean="0"/>
              <a:t>既長，益撫媚，音律、樗蒲，靡不精好．</a:t>
            </a:r>
            <a:endParaRPr lang="en-US" altLang="zh-TW" sz="3400" dirty="0" smtClean="0"/>
          </a:p>
          <a:p>
            <a:r>
              <a:rPr lang="en-US" altLang="zh-TW" sz="3600" dirty="0" smtClean="0"/>
              <a:t>《</a:t>
            </a:r>
            <a:r>
              <a:rPr lang="zh-TW" altLang="en-US" sz="3600" dirty="0" smtClean="0"/>
              <a:t>臺灣外記</a:t>
            </a:r>
            <a:r>
              <a:rPr lang="en-US" altLang="zh-TW" sz="3600" dirty="0" smtClean="0"/>
              <a:t>》</a:t>
            </a:r>
          </a:p>
          <a:p>
            <a:pPr lvl="1"/>
            <a:r>
              <a:rPr lang="zh-TW" altLang="en-US" sz="3600" dirty="0"/>
              <a:t>性情逸蕩，不喜讀書，有膂力，好拳棒</a:t>
            </a:r>
            <a:r>
              <a:rPr lang="zh-TW" altLang="en-US" sz="3400" dirty="0" smtClean="0"/>
              <a:t>．</a:t>
            </a:r>
            <a:endParaRPr lang="en-US" altLang="zh-TW" sz="3400" dirty="0" smtClean="0"/>
          </a:p>
          <a:p>
            <a:r>
              <a:rPr lang="zh-TW" altLang="en-US" sz="3600" dirty="0" smtClean="0"/>
              <a:t>張遴白</a:t>
            </a:r>
            <a:r>
              <a:rPr lang="en-US" altLang="zh-TW" sz="3600" dirty="0" smtClean="0"/>
              <a:t>《</a:t>
            </a:r>
            <a:r>
              <a:rPr lang="zh-TW" altLang="en-US" sz="3600" dirty="0" smtClean="0"/>
              <a:t>難遊記</a:t>
            </a:r>
            <a:r>
              <a:rPr lang="en-US" altLang="zh-TW" sz="3600" dirty="0" smtClean="0"/>
              <a:t>》</a:t>
            </a:r>
          </a:p>
          <a:p>
            <a:pPr lvl="1"/>
            <a:r>
              <a:rPr lang="zh-TW" altLang="en-US" sz="3400" dirty="0" smtClean="0"/>
              <a:t>少年姣好，以龍陽事之．</a:t>
            </a:r>
            <a:endParaRPr lang="zh-TW" altLang="en-US" sz="34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鄭芝龍的性格與外表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855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752528"/>
          </a:xfrm>
        </p:spPr>
        <p:txBody>
          <a:bodyPr>
            <a:normAutofit/>
          </a:bodyPr>
          <a:lstStyle/>
          <a:p>
            <a:r>
              <a:rPr lang="en-US" altLang="zh-TW" sz="3600" dirty="0" smtClean="0"/>
              <a:t>《</a:t>
            </a:r>
            <a:r>
              <a:rPr lang="zh-TW" altLang="en-US" sz="3600" dirty="0" smtClean="0"/>
              <a:t>台灣通史</a:t>
            </a:r>
            <a:r>
              <a:rPr lang="en-US" altLang="zh-TW" sz="3600" dirty="0" smtClean="0"/>
              <a:t>》</a:t>
            </a:r>
          </a:p>
          <a:p>
            <a:pPr lvl="1"/>
            <a:r>
              <a:rPr lang="zh-TW" altLang="en-US" sz="3400" dirty="0" smtClean="0"/>
              <a:t>崇禎間，熊文燦撫閩，值大旱，謀於芝龍，募飢民數萬，人給銀三兩，三人合給一牛，載至台灣，墾田芟舍，以其衣食之餘，納租鄭氏，故富甲七閩．</a:t>
            </a:r>
            <a:endParaRPr lang="zh-TW" altLang="en-US" sz="34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鄭芝龍的機會與命運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577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276872"/>
            <a:ext cx="7408333" cy="3849291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父鄭紹祖</a:t>
            </a:r>
            <a:endParaRPr lang="en-US" altLang="zh-TW" sz="3600" dirty="0" smtClean="0"/>
          </a:p>
          <a:p>
            <a:pPr lvl="1"/>
            <a:r>
              <a:rPr lang="zh-TW" altLang="en-US" sz="3400" dirty="0" smtClean="0"/>
              <a:t>曾任泉州太守蔡善繼的庫吏</a:t>
            </a:r>
            <a:endParaRPr lang="en-US" altLang="zh-TW" sz="3400" dirty="0" smtClean="0"/>
          </a:p>
          <a:p>
            <a:r>
              <a:rPr lang="zh-TW" altLang="en-US" sz="3600" dirty="0"/>
              <a:t>兄弟四</a:t>
            </a:r>
            <a:r>
              <a:rPr lang="zh-TW" altLang="en-US" sz="3600" dirty="0" smtClean="0"/>
              <a:t>人</a:t>
            </a:r>
            <a:endParaRPr lang="en-US" altLang="zh-TW" sz="3600" dirty="0" smtClean="0"/>
          </a:p>
          <a:p>
            <a:pPr lvl="1"/>
            <a:r>
              <a:rPr lang="zh-TW" altLang="en-US" sz="3400" dirty="0" smtClean="0"/>
              <a:t>芝虎</a:t>
            </a:r>
            <a:endParaRPr lang="en-US" altLang="zh-TW" sz="3400" dirty="0" smtClean="0"/>
          </a:p>
          <a:p>
            <a:pPr lvl="1"/>
            <a:r>
              <a:rPr lang="zh-TW" altLang="en-US" sz="3400" dirty="0" smtClean="0"/>
              <a:t>鴻逵</a:t>
            </a:r>
            <a:endParaRPr lang="en-US" altLang="zh-TW" sz="3400" dirty="0" smtClean="0"/>
          </a:p>
          <a:p>
            <a:pPr lvl="1"/>
            <a:r>
              <a:rPr lang="zh-TW" altLang="en-US" sz="3400" dirty="0"/>
              <a:t>芝豹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794528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鄭芝龍家族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206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420888"/>
            <a:ext cx="7408333" cy="3705275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據連橫</a:t>
            </a:r>
            <a:r>
              <a:rPr lang="en-US" altLang="zh-TW" sz="3600" dirty="0" smtClean="0"/>
              <a:t>《</a:t>
            </a:r>
            <a:r>
              <a:rPr lang="zh-TW" altLang="en-US" sz="3600" dirty="0" smtClean="0"/>
              <a:t>台灣通史</a:t>
            </a:r>
            <a:r>
              <a:rPr lang="en-US" altLang="zh-TW" sz="3600" dirty="0" smtClean="0"/>
              <a:t>》</a:t>
            </a:r>
          </a:p>
          <a:p>
            <a:pPr lvl="1"/>
            <a:r>
              <a:rPr lang="zh-TW" altLang="en-US" sz="3400" dirty="0" smtClean="0"/>
              <a:t>就撫後，海舶不得鄭氏令旗，不能往來．每舶例入二千金，歲入以千萬計，以此富敵國．自築城於安平，舳艫直通臥內，所部兵自給餉，不取於官．</a:t>
            </a:r>
            <a:endParaRPr lang="zh-TW" altLang="en-US" sz="34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794528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鄭氏海商集團的勢力</a:t>
            </a:r>
            <a:r>
              <a:rPr lang="en-US" altLang="zh-TW" dirty="0" smtClean="0">
                <a:solidFill>
                  <a:schemeClr val="tx1"/>
                </a:solidFill>
              </a:rPr>
              <a:t/>
            </a:r>
            <a:br>
              <a:rPr lang="en-US" altLang="zh-TW" dirty="0" smtClean="0">
                <a:solidFill>
                  <a:schemeClr val="tx1"/>
                </a:solidFill>
              </a:rPr>
            </a:br>
            <a:r>
              <a:rPr lang="zh-TW" altLang="en-US" dirty="0">
                <a:solidFill>
                  <a:srgbClr val="FF0000"/>
                </a:solidFill>
              </a:rPr>
              <a:t>富可敵國</a:t>
            </a:r>
          </a:p>
        </p:txBody>
      </p:sp>
    </p:spTree>
    <p:extLst>
      <p:ext uri="{BB962C8B-B14F-4D97-AF65-F5344CB8AC3E}">
        <p14:creationId xmlns:p14="http://schemas.microsoft.com/office/powerpoint/2010/main" val="3045686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 smtClean="0"/>
              <a:t>山路五商</a:t>
            </a:r>
            <a:endParaRPr lang="en-US" altLang="zh-TW" sz="3600" dirty="0" smtClean="0"/>
          </a:p>
          <a:p>
            <a:pPr lvl="1"/>
            <a:r>
              <a:rPr lang="zh-TW" altLang="en-US" sz="3400" dirty="0" smtClean="0"/>
              <a:t>金木水火土</a:t>
            </a:r>
            <a:endParaRPr lang="en-US" altLang="zh-TW" sz="3400" dirty="0" smtClean="0"/>
          </a:p>
          <a:p>
            <a:pPr lvl="1"/>
            <a:r>
              <a:rPr lang="zh-TW" altLang="en-US" sz="3400" dirty="0"/>
              <a:t>負責</a:t>
            </a:r>
            <a:r>
              <a:rPr lang="zh-TW" altLang="en-US" sz="3400" dirty="0" smtClean="0"/>
              <a:t>採購</a:t>
            </a:r>
            <a:endParaRPr lang="en-US" altLang="zh-TW" sz="3400" dirty="0" smtClean="0"/>
          </a:p>
          <a:p>
            <a:r>
              <a:rPr lang="zh-TW" altLang="en-US" sz="3600" dirty="0"/>
              <a:t>海路五</a:t>
            </a:r>
            <a:r>
              <a:rPr lang="zh-TW" altLang="en-US" sz="3600" dirty="0" smtClean="0"/>
              <a:t>商</a:t>
            </a:r>
            <a:endParaRPr lang="en-US" altLang="zh-TW" sz="3600" dirty="0" smtClean="0"/>
          </a:p>
          <a:p>
            <a:pPr lvl="1"/>
            <a:r>
              <a:rPr lang="zh-TW" altLang="en-US" sz="3400" dirty="0" smtClean="0"/>
              <a:t>仁義禮智信</a:t>
            </a:r>
            <a:endParaRPr lang="en-US" altLang="zh-TW" sz="3400" dirty="0" smtClean="0"/>
          </a:p>
          <a:p>
            <a:pPr lvl="1"/>
            <a:r>
              <a:rPr lang="zh-TW" altLang="en-US" sz="3400" dirty="0" smtClean="0"/>
              <a:t>負責至海外貿易</a:t>
            </a:r>
            <a:endParaRPr lang="zh-TW" altLang="en-US" sz="34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鄭氏海商集團規模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852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420888"/>
            <a:ext cx="7408333" cy="3705275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東洋→日本</a:t>
            </a:r>
            <a:endParaRPr lang="en-US" altLang="zh-TW" sz="3600" dirty="0" smtClean="0"/>
          </a:p>
          <a:p>
            <a:r>
              <a:rPr lang="zh-TW" altLang="en-US" sz="3600" dirty="0" smtClean="0"/>
              <a:t>西洋→東南亞</a:t>
            </a:r>
            <a:endParaRPr lang="en-US" altLang="zh-TW" sz="3600" dirty="0" smtClean="0"/>
          </a:p>
          <a:p>
            <a:r>
              <a:rPr lang="zh-TW" altLang="en-US" sz="3600" dirty="0" smtClean="0"/>
              <a:t>荷蘭→轉口貿易</a:t>
            </a:r>
            <a:endParaRPr lang="en-US" altLang="zh-TW" sz="3600" dirty="0" smtClean="0"/>
          </a:p>
          <a:p>
            <a:pPr lvl="1"/>
            <a:endParaRPr lang="zh-TW" altLang="en-US" sz="34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海外貿易網絡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551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420888"/>
            <a:ext cx="7408333" cy="3705275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凡中國各貨，海外人皆仰資鄭氏，通洋之利，惟鄭氏獨操之，財用益饒．</a:t>
            </a:r>
            <a:endParaRPr lang="zh-TW" altLang="en-US" sz="3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郁永河</a:t>
            </a:r>
            <a:r>
              <a:rPr lang="en-US" altLang="zh-TW" dirty="0" smtClean="0">
                <a:solidFill>
                  <a:schemeClr val="tx1"/>
                </a:solidFill>
              </a:rPr>
              <a:t>《</a:t>
            </a:r>
            <a:r>
              <a:rPr lang="zh-TW" altLang="en-US" dirty="0" smtClean="0">
                <a:solidFill>
                  <a:schemeClr val="tx1"/>
                </a:solidFill>
              </a:rPr>
              <a:t>鄭氏逸事</a:t>
            </a:r>
            <a:r>
              <a:rPr lang="en-US" altLang="zh-TW" dirty="0" smtClean="0">
                <a:solidFill>
                  <a:schemeClr val="tx1"/>
                </a:solidFill>
              </a:rPr>
              <a:t>》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8345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3600" dirty="0" smtClean="0"/>
              <a:t>《</a:t>
            </a:r>
            <a:r>
              <a:rPr lang="zh-TW" altLang="en-US" sz="3600" dirty="0"/>
              <a:t> </a:t>
            </a:r>
            <a:r>
              <a:rPr lang="zh-TW" altLang="en-US" sz="3600" dirty="0" smtClean="0"/>
              <a:t>海</a:t>
            </a:r>
            <a:r>
              <a:rPr lang="zh-TW" altLang="en-US" sz="3600" dirty="0"/>
              <a:t>澄</a:t>
            </a:r>
            <a:r>
              <a:rPr lang="zh-TW" altLang="en-US" sz="3600" dirty="0" smtClean="0"/>
              <a:t>縣志</a:t>
            </a:r>
            <a:r>
              <a:rPr lang="en-US" altLang="zh-TW" sz="3600" dirty="0" smtClean="0"/>
              <a:t>》</a:t>
            </a:r>
          </a:p>
          <a:p>
            <a:r>
              <a:rPr lang="zh-TW" altLang="en-US" sz="3600" dirty="0" smtClean="0"/>
              <a:t>蓋</a:t>
            </a:r>
            <a:r>
              <a:rPr lang="zh-TW" altLang="en-US" sz="3600" dirty="0"/>
              <a:t>富家以資，貧人以佣，輸中華之產，騁彼遠國，易其方物以歸，博利可十</a:t>
            </a:r>
            <a:r>
              <a:rPr lang="zh-TW" altLang="en-US" sz="3600" dirty="0" smtClean="0"/>
              <a:t>倍。</a:t>
            </a:r>
            <a:endParaRPr lang="zh-TW" altLang="en-US" sz="3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海洋經濟之始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8006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 smtClean="0"/>
              <a:t>設計一個鄭氏令旗</a:t>
            </a:r>
            <a:endParaRPr lang="en-US" altLang="zh-TW" sz="3600" dirty="0" smtClean="0"/>
          </a:p>
          <a:p>
            <a:pPr lvl="1"/>
            <a:r>
              <a:rPr lang="zh-TW" altLang="en-US" sz="3400" dirty="0" smtClean="0"/>
              <a:t>海商性質</a:t>
            </a:r>
            <a:endParaRPr lang="en-US" altLang="zh-TW" sz="3400" dirty="0" smtClean="0"/>
          </a:p>
          <a:p>
            <a:pPr lvl="1"/>
            <a:r>
              <a:rPr lang="zh-TW" altLang="en-US" sz="3400" dirty="0" smtClean="0"/>
              <a:t>跨國企業</a:t>
            </a:r>
            <a:endParaRPr lang="en-US" altLang="zh-TW" sz="3400" dirty="0" smtClean="0"/>
          </a:p>
          <a:p>
            <a:r>
              <a:rPr lang="zh-TW" altLang="en-US" sz="3600" dirty="0" smtClean="0"/>
              <a:t>如果您是鄭氏集團負責人</a:t>
            </a:r>
            <a:endParaRPr lang="en-US" altLang="zh-TW" sz="3600" dirty="0" smtClean="0"/>
          </a:p>
          <a:p>
            <a:pPr lvl="1"/>
            <a:r>
              <a:rPr lang="zh-TW" altLang="en-US" sz="3400" dirty="0" smtClean="0"/>
              <a:t>如何經營</a:t>
            </a:r>
            <a:endParaRPr lang="en-US" altLang="zh-TW" sz="3400" dirty="0" smtClean="0"/>
          </a:p>
          <a:p>
            <a:pPr lvl="1"/>
            <a:r>
              <a:rPr lang="zh-TW" altLang="en-US" sz="3400" dirty="0"/>
              <a:t>郭台銘有否值得借鏡之處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課程小作業</a:t>
            </a:r>
          </a:p>
        </p:txBody>
      </p:sp>
    </p:spTree>
    <p:extLst>
      <p:ext uri="{BB962C8B-B14F-4D97-AF65-F5344CB8AC3E}">
        <p14:creationId xmlns:p14="http://schemas.microsoft.com/office/powerpoint/2010/main" val="12547916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3600" dirty="0" smtClean="0"/>
              <a:t>鄭芝龍評論</a:t>
            </a:r>
            <a:r>
              <a:rPr lang="en-US" altLang="zh-TW" sz="3600" dirty="0" smtClean="0"/>
              <a:t>http</a:t>
            </a:r>
            <a:r>
              <a:rPr lang="en-US" altLang="zh-TW" sz="3600" dirty="0"/>
              <a:t>://mypaper.pchome.com.tw/souj/post/1304614730</a:t>
            </a:r>
          </a:p>
          <a:p>
            <a:r>
              <a:rPr lang="zh-TW" altLang="en-US" sz="3600" dirty="0" smtClean="0"/>
              <a:t>清史稿鄭芝龍列傳</a:t>
            </a:r>
            <a:r>
              <a:rPr lang="en-US" altLang="zh-TW" sz="3600" dirty="0">
                <a:hlinkClick r:id="rId2"/>
              </a:rPr>
              <a:t>http://</a:t>
            </a:r>
            <a:r>
              <a:rPr lang="en-US" altLang="zh-TW" sz="3600" dirty="0" smtClean="0">
                <a:hlinkClick r:id="rId2"/>
              </a:rPr>
              <a:t>www.guoxue123.com/tw/02/067/006.htm</a:t>
            </a:r>
            <a:endParaRPr lang="en-US" altLang="zh-TW" sz="3600" dirty="0" smtClean="0"/>
          </a:p>
          <a:p>
            <a:endParaRPr lang="en-US" altLang="zh-TW" sz="3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參考網站</a:t>
            </a:r>
            <a:r>
              <a:rPr lang="en-US" altLang="zh-TW" dirty="0" smtClean="0">
                <a:solidFill>
                  <a:schemeClr val="tx1"/>
                </a:solidFill>
              </a:rPr>
              <a:t>01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375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海盜？海商？</a:t>
            </a:r>
            <a:endParaRPr lang="en-US" altLang="zh-TW" sz="3600" dirty="0" smtClean="0"/>
          </a:p>
          <a:p>
            <a:r>
              <a:rPr lang="zh-TW" altLang="en-US" sz="3600" dirty="0" smtClean="0"/>
              <a:t>航海家？物流師？</a:t>
            </a:r>
            <a:endParaRPr lang="en-US" altLang="zh-TW" sz="3600" dirty="0" smtClean="0"/>
          </a:p>
          <a:p>
            <a:r>
              <a:rPr lang="zh-TW" altLang="en-US" sz="3600" dirty="0" smtClean="0"/>
              <a:t>漢奸？賣國賊？</a:t>
            </a:r>
            <a:endParaRPr lang="en-US" altLang="zh-TW" sz="3600" dirty="0" smtClean="0"/>
          </a:p>
          <a:p>
            <a:r>
              <a:rPr lang="zh-TW" altLang="en-US" sz="3600" dirty="0"/>
              <a:t>開臺</a:t>
            </a:r>
            <a:r>
              <a:rPr lang="zh-TW" altLang="en-US" sz="3600" dirty="0" smtClean="0"/>
              <a:t>祖？</a:t>
            </a:r>
            <a:endParaRPr lang="en-US" altLang="zh-TW" sz="3600" dirty="0" smtClean="0"/>
          </a:p>
          <a:p>
            <a:r>
              <a:rPr lang="zh-TW" altLang="en-US" sz="3600" dirty="0"/>
              <a:t>鄭成功的</a:t>
            </a:r>
            <a:r>
              <a:rPr lang="zh-TW" altLang="en-US" sz="3600" dirty="0" smtClean="0"/>
              <a:t>爹？鄭氏王朝奠基者？</a:t>
            </a:r>
            <a:endParaRPr lang="zh-TW" altLang="en-US" sz="3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神鬼奇航之中國篇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2496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3600" dirty="0" smtClean="0"/>
              <a:t>《</a:t>
            </a:r>
            <a:r>
              <a:rPr lang="zh-TW" altLang="en-US" sz="3600" dirty="0" smtClean="0"/>
              <a:t>台灣通史</a:t>
            </a:r>
            <a:r>
              <a:rPr lang="en-US" altLang="zh-TW" sz="3600" dirty="0" smtClean="0"/>
              <a:t>》</a:t>
            </a:r>
            <a:r>
              <a:rPr lang="zh-TW" altLang="en-US" sz="3600" dirty="0" smtClean="0"/>
              <a:t>卷二十九＜顏思齊</a:t>
            </a:r>
            <a:r>
              <a:rPr lang="en-US" altLang="zh-TW" sz="3600" dirty="0" smtClean="0"/>
              <a:t>‧</a:t>
            </a:r>
            <a:r>
              <a:rPr lang="zh-TW" altLang="en-US" sz="3600" dirty="0" smtClean="0"/>
              <a:t>鄭芝龍列傳＞</a:t>
            </a:r>
            <a:r>
              <a:rPr lang="en-US" altLang="zh-TW" sz="3600" dirty="0"/>
              <a:t>http://zh.wikisource.org/zh-hant/%E8%87%BA%E7%81%A3%E9%80%9A%E5%8F%B2/%E5%8D%B729</a:t>
            </a:r>
            <a:endParaRPr lang="en-US" altLang="zh-TW" sz="3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參考網站</a:t>
            </a:r>
            <a:r>
              <a:rPr lang="en-US" altLang="zh-TW" dirty="0" smtClean="0">
                <a:solidFill>
                  <a:schemeClr val="tx1"/>
                </a:solidFill>
              </a:rPr>
              <a:t>02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2431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sz="3600" dirty="0" smtClean="0"/>
              <a:t>湯錦台</a:t>
            </a:r>
            <a:r>
              <a:rPr lang="en-US" altLang="zh-TW" sz="3600" dirty="0" smtClean="0"/>
              <a:t>《</a:t>
            </a:r>
            <a:r>
              <a:rPr lang="zh-TW" altLang="en-US" sz="3600" dirty="0" smtClean="0"/>
              <a:t>開啟台灣第一人鄭芝龍</a:t>
            </a:r>
            <a:r>
              <a:rPr lang="en-US" altLang="zh-TW" sz="3600" dirty="0" smtClean="0"/>
              <a:t>》</a:t>
            </a:r>
            <a:r>
              <a:rPr lang="zh-TW" altLang="en-US" sz="3600" dirty="0" smtClean="0"/>
              <a:t>簡介</a:t>
            </a:r>
            <a:r>
              <a:rPr lang="en-US" altLang="zh-TW" sz="3600" dirty="0" smtClean="0">
                <a:hlinkClick r:id="rId2"/>
              </a:rPr>
              <a:t>http</a:t>
            </a:r>
            <a:r>
              <a:rPr lang="en-US" altLang="zh-TW" sz="3600" dirty="0">
                <a:hlinkClick r:id="rId2"/>
              </a:rPr>
              <a:t>://</a:t>
            </a:r>
            <a:r>
              <a:rPr lang="en-US" altLang="zh-TW" sz="3600" dirty="0" smtClean="0">
                <a:hlinkClick r:id="rId2"/>
              </a:rPr>
              <a:t>www.taiwanus.us/MediaVideoAudio/books/history/b1/04.htm</a:t>
            </a:r>
            <a:endParaRPr lang="en-US" altLang="zh-TW" sz="3600" dirty="0" smtClean="0"/>
          </a:p>
          <a:p>
            <a:r>
              <a:rPr lang="zh-TW" altLang="en-US" sz="3600" dirty="0"/>
              <a:t>江晉德</a:t>
            </a:r>
            <a:r>
              <a:rPr lang="zh-TW" altLang="en-US" sz="3600" dirty="0" smtClean="0"/>
              <a:t>＜探研</a:t>
            </a:r>
            <a:r>
              <a:rPr lang="en-US" altLang="zh-TW" sz="3600" dirty="0" smtClean="0"/>
              <a:t>『</a:t>
            </a:r>
            <a:r>
              <a:rPr lang="zh-TW" altLang="en-US" sz="3600" dirty="0" smtClean="0"/>
              <a:t>鄭芝龍</a:t>
            </a:r>
            <a:r>
              <a:rPr lang="en-US" altLang="zh-TW" sz="3600" dirty="0" smtClean="0"/>
              <a:t>』</a:t>
            </a:r>
            <a:r>
              <a:rPr lang="zh-TW" altLang="en-US" sz="3600" dirty="0" smtClean="0"/>
              <a:t>生平及其經營策略＞</a:t>
            </a:r>
            <a:r>
              <a:rPr lang="en-US" altLang="zh-TW" sz="3600" dirty="0"/>
              <a:t>http://www.shs.edu.tw/works/essay/2005/10/2005102622021951.pdf</a:t>
            </a:r>
            <a:endParaRPr lang="en-US" altLang="zh-TW" sz="3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參考網站</a:t>
            </a:r>
            <a:r>
              <a:rPr lang="en-US" altLang="zh-TW" dirty="0" smtClean="0">
                <a:solidFill>
                  <a:schemeClr val="tx1"/>
                </a:solidFill>
              </a:rPr>
              <a:t>03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3264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 smtClean="0"/>
              <a:t>＜</a:t>
            </a:r>
            <a:r>
              <a:rPr lang="zh-TW" altLang="en-US" sz="3600" b="1" dirty="0"/>
              <a:t>曾經的輝煌：大明王朝的海上榮耀之衰亡</a:t>
            </a:r>
            <a:r>
              <a:rPr lang="zh-TW" altLang="en-US" sz="3600" dirty="0" smtClean="0"/>
              <a:t>＞</a:t>
            </a:r>
            <a:r>
              <a:rPr lang="en-US" altLang="zh-TW" sz="3600" dirty="0"/>
              <a:t>http://</a:t>
            </a:r>
            <a:r>
              <a:rPr lang="en-US" altLang="zh-TW" sz="3600" dirty="0" smtClean="0"/>
              <a:t>www.ihao.org/dz5/viewthread.php?tid=102625</a:t>
            </a:r>
          </a:p>
          <a:p>
            <a:r>
              <a:rPr lang="zh-TW" altLang="en-US" sz="3600" dirty="0"/>
              <a:t>清沈雲撰</a:t>
            </a:r>
            <a:r>
              <a:rPr lang="en-US" altLang="zh-TW" sz="3600" dirty="0"/>
              <a:t>《</a:t>
            </a:r>
            <a:r>
              <a:rPr lang="zh-TW" altLang="en-US" sz="3600" dirty="0"/>
              <a:t>台灣鄭氏始末</a:t>
            </a:r>
            <a:r>
              <a:rPr lang="en-US" altLang="zh-TW" sz="3600" dirty="0"/>
              <a:t>》http://www.360doc.com/content/12/0530/23/5536563_214864363.shtml</a:t>
            </a:r>
            <a:endParaRPr lang="en-US" altLang="zh-TW" sz="3600" dirty="0" smtClean="0"/>
          </a:p>
          <a:p>
            <a:endParaRPr lang="en-US" altLang="zh-TW" sz="3600" dirty="0" smtClean="0"/>
          </a:p>
          <a:p>
            <a:endParaRPr lang="en-US" altLang="zh-TW" sz="3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參考網站</a:t>
            </a:r>
            <a:r>
              <a:rPr lang="en-US" altLang="zh-TW" dirty="0" smtClean="0">
                <a:solidFill>
                  <a:schemeClr val="tx1"/>
                </a:solidFill>
              </a:rPr>
              <a:t>04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5262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國學導航網站</a:t>
            </a:r>
            <a:r>
              <a:rPr lang="en-US" altLang="zh-TW" sz="3600" dirty="0">
                <a:hlinkClick r:id="rId2"/>
              </a:rPr>
              <a:t>http://</a:t>
            </a:r>
            <a:r>
              <a:rPr lang="en-US" altLang="zh-TW" sz="3600" dirty="0" smtClean="0">
                <a:hlinkClick r:id="rId2"/>
              </a:rPr>
              <a:t>www.guoxue123.com/index.htm</a:t>
            </a:r>
            <a:endParaRPr lang="en-US" altLang="zh-TW" sz="3600" dirty="0" smtClean="0"/>
          </a:p>
          <a:p>
            <a:r>
              <a:rPr lang="en-US" altLang="zh-TW" sz="3600" dirty="0" smtClean="0"/>
              <a:t>《</a:t>
            </a:r>
            <a:r>
              <a:rPr lang="zh-TW" altLang="en-US" sz="3600" dirty="0" smtClean="0"/>
              <a:t>臺灣鄭氏紀事</a:t>
            </a:r>
            <a:r>
              <a:rPr lang="en-US" altLang="zh-TW" sz="3600" dirty="0"/>
              <a:t>》http://www.guoxue123.com/tw/01/005/index.htm</a:t>
            </a:r>
            <a:endParaRPr lang="en-US" altLang="zh-TW" sz="3600" dirty="0" smtClean="0"/>
          </a:p>
          <a:p>
            <a:endParaRPr lang="en-US" altLang="zh-TW" sz="3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參考網站</a:t>
            </a:r>
            <a:r>
              <a:rPr lang="en-US" altLang="zh-TW" dirty="0" smtClean="0">
                <a:solidFill>
                  <a:schemeClr val="tx1"/>
                </a:solidFill>
              </a:rPr>
              <a:t>05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1434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/>
              <a:t>明鄭時期</a:t>
            </a:r>
            <a:r>
              <a:rPr lang="en-US" altLang="zh-TW" sz="3600" dirty="0">
                <a:hlinkClick r:id="rId2"/>
              </a:rPr>
              <a:t>http://readtiger.com/wkp/zh/%E6%98%8E%E9%84%AD%E6%99%82%E6%9C%9F#.</a:t>
            </a:r>
            <a:r>
              <a:rPr lang="en-US" altLang="zh-TW" sz="3600" dirty="0" smtClean="0">
                <a:hlinkClick r:id="rId2"/>
              </a:rPr>
              <a:t>E5.B1.B1.E6.B5.B7.E4.BA.94.E5.95.86</a:t>
            </a:r>
            <a:endParaRPr lang="en-US" altLang="zh-TW" sz="3600" dirty="0" smtClean="0"/>
          </a:p>
          <a:p>
            <a:r>
              <a:rPr lang="zh-TW" altLang="en-US" sz="3600" dirty="0"/>
              <a:t>閩海</a:t>
            </a:r>
            <a:r>
              <a:rPr lang="zh-TW" altLang="en-US" sz="3600" dirty="0" smtClean="0"/>
              <a:t>紀要</a:t>
            </a:r>
            <a:r>
              <a:rPr lang="en-US" altLang="zh-TW" sz="3600" dirty="0"/>
              <a:t>http://www.guoxue123.com/tw/01/011/002.htm</a:t>
            </a:r>
            <a:endParaRPr lang="en-US" altLang="zh-TW" sz="3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參考網站</a:t>
            </a:r>
            <a:r>
              <a:rPr lang="en-US" altLang="zh-TW" dirty="0" smtClean="0">
                <a:solidFill>
                  <a:schemeClr val="tx1"/>
                </a:solidFill>
              </a:rPr>
              <a:t>0</a:t>
            </a:r>
            <a:r>
              <a:rPr lang="en-US" altLang="zh-TW" dirty="0">
                <a:solidFill>
                  <a:schemeClr val="tx1"/>
                </a:solidFill>
              </a:rPr>
              <a:t>6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126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276872"/>
            <a:ext cx="7408333" cy="3849291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歷史的曾經：黃金海賊王</a:t>
            </a:r>
            <a:r>
              <a:rPr lang="en-US" altLang="zh-TW" sz="3600" dirty="0">
                <a:hlinkClick r:id="rId2"/>
              </a:rPr>
              <a:t>http://</a:t>
            </a:r>
            <a:r>
              <a:rPr lang="en-US" altLang="zh-TW" sz="3600" dirty="0" smtClean="0">
                <a:hlinkClick r:id="rId2"/>
              </a:rPr>
              <a:t>blog.roodo.com/lydia618/archives/17094321.html</a:t>
            </a:r>
            <a:endParaRPr lang="en-US" altLang="zh-TW" sz="3600" dirty="0" smtClean="0"/>
          </a:p>
          <a:p>
            <a:r>
              <a:rPr lang="zh-TW" altLang="en-US" sz="3600" dirty="0" smtClean="0"/>
              <a:t>鄭芝龍與鄭成功：歷史就該這樣讀</a:t>
            </a:r>
            <a:r>
              <a:rPr lang="en-US" altLang="zh-TW" sz="3600"/>
              <a:t>http://blog.udn.com/eurekaphy/5259397</a:t>
            </a:r>
            <a:endParaRPr lang="zh-TW" altLang="en-US" sz="3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參考網站</a:t>
            </a:r>
            <a:r>
              <a:rPr lang="en-US" altLang="zh-TW" dirty="0" smtClean="0">
                <a:solidFill>
                  <a:schemeClr val="tx1"/>
                </a:solidFill>
              </a:rPr>
              <a:t>07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642877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林仁川，</a:t>
            </a:r>
            <a:r>
              <a:rPr lang="en-US" altLang="zh-TW" sz="3600" dirty="0" smtClean="0"/>
              <a:t>《</a:t>
            </a:r>
            <a:r>
              <a:rPr lang="zh-TW" altLang="en-US" sz="3600" dirty="0" smtClean="0"/>
              <a:t>大陸與台灣的歷史淵源</a:t>
            </a:r>
            <a:r>
              <a:rPr lang="en-US" altLang="zh-TW" sz="3600" dirty="0" smtClean="0"/>
              <a:t>》</a:t>
            </a:r>
            <a:r>
              <a:rPr lang="zh-TW" altLang="en-US" sz="3600" dirty="0" smtClean="0"/>
              <a:t>，文滙出版社，</a:t>
            </a:r>
            <a:r>
              <a:rPr lang="en-US" altLang="zh-TW" sz="3600" dirty="0" smtClean="0"/>
              <a:t>1991</a:t>
            </a:r>
            <a:r>
              <a:rPr lang="zh-TW" altLang="en-US" sz="3600" dirty="0" smtClean="0"/>
              <a:t>年．</a:t>
            </a:r>
            <a:endParaRPr lang="en-US" altLang="zh-TW" sz="3600" dirty="0" smtClean="0"/>
          </a:p>
          <a:p>
            <a:r>
              <a:rPr lang="zh-TW" altLang="en-US" sz="3600" dirty="0" smtClean="0"/>
              <a:t>湯錦台，</a:t>
            </a:r>
            <a:r>
              <a:rPr lang="en-US" altLang="zh-TW" sz="3600" dirty="0" smtClean="0"/>
              <a:t>《</a:t>
            </a:r>
            <a:r>
              <a:rPr lang="zh-TW" altLang="en-US" sz="3600" dirty="0" smtClean="0"/>
              <a:t>開啟台灣第一人鄭芝龍</a:t>
            </a:r>
            <a:r>
              <a:rPr lang="en-US" altLang="zh-TW" sz="3600" dirty="0" smtClean="0"/>
              <a:t>》</a:t>
            </a:r>
            <a:r>
              <a:rPr lang="zh-TW" altLang="en-US" sz="3600" dirty="0" smtClean="0"/>
              <a:t>，果實出版社，</a:t>
            </a:r>
            <a:r>
              <a:rPr lang="en-US" altLang="zh-TW" sz="3600" dirty="0" smtClean="0"/>
              <a:t>1992</a:t>
            </a:r>
            <a:r>
              <a:rPr lang="zh-TW" altLang="en-US" sz="3600" dirty="0" smtClean="0"/>
              <a:t>年．</a:t>
            </a:r>
            <a:endParaRPr lang="en-US" altLang="zh-TW" sz="3600" dirty="0" smtClean="0"/>
          </a:p>
          <a:p>
            <a:r>
              <a:rPr lang="zh-TW" altLang="en-US" sz="3600" dirty="0"/>
              <a:t>陳舜臣</a:t>
            </a:r>
            <a:r>
              <a:rPr lang="zh-TW" altLang="en-US" sz="3600" dirty="0" smtClean="0"/>
              <a:t>，</a:t>
            </a:r>
            <a:r>
              <a:rPr lang="en-US" altLang="zh-TW" sz="3600" dirty="0" smtClean="0"/>
              <a:t>《</a:t>
            </a:r>
            <a:r>
              <a:rPr lang="zh-TW" altLang="en-US" sz="3600" dirty="0" smtClean="0"/>
              <a:t>龍虎風雲</a:t>
            </a:r>
            <a:r>
              <a:rPr lang="en-US" altLang="zh-TW" sz="3600" dirty="0" smtClean="0"/>
              <a:t>》</a:t>
            </a:r>
            <a:r>
              <a:rPr lang="zh-TW" altLang="en-US" sz="3600" dirty="0" smtClean="0"/>
              <a:t>，遠流出版社，</a:t>
            </a:r>
            <a:r>
              <a:rPr lang="en-US" altLang="zh-TW" sz="3600" dirty="0" smtClean="0"/>
              <a:t>1993</a:t>
            </a:r>
            <a:r>
              <a:rPr lang="zh-TW" altLang="en-US" sz="3600" dirty="0" smtClean="0"/>
              <a:t>年．</a:t>
            </a:r>
            <a:endParaRPr lang="en-US" altLang="zh-TW" sz="3600" dirty="0"/>
          </a:p>
          <a:p>
            <a:endParaRPr lang="en-US" altLang="zh-TW" sz="3600" dirty="0"/>
          </a:p>
          <a:p>
            <a:endParaRPr lang="en-US" altLang="zh-TW" sz="3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參考書目</a:t>
            </a:r>
            <a:r>
              <a:rPr lang="en-US" altLang="zh-TW" dirty="0" smtClean="0">
                <a:solidFill>
                  <a:schemeClr val="tx1"/>
                </a:solidFill>
              </a:rPr>
              <a:t>01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1954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陳文德，</a:t>
            </a:r>
            <a:r>
              <a:rPr lang="en-US" altLang="zh-TW" sz="3600" dirty="0" smtClean="0"/>
              <a:t>《</a:t>
            </a:r>
            <a:r>
              <a:rPr lang="zh-TW" altLang="en-US" sz="3600" dirty="0" smtClean="0"/>
              <a:t>鄭芝龍大傳</a:t>
            </a:r>
            <a:r>
              <a:rPr lang="en-US" altLang="zh-TW" sz="3600" dirty="0" smtClean="0"/>
              <a:t>》</a:t>
            </a:r>
            <a:r>
              <a:rPr lang="zh-TW" altLang="en-US" sz="3600" dirty="0" smtClean="0"/>
              <a:t>，出版社，</a:t>
            </a:r>
            <a:r>
              <a:rPr lang="en-US" altLang="zh-TW" sz="3600" dirty="0" smtClean="0"/>
              <a:t>1998</a:t>
            </a:r>
            <a:r>
              <a:rPr lang="zh-TW" altLang="en-US" sz="3600" dirty="0" smtClean="0"/>
              <a:t>年．</a:t>
            </a:r>
            <a:endParaRPr lang="en-US" altLang="zh-TW" sz="3600" dirty="0" smtClean="0"/>
          </a:p>
          <a:p>
            <a:r>
              <a:rPr lang="zh-TW" altLang="en-US" sz="3600" dirty="0" smtClean="0"/>
              <a:t>秦就，</a:t>
            </a:r>
            <a:r>
              <a:rPr lang="en-US" altLang="zh-TW" sz="3600" dirty="0" smtClean="0"/>
              <a:t>《</a:t>
            </a:r>
            <a:r>
              <a:rPr lang="zh-TW" altLang="en-US" sz="3600" dirty="0" smtClean="0"/>
              <a:t>台灣第一世家之一：船王鄭芝龍</a:t>
            </a:r>
            <a:r>
              <a:rPr lang="en-US" altLang="zh-TW" sz="3600" dirty="0" smtClean="0"/>
              <a:t>》</a:t>
            </a:r>
            <a:r>
              <a:rPr lang="zh-TW" altLang="en-US" sz="3600" dirty="0" smtClean="0"/>
              <a:t>，出版社，年．</a:t>
            </a:r>
            <a:endParaRPr lang="en-US" altLang="zh-TW" sz="3600" dirty="0" smtClean="0"/>
          </a:p>
          <a:p>
            <a:r>
              <a:rPr lang="zh-TW" altLang="en-US" sz="3600" dirty="0" smtClean="0"/>
              <a:t>江日昇，</a:t>
            </a:r>
            <a:r>
              <a:rPr lang="en-US" altLang="zh-TW" sz="3600" dirty="0" smtClean="0"/>
              <a:t>《</a:t>
            </a:r>
            <a:r>
              <a:rPr lang="zh-TW" altLang="en-US" sz="3600" dirty="0" smtClean="0"/>
              <a:t>台灣外紀</a:t>
            </a:r>
            <a:r>
              <a:rPr lang="en-US" altLang="zh-TW" sz="3600" dirty="0" smtClean="0"/>
              <a:t>》</a:t>
            </a:r>
            <a:r>
              <a:rPr lang="zh-TW" altLang="en-US" sz="3600" dirty="0" smtClean="0"/>
              <a:t>，出版社，年．</a:t>
            </a:r>
            <a:endParaRPr lang="en-US" altLang="zh-TW" sz="3600" dirty="0"/>
          </a:p>
          <a:p>
            <a:endParaRPr lang="en-US" altLang="zh-TW" sz="3600" dirty="0"/>
          </a:p>
          <a:p>
            <a:endParaRPr lang="en-US" altLang="zh-TW" sz="3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參考書目</a:t>
            </a:r>
            <a:r>
              <a:rPr lang="en-US" altLang="zh-TW" dirty="0" smtClean="0">
                <a:solidFill>
                  <a:schemeClr val="tx1"/>
                </a:solidFill>
              </a:rPr>
              <a:t>02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6733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sz="3600" dirty="0" smtClean="0"/>
              <a:t>陳娟英，＜試論</a:t>
            </a:r>
            <a:r>
              <a:rPr lang="en-US" altLang="zh-TW" sz="3600" dirty="0" smtClean="0"/>
              <a:t>17</a:t>
            </a:r>
            <a:r>
              <a:rPr lang="zh-TW" altLang="en-US" sz="3600" dirty="0" smtClean="0"/>
              <a:t>世紀鄭氏海上貿易對閩台社會經濟的影響＞</a:t>
            </a:r>
            <a:endParaRPr lang="en-US" altLang="zh-TW" sz="3600" dirty="0" smtClean="0"/>
          </a:p>
          <a:p>
            <a:r>
              <a:rPr lang="zh-TW" altLang="en-US" sz="3600" dirty="0"/>
              <a:t>馬湘成，</a:t>
            </a:r>
            <a:r>
              <a:rPr lang="zh-TW" altLang="en-US" sz="3600" dirty="0" smtClean="0"/>
              <a:t>＜鄭芝龍的傳奇人生＞，</a:t>
            </a:r>
            <a:r>
              <a:rPr lang="en-US" altLang="zh-TW" sz="3600" dirty="0" smtClean="0"/>
              <a:t>《</a:t>
            </a:r>
            <a:r>
              <a:rPr lang="zh-TW" altLang="en-US" sz="3600" dirty="0" smtClean="0"/>
              <a:t>群文天地</a:t>
            </a:r>
            <a:r>
              <a:rPr lang="en-US" altLang="zh-TW" sz="3600" dirty="0" smtClean="0"/>
              <a:t>》</a:t>
            </a:r>
            <a:r>
              <a:rPr lang="zh-TW" altLang="en-US" sz="3600" dirty="0" smtClean="0"/>
              <a:t>，</a:t>
            </a:r>
            <a:r>
              <a:rPr lang="en-US" altLang="zh-TW" sz="3600" dirty="0" smtClean="0"/>
              <a:t>2011</a:t>
            </a:r>
            <a:r>
              <a:rPr lang="zh-TW" altLang="en-US" sz="3600" dirty="0" smtClean="0"/>
              <a:t>年第</a:t>
            </a:r>
            <a:r>
              <a:rPr lang="en-US" altLang="zh-TW" sz="3600" dirty="0" smtClean="0"/>
              <a:t>12</a:t>
            </a:r>
            <a:r>
              <a:rPr lang="zh-TW" altLang="en-US" sz="3600" dirty="0" smtClean="0"/>
              <a:t>期．</a:t>
            </a:r>
            <a:endParaRPr lang="en-US" altLang="zh-TW" sz="3600" dirty="0" smtClean="0"/>
          </a:p>
          <a:p>
            <a:r>
              <a:rPr lang="zh-TW" altLang="en-US" sz="3600" dirty="0"/>
              <a:t>陳東有，</a:t>
            </a:r>
            <a:r>
              <a:rPr lang="zh-TW" altLang="en-US" sz="3600" dirty="0" smtClean="0"/>
              <a:t>＜走向海洋貿易帶～近代世界市場互動中的中國東南商人＞</a:t>
            </a:r>
            <a:r>
              <a:rPr lang="en-US" altLang="zh-TW" sz="3600" dirty="0"/>
              <a:t>http://paper.udn.com/udnpaper/PII0002/112910/web/#</a:t>
            </a:r>
            <a:r>
              <a:rPr lang="en-US" altLang="zh-TW" sz="3600" dirty="0" smtClean="0"/>
              <a:t>02</a:t>
            </a:r>
          </a:p>
          <a:p>
            <a:r>
              <a:rPr lang="en-US" altLang="zh-TW" sz="3600" dirty="0"/>
              <a:t>http://paper.udn.com/udnpaper/PII0002/113489/web/</a:t>
            </a:r>
            <a:endParaRPr lang="en-US" altLang="zh-TW" sz="3600" dirty="0" smtClean="0"/>
          </a:p>
          <a:p>
            <a:endParaRPr lang="en-US" altLang="zh-TW" sz="3600" dirty="0" smtClean="0"/>
          </a:p>
          <a:p>
            <a:endParaRPr lang="en-US" altLang="zh-TW" sz="3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參考論文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1235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王平，＜東南海疆的傳奇盜商＞</a:t>
            </a:r>
            <a:endParaRPr lang="en-US" altLang="zh-TW" sz="3600" dirty="0" smtClean="0"/>
          </a:p>
          <a:p>
            <a:r>
              <a:rPr lang="zh-TW" altLang="en-US" sz="3600" dirty="0" smtClean="0"/>
              <a:t>趙鼐，＜海上霸王鄭芝龍＞</a:t>
            </a:r>
            <a:endParaRPr lang="en-US" altLang="zh-TW" sz="3600" dirty="0" smtClean="0"/>
          </a:p>
          <a:p>
            <a:endParaRPr lang="en-US" altLang="zh-TW" sz="3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參考論文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42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欲知鄭芝龍必先顏思齊</a:t>
            </a:r>
            <a:endParaRPr lang="en-US" altLang="zh-TW" sz="3600" dirty="0" smtClean="0"/>
          </a:p>
          <a:p>
            <a:r>
              <a:rPr lang="zh-TW" altLang="en-US" sz="3600" dirty="0"/>
              <a:t>為啥</a:t>
            </a:r>
            <a:r>
              <a:rPr lang="zh-TW" altLang="en-US" sz="3600" dirty="0" smtClean="0"/>
              <a:t>？</a:t>
            </a:r>
            <a:endParaRPr lang="en-US" altLang="zh-TW" sz="3600" dirty="0" smtClean="0"/>
          </a:p>
          <a:p>
            <a:pPr lvl="1"/>
            <a:r>
              <a:rPr lang="zh-TW" altLang="en-US" sz="3000" dirty="0" smtClean="0"/>
              <a:t>顏思齊是老大</a:t>
            </a:r>
            <a:endParaRPr lang="en-US" altLang="zh-TW" sz="3000" dirty="0" smtClean="0"/>
          </a:p>
          <a:p>
            <a:pPr lvl="1"/>
            <a:r>
              <a:rPr lang="zh-TW" altLang="en-US" sz="3000" dirty="0" smtClean="0"/>
              <a:t>擁有海上龐大的商隊</a:t>
            </a:r>
            <a:endParaRPr lang="en-US" altLang="zh-TW" sz="3000" dirty="0" smtClean="0"/>
          </a:p>
          <a:p>
            <a:pPr lvl="1"/>
            <a:r>
              <a:rPr lang="zh-TW" altLang="en-US" sz="3000" dirty="0" smtClean="0"/>
              <a:t>接收了老大的地盤及勢力</a:t>
            </a:r>
            <a:endParaRPr lang="zh-TW" altLang="en-US" sz="30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顏思齊與鄭芝龍</a:t>
            </a:r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772816"/>
            <a:ext cx="3056263" cy="40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4090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27584" y="2276872"/>
            <a:ext cx="7848871" cy="4176464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 smtClean="0"/>
              <a:t>字振泉；一字樞泉；福建</a:t>
            </a:r>
            <a:r>
              <a:rPr lang="zh-TW" altLang="en-US" sz="3600" dirty="0"/>
              <a:t>漳州海澄</a:t>
            </a:r>
            <a:r>
              <a:rPr lang="zh-TW" altLang="en-US" sz="3600" dirty="0" smtClean="0"/>
              <a:t>人</a:t>
            </a:r>
            <a:endParaRPr lang="en-US" altLang="zh-TW" sz="3600" dirty="0" smtClean="0"/>
          </a:p>
          <a:p>
            <a:r>
              <a:rPr lang="en-US" altLang="zh-TW" sz="3600" dirty="0" smtClean="0"/>
              <a:t>1625</a:t>
            </a:r>
            <a:r>
              <a:rPr lang="zh-TW" altLang="en-US" sz="3600" dirty="0" smtClean="0"/>
              <a:t>年因傷寒病逝於台灣</a:t>
            </a:r>
            <a:endParaRPr lang="en-US" altLang="zh-TW" sz="3600" dirty="0" smtClean="0"/>
          </a:p>
          <a:p>
            <a:r>
              <a:rPr lang="en-US" altLang="zh-TW" sz="3600" dirty="0" smtClean="0"/>
              <a:t>Pedro China</a:t>
            </a:r>
            <a:r>
              <a:rPr lang="zh-TW" altLang="en-US" sz="3600" dirty="0" smtClean="0"/>
              <a:t>→李旦的副手</a:t>
            </a:r>
            <a:endParaRPr lang="en-US" altLang="zh-TW" sz="3600" dirty="0" smtClean="0"/>
          </a:p>
          <a:p>
            <a:r>
              <a:rPr lang="zh-TW" altLang="en-US" sz="3600" dirty="0"/>
              <a:t>明</a:t>
            </a:r>
            <a:r>
              <a:rPr lang="en-US" altLang="zh-TW" sz="3600" dirty="0" smtClean="0"/>
              <a:t>《</a:t>
            </a:r>
            <a:r>
              <a:rPr lang="zh-TW" altLang="en-US" sz="3600" dirty="0" smtClean="0"/>
              <a:t>崇禎長篇</a:t>
            </a:r>
            <a:r>
              <a:rPr lang="en-US" altLang="zh-TW" sz="3600" dirty="0" smtClean="0"/>
              <a:t>》</a:t>
            </a:r>
          </a:p>
          <a:p>
            <a:pPr lvl="2"/>
            <a:r>
              <a:rPr lang="zh-TW" altLang="en-US" sz="3200" dirty="0" smtClean="0"/>
              <a:t>初海寇鄭芝龍先從海賊顏樞泉，樞泉死，遂有其眾．</a:t>
            </a:r>
            <a:endParaRPr lang="en-US" altLang="zh-TW" sz="3200" dirty="0" smtClean="0"/>
          </a:p>
          <a:p>
            <a:r>
              <a:rPr lang="zh-TW" altLang="en-US" sz="3600" dirty="0" smtClean="0"/>
              <a:t>與鄭芝龍結拜</a:t>
            </a:r>
            <a:endParaRPr lang="zh-TW" altLang="en-US" sz="3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顏思齊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880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李旦；王直</a:t>
            </a:r>
            <a:endParaRPr lang="en-US" altLang="zh-TW" sz="3600" dirty="0" smtClean="0"/>
          </a:p>
          <a:p>
            <a:r>
              <a:rPr lang="zh-TW" altLang="en-US" sz="3600" dirty="0"/>
              <a:t>顏思</a:t>
            </a:r>
            <a:r>
              <a:rPr lang="zh-TW" altLang="en-US" sz="3600" dirty="0" smtClean="0"/>
              <a:t>齊</a:t>
            </a:r>
            <a:endParaRPr lang="en-US" altLang="zh-TW" sz="3600" dirty="0" smtClean="0"/>
          </a:p>
          <a:p>
            <a:r>
              <a:rPr lang="zh-TW" altLang="en-US" sz="3600" dirty="0" smtClean="0"/>
              <a:t>鄭芝龍</a:t>
            </a:r>
            <a:endParaRPr lang="en-US" altLang="zh-TW" sz="3600" dirty="0" smtClean="0"/>
          </a:p>
          <a:p>
            <a:pPr lvl="1"/>
            <a:r>
              <a:rPr lang="zh-TW" altLang="en-US" sz="3400" dirty="0" smtClean="0"/>
              <a:t>楊天生；李德；洪升；陳衷紀等人</a:t>
            </a:r>
            <a:endParaRPr lang="zh-TW" altLang="en-US" sz="34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海商集團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181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824536"/>
          </a:xfrm>
        </p:spPr>
        <p:txBody>
          <a:bodyPr>
            <a:normAutofit lnSpcReduction="10000"/>
          </a:bodyPr>
          <a:lstStyle/>
          <a:p>
            <a:r>
              <a:rPr lang="en-US" altLang="zh-TW" sz="3600" dirty="0" smtClean="0"/>
              <a:t>1604</a:t>
            </a:r>
            <a:r>
              <a:rPr lang="zh-TW" altLang="en-US" sz="3600" dirty="0" smtClean="0"/>
              <a:t>～</a:t>
            </a:r>
            <a:r>
              <a:rPr lang="en-US" altLang="zh-TW" sz="3600" dirty="0" smtClean="0"/>
              <a:t>1661</a:t>
            </a:r>
          </a:p>
          <a:p>
            <a:r>
              <a:rPr lang="zh-TW" altLang="en-US" sz="3600" dirty="0"/>
              <a:t>號飛黃；小名一</a:t>
            </a:r>
            <a:r>
              <a:rPr lang="zh-TW" altLang="en-US" sz="3600" dirty="0" smtClean="0"/>
              <a:t>官</a:t>
            </a:r>
            <a:endParaRPr lang="en-US" altLang="zh-TW" sz="3600" dirty="0" smtClean="0"/>
          </a:p>
          <a:p>
            <a:pPr lvl="1"/>
            <a:r>
              <a:rPr lang="en-US" altLang="zh-TW" sz="3400" dirty="0" smtClean="0"/>
              <a:t>18</a:t>
            </a:r>
            <a:r>
              <a:rPr lang="zh-TW" altLang="en-US" sz="3400" dirty="0" smtClean="0"/>
              <a:t>歲時隨舅父黃程至澳門經商</a:t>
            </a:r>
            <a:endParaRPr lang="en-US" altLang="zh-TW" sz="3400" dirty="0" smtClean="0"/>
          </a:p>
          <a:p>
            <a:pPr lvl="1"/>
            <a:r>
              <a:rPr lang="zh-TW" altLang="en-US" sz="3400" dirty="0"/>
              <a:t>受天主教</a:t>
            </a:r>
            <a:r>
              <a:rPr lang="zh-TW" altLang="en-US" sz="3400" dirty="0" smtClean="0"/>
              <a:t>洗禮</a:t>
            </a:r>
            <a:endParaRPr lang="en-US" altLang="zh-TW" sz="3400" dirty="0" smtClean="0"/>
          </a:p>
          <a:p>
            <a:pPr lvl="1"/>
            <a:r>
              <a:rPr lang="zh-TW" altLang="en-US" sz="3400" dirty="0"/>
              <a:t>教</a:t>
            </a:r>
            <a:r>
              <a:rPr lang="zh-TW" altLang="en-US" sz="3400" dirty="0" smtClean="0"/>
              <a:t>名→</a:t>
            </a:r>
            <a:r>
              <a:rPr lang="en-US" altLang="zh-TW" sz="3400" dirty="0" smtClean="0"/>
              <a:t>Nicolas</a:t>
            </a:r>
          </a:p>
          <a:p>
            <a:pPr lvl="1"/>
            <a:r>
              <a:rPr lang="zh-TW" altLang="en-US" sz="3400" dirty="0"/>
              <a:t>尼古拉一</a:t>
            </a:r>
            <a:r>
              <a:rPr lang="zh-TW" altLang="en-US" sz="3400" dirty="0" smtClean="0"/>
              <a:t>官</a:t>
            </a:r>
            <a:endParaRPr lang="en-US" altLang="zh-TW" sz="3400" dirty="0" smtClean="0"/>
          </a:p>
          <a:p>
            <a:pPr lvl="1"/>
            <a:r>
              <a:rPr lang="zh-TW" altLang="en-US" sz="3400" dirty="0"/>
              <a:t>有飛虹將軍稱號</a:t>
            </a:r>
            <a:endParaRPr lang="en-US" altLang="zh-TW" sz="3400" dirty="0" smtClean="0"/>
          </a:p>
          <a:p>
            <a:r>
              <a:rPr lang="zh-TW" altLang="en-US" sz="3600" dirty="0"/>
              <a:t>泉州府南安縣石井</a:t>
            </a:r>
            <a:r>
              <a:rPr lang="zh-TW" altLang="en-US" sz="3600" dirty="0" smtClean="0"/>
              <a:t>鄉人</a:t>
            </a:r>
            <a:endParaRPr lang="zh-TW" altLang="en-US" sz="3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鄭芝龍生平</a:t>
            </a:r>
            <a:r>
              <a:rPr lang="en-US" altLang="zh-TW" dirty="0" smtClean="0">
                <a:solidFill>
                  <a:schemeClr val="tx1"/>
                </a:solidFill>
              </a:rPr>
              <a:t>01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742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536504"/>
          </a:xfrm>
        </p:spPr>
        <p:txBody>
          <a:bodyPr>
            <a:normAutofit/>
          </a:bodyPr>
          <a:lstStyle/>
          <a:p>
            <a:r>
              <a:rPr lang="en-US" altLang="zh-TW" sz="3600" dirty="0" smtClean="0"/>
              <a:t>1621</a:t>
            </a:r>
            <a:r>
              <a:rPr lang="zh-TW" altLang="en-US" sz="3600" dirty="0" smtClean="0"/>
              <a:t>年</a:t>
            </a:r>
            <a:r>
              <a:rPr lang="en-US" altLang="zh-TW" sz="3600" dirty="0" smtClean="0"/>
              <a:t>(</a:t>
            </a:r>
            <a:r>
              <a:rPr lang="zh-TW" altLang="en-US" sz="3600" dirty="0" smtClean="0"/>
              <a:t>明天啟元年</a:t>
            </a:r>
            <a:r>
              <a:rPr lang="en-US" altLang="zh-TW" sz="3600" dirty="0" smtClean="0"/>
              <a:t>)</a:t>
            </a:r>
          </a:p>
          <a:p>
            <a:pPr lvl="1"/>
            <a:r>
              <a:rPr lang="zh-TW" altLang="en-US" sz="3400" dirty="0" smtClean="0"/>
              <a:t>父去世，至澳門</a:t>
            </a:r>
            <a:endParaRPr lang="en-US" altLang="zh-TW" sz="3400" dirty="0" smtClean="0"/>
          </a:p>
          <a:p>
            <a:pPr lvl="1"/>
            <a:r>
              <a:rPr lang="zh-TW" altLang="en-US" sz="3400" dirty="0"/>
              <a:t>澳門已為葡萄牙人佔領</a:t>
            </a:r>
            <a:endParaRPr lang="en-US" altLang="zh-TW" sz="3400" dirty="0" smtClean="0"/>
          </a:p>
          <a:p>
            <a:r>
              <a:rPr lang="en-US" altLang="zh-TW" sz="3600" dirty="0" smtClean="0"/>
              <a:t>1622</a:t>
            </a:r>
            <a:r>
              <a:rPr lang="zh-TW" altLang="en-US" sz="3600" dirty="0" smtClean="0"/>
              <a:t>年至日本</a:t>
            </a:r>
            <a:endParaRPr lang="en-US" altLang="zh-TW" sz="3600" dirty="0" smtClean="0"/>
          </a:p>
          <a:p>
            <a:pPr lvl="1"/>
            <a:r>
              <a:rPr lang="zh-TW" altLang="en-US" sz="3400" dirty="0" smtClean="0"/>
              <a:t>娶中國僑民翁昱皂養女田川氏為妻</a:t>
            </a:r>
            <a:endParaRPr lang="en-US" altLang="zh-TW" sz="3400" dirty="0" smtClean="0"/>
          </a:p>
          <a:p>
            <a:r>
              <a:rPr lang="en-US" altLang="zh-TW" sz="3600" dirty="0" smtClean="0"/>
              <a:t>1623</a:t>
            </a:r>
            <a:r>
              <a:rPr lang="zh-TW" altLang="en-US" sz="3600" dirty="0" smtClean="0"/>
              <a:t>年接收李旦的勢力</a:t>
            </a:r>
            <a:endParaRPr lang="en-US" altLang="zh-TW" sz="3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鄭芝龍生平</a:t>
            </a:r>
            <a:r>
              <a:rPr lang="en-US" altLang="zh-TW" dirty="0" smtClean="0">
                <a:solidFill>
                  <a:schemeClr val="tx1"/>
                </a:solidFill>
              </a:rPr>
              <a:t>02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38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536504"/>
          </a:xfrm>
        </p:spPr>
        <p:txBody>
          <a:bodyPr>
            <a:normAutofit/>
          </a:bodyPr>
          <a:lstStyle/>
          <a:p>
            <a:r>
              <a:rPr lang="en-US" altLang="zh-TW" sz="3600" dirty="0" smtClean="0"/>
              <a:t>1624</a:t>
            </a:r>
            <a:r>
              <a:rPr lang="zh-TW" altLang="en-US" sz="3600" dirty="0" smtClean="0"/>
              <a:t>年移至台灣笨港</a:t>
            </a:r>
            <a:endParaRPr lang="en-US" altLang="zh-TW" sz="3600" dirty="0" smtClean="0"/>
          </a:p>
          <a:p>
            <a:pPr lvl="1"/>
            <a:r>
              <a:rPr lang="zh-TW" altLang="en-US" sz="3400" dirty="0" smtClean="0"/>
              <a:t>與顏思齊</a:t>
            </a:r>
            <a:endParaRPr lang="en-US" altLang="zh-TW" sz="3400" dirty="0" smtClean="0"/>
          </a:p>
          <a:p>
            <a:pPr lvl="1"/>
            <a:r>
              <a:rPr lang="en-US" altLang="zh-TW" sz="3400" dirty="0" smtClean="0"/>
              <a:t>1625</a:t>
            </a:r>
            <a:r>
              <a:rPr lang="zh-TW" altLang="en-US" sz="3400" dirty="0" smtClean="0"/>
              <a:t>年顏思齊病死，部眾歸芝龍</a:t>
            </a:r>
            <a:endParaRPr lang="en-US" altLang="zh-TW" sz="3400" dirty="0" smtClean="0"/>
          </a:p>
          <a:p>
            <a:r>
              <a:rPr lang="en-US" altLang="zh-TW" sz="3600" dirty="0" smtClean="0"/>
              <a:t>1628</a:t>
            </a:r>
            <a:r>
              <a:rPr lang="zh-TW" altLang="en-US" sz="3600" dirty="0" smtClean="0"/>
              <a:t>年</a:t>
            </a:r>
            <a:r>
              <a:rPr lang="en-US" altLang="zh-TW" sz="3600" dirty="0" smtClean="0"/>
              <a:t>(</a:t>
            </a:r>
            <a:r>
              <a:rPr lang="zh-TW" altLang="en-US" sz="3600" dirty="0" smtClean="0"/>
              <a:t>明崇禎元年</a:t>
            </a:r>
            <a:r>
              <a:rPr lang="en-US" altLang="zh-TW" sz="3600" dirty="0" smtClean="0"/>
              <a:t>)</a:t>
            </a:r>
            <a:r>
              <a:rPr lang="zh-TW" altLang="en-US" sz="3600" dirty="0" smtClean="0"/>
              <a:t>受明朝招降</a:t>
            </a:r>
            <a:endParaRPr lang="en-US" altLang="zh-TW" sz="3600" dirty="0" smtClean="0"/>
          </a:p>
          <a:p>
            <a:pPr lvl="1"/>
            <a:r>
              <a:rPr lang="zh-TW" altLang="en-US" sz="3400" dirty="0" smtClean="0"/>
              <a:t>官至總兵</a:t>
            </a:r>
            <a:endParaRPr lang="en-US" altLang="zh-TW" sz="3400" dirty="0" smtClean="0"/>
          </a:p>
          <a:p>
            <a:pPr lvl="1"/>
            <a:r>
              <a:rPr lang="zh-TW" altLang="en-US" sz="3400" dirty="0"/>
              <a:t>防海盜及荷蘭人</a:t>
            </a:r>
            <a:endParaRPr lang="en-US" altLang="zh-TW" sz="3400" dirty="0"/>
          </a:p>
          <a:p>
            <a:endParaRPr lang="zh-TW" altLang="en-US" sz="3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鄭芝龍生平</a:t>
            </a:r>
            <a:r>
              <a:rPr lang="en-US" altLang="zh-TW" dirty="0" smtClean="0">
                <a:solidFill>
                  <a:schemeClr val="tx1"/>
                </a:solidFill>
              </a:rPr>
              <a:t>03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659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536504"/>
          </a:xfrm>
        </p:spPr>
        <p:txBody>
          <a:bodyPr>
            <a:normAutofit/>
          </a:bodyPr>
          <a:lstStyle/>
          <a:p>
            <a:r>
              <a:rPr lang="en-US" altLang="zh-TW" sz="3600" dirty="0" smtClean="0"/>
              <a:t>1628</a:t>
            </a:r>
            <a:r>
              <a:rPr lang="zh-TW" altLang="en-US" sz="3600" dirty="0" smtClean="0"/>
              <a:t>年</a:t>
            </a:r>
            <a:r>
              <a:rPr lang="en-US" altLang="zh-TW" sz="3600" dirty="0" smtClean="0"/>
              <a:t>7</a:t>
            </a:r>
            <a:r>
              <a:rPr lang="zh-TW" altLang="en-US" sz="3600" dirty="0" smtClean="0"/>
              <a:t>月</a:t>
            </a:r>
            <a:r>
              <a:rPr lang="en-US" altLang="zh-TW" sz="3600" dirty="0" smtClean="0"/>
              <a:t>(</a:t>
            </a:r>
            <a:r>
              <a:rPr lang="zh-TW" altLang="en-US" sz="3600" dirty="0" smtClean="0"/>
              <a:t>明崇禎元年</a:t>
            </a:r>
            <a:r>
              <a:rPr lang="en-US" altLang="zh-TW" sz="3600" dirty="0" smtClean="0"/>
              <a:t>)</a:t>
            </a:r>
            <a:r>
              <a:rPr lang="zh-TW" altLang="en-US" sz="3600" dirty="0" smtClean="0"/>
              <a:t>→</a:t>
            </a:r>
            <a:r>
              <a:rPr lang="en-US" altLang="zh-TW" sz="4000" b="1" dirty="0" smtClean="0">
                <a:solidFill>
                  <a:srgbClr val="FF0000"/>
                </a:solidFill>
              </a:rPr>
              <a:t>24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歲</a:t>
            </a:r>
            <a:endParaRPr lang="en-US" altLang="zh-TW" sz="4000" b="1" dirty="0" smtClean="0">
              <a:solidFill>
                <a:srgbClr val="FF0000"/>
              </a:solidFill>
            </a:endParaRPr>
          </a:p>
          <a:p>
            <a:pPr lvl="1"/>
            <a:r>
              <a:rPr lang="zh-TW" altLang="en-US" sz="3400" dirty="0" smtClean="0"/>
              <a:t>福建巡撫熊文燦批准</a:t>
            </a:r>
            <a:endParaRPr lang="en-US" altLang="zh-TW" sz="3400" dirty="0" smtClean="0"/>
          </a:p>
          <a:p>
            <a:pPr lvl="1"/>
            <a:r>
              <a:rPr lang="zh-TW" altLang="en-US" sz="3400" dirty="0"/>
              <a:t>率眾拓墾</a:t>
            </a:r>
            <a:r>
              <a:rPr lang="zh-TW" altLang="en-US" sz="3400" dirty="0" smtClean="0"/>
              <a:t>台灣</a:t>
            </a:r>
            <a:endParaRPr lang="en-US" altLang="zh-TW" sz="3400" dirty="0" smtClean="0"/>
          </a:p>
          <a:p>
            <a:pPr lvl="1"/>
            <a:r>
              <a:rPr lang="zh-TW" altLang="en-US" sz="3400" dirty="0"/>
              <a:t>移民需向鄭氏</a:t>
            </a:r>
            <a:r>
              <a:rPr lang="zh-TW" altLang="en-US" sz="3400" dirty="0" smtClean="0"/>
              <a:t>納稅</a:t>
            </a:r>
            <a:endParaRPr lang="en-US" altLang="zh-TW" sz="3400" dirty="0" smtClean="0"/>
          </a:p>
          <a:p>
            <a:r>
              <a:rPr lang="zh-TW" altLang="en-US" sz="3600" dirty="0" smtClean="0"/>
              <a:t>雄霸八閩</a:t>
            </a:r>
            <a:endParaRPr lang="en-US" altLang="zh-TW" sz="3600" dirty="0" smtClean="0"/>
          </a:p>
          <a:p>
            <a:r>
              <a:rPr lang="zh-TW" altLang="en-US" sz="3600" dirty="0"/>
              <a:t>馬湘成形容</a:t>
            </a:r>
            <a:r>
              <a:rPr lang="en-US" altLang="zh-TW" sz="3600" dirty="0">
                <a:solidFill>
                  <a:srgbClr val="FF0000"/>
                </a:solidFill>
              </a:rPr>
              <a:t>『</a:t>
            </a:r>
            <a:r>
              <a:rPr lang="zh-TW" altLang="en-US" sz="3600" dirty="0">
                <a:solidFill>
                  <a:srgbClr val="FF0000"/>
                </a:solidFill>
              </a:rPr>
              <a:t>怪胎</a:t>
            </a:r>
            <a:r>
              <a:rPr lang="en-US" altLang="zh-TW" sz="3600" dirty="0" smtClean="0">
                <a:solidFill>
                  <a:srgbClr val="FF0000"/>
                </a:solidFill>
              </a:rPr>
              <a:t>』</a:t>
            </a:r>
          </a:p>
          <a:p>
            <a:pPr lvl="1"/>
            <a:r>
              <a:rPr lang="zh-TW" altLang="en-US" sz="3400" dirty="0" smtClean="0"/>
              <a:t>極具叛逆思維</a:t>
            </a:r>
            <a:endParaRPr lang="en-US" altLang="zh-TW" sz="3400" dirty="0" smtClean="0"/>
          </a:p>
          <a:p>
            <a:endParaRPr lang="zh-TW" altLang="en-US" sz="3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鄭芝龍生平</a:t>
            </a:r>
            <a:r>
              <a:rPr lang="en-US" altLang="zh-TW" dirty="0" smtClean="0">
                <a:solidFill>
                  <a:schemeClr val="tx1"/>
                </a:solidFill>
              </a:rPr>
              <a:t>03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7678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1510</TotalTime>
  <Words>1070</Words>
  <Application>Microsoft Office PowerPoint</Application>
  <PresentationFormat>如螢幕大小 (4:3)</PresentationFormat>
  <Paragraphs>139</Paragraphs>
  <Slides>29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29</vt:i4>
      </vt:variant>
    </vt:vector>
  </HeadingPairs>
  <TitlesOfParts>
    <vt:vector size="30" baseType="lpstr">
      <vt:lpstr>波形</vt:lpstr>
      <vt:lpstr>  台灣第一位跨國物流集團首腦 尼古拉一官 </vt:lpstr>
      <vt:lpstr>神鬼奇航之中國篇</vt:lpstr>
      <vt:lpstr>顏思齊與鄭芝龍</vt:lpstr>
      <vt:lpstr>顏思齊</vt:lpstr>
      <vt:lpstr>海商集團</vt:lpstr>
      <vt:lpstr>鄭芝龍生平01</vt:lpstr>
      <vt:lpstr>鄭芝龍生平02</vt:lpstr>
      <vt:lpstr>鄭芝龍生平03</vt:lpstr>
      <vt:lpstr>鄭芝龍生平03</vt:lpstr>
      <vt:lpstr>鄭芝龍的性格與外表</vt:lpstr>
      <vt:lpstr>鄭芝龍的機會與命運</vt:lpstr>
      <vt:lpstr>鄭芝龍家族</vt:lpstr>
      <vt:lpstr>鄭氏海商集團的勢力 富可敵國</vt:lpstr>
      <vt:lpstr>鄭氏海商集團規模</vt:lpstr>
      <vt:lpstr>海外貿易網絡</vt:lpstr>
      <vt:lpstr>郁永河《鄭氏逸事》</vt:lpstr>
      <vt:lpstr>海洋經濟之始</vt:lpstr>
      <vt:lpstr>課程小作業</vt:lpstr>
      <vt:lpstr>參考網站01</vt:lpstr>
      <vt:lpstr>參考網站02</vt:lpstr>
      <vt:lpstr>參考網站03</vt:lpstr>
      <vt:lpstr>參考網站04</vt:lpstr>
      <vt:lpstr>參考網站05</vt:lpstr>
      <vt:lpstr>參考網站06</vt:lpstr>
      <vt:lpstr>參考網站07</vt:lpstr>
      <vt:lpstr>參考書目01</vt:lpstr>
      <vt:lpstr>參考書目02</vt:lpstr>
      <vt:lpstr>參考論文</vt:lpstr>
      <vt:lpstr>參考論文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中國的海盜首腦 鄭芝龍</dc:title>
  <dc:creator>USER</dc:creator>
  <cp:lastModifiedBy>CHICHI</cp:lastModifiedBy>
  <cp:revision>36</cp:revision>
  <dcterms:created xsi:type="dcterms:W3CDTF">2014-01-24T09:31:00Z</dcterms:created>
  <dcterms:modified xsi:type="dcterms:W3CDTF">2014-06-29T23:56:18Z</dcterms:modified>
</cp:coreProperties>
</file>