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74" r:id="rId4"/>
    <p:sldId id="325" r:id="rId5"/>
    <p:sldId id="353" r:id="rId6"/>
    <p:sldId id="335" r:id="rId7"/>
    <p:sldId id="354" r:id="rId8"/>
    <p:sldId id="337" r:id="rId9"/>
    <p:sldId id="355" r:id="rId10"/>
    <p:sldId id="356" r:id="rId11"/>
    <p:sldId id="357" r:id="rId12"/>
    <p:sldId id="358" r:id="rId13"/>
    <p:sldId id="359" r:id="rId14"/>
    <p:sldId id="371" r:id="rId15"/>
    <p:sldId id="352" r:id="rId16"/>
    <p:sldId id="344" r:id="rId17"/>
    <p:sldId id="361" r:id="rId18"/>
    <p:sldId id="360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08" r:id="rId28"/>
  </p:sldIdLst>
  <p:sldSz cx="9144000" cy="5143500" type="screen16x9"/>
  <p:notesSz cx="6858000" cy="9144000"/>
  <p:embeddedFontLst>
    <p:embeddedFont>
      <p:font typeface="微軟正黑體" pitchFamily="34" charset="-120"/>
      <p:regular r:id="rId3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ＭＳ Ｐゴシック" pitchFamily="34" charset="-128"/>
      <p:regular r:id="rId36"/>
    </p:embeddedFont>
    <p:embeddedFont>
      <p:font typeface="Century Gothic" pitchFamily="34" charset="0"/>
      <p:regular r:id="rId37"/>
      <p:bold r:id="rId38"/>
      <p:italic r:id="rId39"/>
      <p:boldItalic r:id="rId4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74" autoAdjust="0"/>
  </p:normalViewPr>
  <p:slideViewPr>
    <p:cSldViewPr>
      <p:cViewPr>
        <p:scale>
          <a:sx n="100" d="100"/>
          <a:sy n="100" d="100"/>
        </p:scale>
        <p:origin x="-300" y="6"/>
      </p:cViewPr>
      <p:guideLst>
        <p:guide orient="horz" pos="3117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>
      <p:cViewPr varScale="1">
        <p:scale>
          <a:sx n="68" d="100"/>
          <a:sy n="68" d="100"/>
        </p:scale>
        <p:origin x="-333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8B4E-4A61-40C3-A8F0-12B3F306CF63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78518-4C9D-444A-BEB2-6384549688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8035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7348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分享</a:t>
            </a:r>
            <a:r>
              <a:rPr lang="en-US" altLang="zh-TW" dirty="0" smtClean="0"/>
              <a:t>‧</a:t>
            </a:r>
            <a:r>
              <a:rPr lang="zh-TW" altLang="en-US" dirty="0" smtClean="0"/>
              <a:t>享受</a:t>
            </a:r>
            <a:r>
              <a:rPr lang="en-US" altLang="zh-TW" dirty="0" smtClean="0"/>
              <a:t>‧</a:t>
            </a:r>
            <a:r>
              <a:rPr lang="zh-TW" altLang="en-US" dirty="0" smtClean="0"/>
              <a:t>回饋更多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09174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11451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15137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86239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854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分享</a:t>
            </a:r>
            <a:r>
              <a:rPr lang="en-US" altLang="zh-TW" dirty="0" smtClean="0"/>
              <a:t>‧</a:t>
            </a:r>
            <a:r>
              <a:rPr lang="zh-TW" altLang="en-US" dirty="0" smtClean="0"/>
              <a:t>享受</a:t>
            </a:r>
            <a:r>
              <a:rPr lang="en-US" altLang="zh-TW" dirty="0" smtClean="0"/>
              <a:t>‧</a:t>
            </a:r>
            <a:r>
              <a:rPr lang="zh-TW" altLang="en-US" dirty="0" smtClean="0"/>
              <a:t>回饋更多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0917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40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5926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0597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49645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0633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773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7792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1052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4290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4794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34836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4513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71975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19177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08545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0839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68787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07458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36773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65037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90024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8644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60631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A061-217C-48F1-B8F2-CD015F696D3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522075" cy="6487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113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6BD8-6BB8-4E1E-BF02-EF2B3A043CBC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Rectangle 7"/>
          <p:cNvSpPr/>
          <p:nvPr userDrawn="1"/>
        </p:nvSpPr>
        <p:spPr>
          <a:xfrm>
            <a:off x="107504" y="91462"/>
            <a:ext cx="8928992" cy="492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80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851920" y="2283718"/>
            <a:ext cx="5112568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影像剪輯教學工作坊</a:t>
            </a:r>
            <a:endParaRPr lang="en-US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23928" y="2715766"/>
            <a:ext cx="4752528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繪聲繪影剪輯教學</a:t>
            </a:r>
            <a:endParaRPr lang="en-US" altLang="zh-TW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857752" y="4143386"/>
            <a:ext cx="4752528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000" dirty="0" smtClean="0">
                <a:solidFill>
                  <a:schemeClr val="bg1"/>
                </a:solidFill>
              </a:rPr>
              <a:t>- By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吳秉融</a:t>
            </a:r>
            <a:r>
              <a:rPr lang="zh-TW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Ben Wu (2014/04/19)</a:t>
            </a:r>
            <a:endParaRPr lang="en-US" altLang="zh-TW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ce.nccu.edu.tw/img.php?img=140_1e5492d2.png&amp;dir=arch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564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5346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6000" b="1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Resource</a:t>
            </a:r>
            <a:endParaRPr lang="en-CA" sz="6000" b="1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影片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留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前留後至少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3-5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秒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多使用腳架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景、中景、特寫、各角度畫面、空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景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746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6000" b="1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Resource</a:t>
            </a:r>
            <a:endParaRPr lang="en-CA" sz="6000" b="1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照片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至少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720x480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567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6000" b="1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Resource</a:t>
            </a:r>
            <a:endParaRPr lang="en-CA" sz="6000" b="1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音樂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背景音樂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特效音樂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格式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MP3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118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617131" y="3448106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66026" y="304872"/>
            <a:ext cx="8670470" cy="47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小撇步</a:t>
            </a:r>
            <a:endParaRPr lang="en-CA" sz="4000" b="1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66027" y="1870738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altLang="zh-TW" sz="2000" dirty="0" smtClean="0">
                <a:solidFill>
                  <a:srgbClr val="0066FF"/>
                </a:solidFill>
              </a:rPr>
              <a:t>Step</a:t>
            </a:r>
            <a:r>
              <a:rPr lang="en-CA" sz="2000" dirty="0" smtClean="0">
                <a:solidFill>
                  <a:srgbClr val="0066FF"/>
                </a:solidFill>
              </a:rPr>
              <a:t>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3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4</a:t>
            </a:r>
            <a:endParaRPr lang="en-CA" sz="2000" dirty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5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</p:txBody>
      </p:sp>
      <p:cxnSp>
        <p:nvCxnSpPr>
          <p:cNvPr id="9" name="Straight Connector 18"/>
          <p:cNvCxnSpPr/>
          <p:nvPr/>
        </p:nvCxnSpPr>
        <p:spPr bwMode="auto">
          <a:xfrm>
            <a:off x="1804013" y="1923003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920116" y="1870738"/>
            <a:ext cx="5988932" cy="21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專案資料夾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建置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(Video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Picture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Music)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照片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縮圖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初剪 </a:t>
            </a:r>
            <a:r>
              <a:rPr lang="en-US" altLang="zh-TW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去蕪存菁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細剪 </a:t>
            </a:r>
            <a:r>
              <a:rPr lang="en-US" altLang="zh-TW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依腳本規劃製作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先置入音樂，再置入影片</a:t>
            </a:r>
          </a:p>
        </p:txBody>
      </p:sp>
    </p:spTree>
    <p:extLst>
      <p:ext uri="{BB962C8B-B14F-4D97-AF65-F5344CB8AC3E}">
        <p14:creationId xmlns="" xmlns:p14="http://schemas.microsoft.com/office/powerpoint/2010/main" val="284816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652022" y="2067694"/>
            <a:ext cx="5824634" cy="114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繪聲繪影</a:t>
            </a:r>
            <a:endParaRPr lang="en-US" altLang="zh-TW" sz="5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剪輯</a:t>
            </a:r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軟體的操作</a:t>
            </a:r>
          </a:p>
        </p:txBody>
      </p:sp>
      <p:sp>
        <p:nvSpPr>
          <p:cNvPr id="4" name="Rectangle 9"/>
          <p:cNvSpPr>
            <a:spLocks noChangeAspect="1" noChangeArrowheads="1"/>
          </p:cNvSpPr>
          <p:nvPr/>
        </p:nvSpPr>
        <p:spPr bwMode="auto">
          <a:xfrm>
            <a:off x="2506559" y="1478020"/>
            <a:ext cx="1898200" cy="1898201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39752" y="3055250"/>
            <a:ext cx="2463011" cy="9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b="1" kern="900" spc="-6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r>
              <a:rPr lang="en-US" sz="20600" dirty="0" smtClean="0">
                <a:latin typeface="Century Gothic" panose="020B0502020202020204" pitchFamily="34" charset="0"/>
              </a:rPr>
              <a:t>2</a:t>
            </a:r>
            <a:endParaRPr lang="en-CA" sz="206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608336" y="1813617"/>
            <a:ext cx="1769366" cy="3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§"/>
              <a:defRPr sz="24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onstantia" pitchFamily="18" charset="0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Palatino Linotype" pitchFamily="18" charset="0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r">
              <a:lnSpc>
                <a:spcPts val="2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CA" sz="1800" dirty="0" smtClean="0">
                <a:solidFill>
                  <a:schemeClr val="bg1"/>
                </a:solidFill>
                <a:latin typeface="+mj-lt"/>
              </a:rPr>
              <a:t>Make</a:t>
            </a:r>
            <a:endParaRPr lang="en-CA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863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51520" y="1491630"/>
            <a:ext cx="2527688" cy="2034829"/>
            <a:chOff x="3387284" y="1967733"/>
            <a:chExt cx="2527688" cy="2034829"/>
          </a:xfrm>
        </p:grpSpPr>
        <p:sp>
          <p:nvSpPr>
            <p:cNvPr id="17" name="Rectangle 9"/>
            <p:cNvSpPr>
              <a:spLocks noChangeAspect="1" noChangeArrowheads="1"/>
            </p:cNvSpPr>
            <p:nvPr/>
          </p:nvSpPr>
          <p:spPr bwMode="auto">
            <a:xfrm>
              <a:off x="3588063" y="1967733"/>
              <a:ext cx="1898200" cy="1898201"/>
            </a:xfrm>
            <a:prstGeom prst="rect">
              <a:avLst/>
            </a:prstGeom>
            <a:solidFill>
              <a:srgbClr val="0066FF"/>
            </a:solidFill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3451961" y="3525520"/>
              <a:ext cx="2463011" cy="477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700" b="1" kern="900" spc="-60" normalizeH="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20300" dirty="0" smtClean="0">
                  <a:latin typeface="Century Gothic" panose="020B0502020202020204" pitchFamily="34" charset="0"/>
                </a:rPr>
                <a:t>2</a:t>
              </a:r>
              <a:endParaRPr lang="en-CA" sz="203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 Placeholder 2"/>
            <p:cNvSpPr txBox="1">
              <a:spLocks/>
            </p:cNvSpPr>
            <p:nvPr/>
          </p:nvSpPr>
          <p:spPr bwMode="auto">
            <a:xfrm>
              <a:off x="3387284" y="2303330"/>
              <a:ext cx="2093476" cy="34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spAutoFit/>
            </a:bodyPr>
            <a:lstStyle>
              <a:lvl1pPr marL="227013" indent="-227013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§"/>
                <a:defRPr sz="24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onstantia" pitchFamily="18" charset="0"/>
                  <a:ea typeface="ＭＳ Ｐゴシック" pitchFamily="1" charset="-128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Palatino Linotype" pitchFamily="18" charset="0"/>
                  <a:ea typeface="ＭＳ Ｐゴシック" pitchFamily="1" charset="-128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</a:defRPr>
              </a:lvl5pPr>
              <a:lvl6pPr marL="25146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9pPr>
            </a:lstStyle>
            <a:p>
              <a:pPr marL="0" indent="0" algn="r">
                <a:lnSpc>
                  <a:spcPts val="2000"/>
                </a:lnSpc>
                <a:spcAft>
                  <a:spcPts val="0"/>
                </a:spcAft>
                <a:buNone/>
              </a:pPr>
              <a:r>
                <a:rPr lang="en-CA" altLang="zh-TW" sz="1800" dirty="0">
                  <a:solidFill>
                    <a:schemeClr val="bg1"/>
                  </a:solidFill>
                  <a:latin typeface="+mj-lt"/>
                </a:rPr>
                <a:t>Parallax Scrolling</a:t>
              </a:r>
            </a:p>
          </p:txBody>
        </p:sp>
      </p:grpSp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b="1" dirty="0" smtClean="0">
                <a:solidFill>
                  <a:srgbClr val="0066FF"/>
                </a:solidFill>
              </a:rPr>
              <a:t>Benefit</a:t>
            </a:r>
            <a:endParaRPr lang="en-US" altLang="zh-TW" sz="4000" b="1" dirty="0">
              <a:solidFill>
                <a:srgbClr val="0066FF"/>
              </a:solidFill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altLang="zh-TW" sz="2000" dirty="0"/>
              <a:t>Parallax Scrolling(</a:t>
            </a:r>
            <a:r>
              <a:rPr lang="zh-TW" altLang="en-US" sz="2000" dirty="0">
                <a:latin typeface="華康中黑體" panose="020B0500010101010101" pitchFamily="34" charset="-120"/>
                <a:ea typeface="華康中黑體" panose="020B0500010101010101" pitchFamily="34" charset="-120"/>
              </a:rPr>
              <a:t>多層視差滾動</a:t>
            </a:r>
            <a:r>
              <a:rPr lang="en-US" altLang="zh-TW" sz="2000" dirty="0"/>
              <a:t>)</a:t>
            </a:r>
            <a:endParaRPr lang="en-CA" altLang="zh-TW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504214" y="1477625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Benefit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>
                <a:solidFill>
                  <a:srgbClr val="0066FF"/>
                </a:solidFill>
              </a:rPr>
              <a:t>Benefit</a:t>
            </a:r>
            <a:r>
              <a:rPr lang="en-CA" sz="2000" dirty="0" smtClean="0">
                <a:solidFill>
                  <a:srgbClr val="0066FF"/>
                </a:solidFill>
              </a:rPr>
              <a:t>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>
                <a:solidFill>
                  <a:srgbClr val="0066FF"/>
                </a:solidFill>
              </a:rPr>
              <a:t>Benefit</a:t>
            </a:r>
            <a:r>
              <a:rPr lang="en-CA" sz="2000" dirty="0" smtClean="0">
                <a:solidFill>
                  <a:srgbClr val="0066FF"/>
                </a:solidFill>
              </a:rPr>
              <a:t> 3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</p:txBody>
      </p:sp>
      <p:cxnSp>
        <p:nvCxnSpPr>
          <p:cNvPr id="11" name="Straight Connector 18"/>
          <p:cNvCxnSpPr/>
          <p:nvPr/>
        </p:nvCxnSpPr>
        <p:spPr bwMode="auto">
          <a:xfrm>
            <a:off x="3942200" y="1529890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4058303" y="1477625"/>
            <a:ext cx="4978193" cy="12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altLang="zh-TW" sz="20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New special 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visual effects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CA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Cross device</a:t>
            </a:r>
            <a:r>
              <a:rPr lang="en-CA" sz="20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OS &amp; </a:t>
            </a:r>
            <a:r>
              <a:rPr lang="en-CA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browser(Browser fix)</a:t>
            </a:r>
            <a:endParaRPr lang="en-CA" sz="2000" b="0" kern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CA" altLang="zh-TW" sz="2000" kern="0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</a:rPr>
              <a:t>Maintenance</a:t>
            </a:r>
            <a:r>
              <a:rPr lang="en-CA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 </a:t>
            </a:r>
            <a:r>
              <a:rPr lang="en-CA" sz="20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&amp; Expansion Convenience</a:t>
            </a: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4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859" y="1635646"/>
            <a:ext cx="7124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啟動繪聲繪影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- </a:t>
            </a:r>
            <a:r>
              <a:rPr lang="en-CA" sz="2000" dirty="0" smtClean="0"/>
              <a:t>Corel </a:t>
            </a:r>
            <a:r>
              <a:rPr lang="en-CA" sz="2000" dirty="0" err="1" smtClean="0"/>
              <a:t>VideoStudio</a:t>
            </a:r>
            <a:endParaRPr lang="en-CA" sz="2000" dirty="0"/>
          </a:p>
        </p:txBody>
      </p:sp>
    </p:spTree>
    <p:extLst>
      <p:ext uri="{BB962C8B-B14F-4D97-AF65-F5344CB8AC3E}">
        <p14:creationId xmlns="" xmlns:p14="http://schemas.microsoft.com/office/powerpoint/2010/main" val="4293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操作面板介紹</a:t>
            </a:r>
            <a:endParaRPr lang="en-CA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331" y="1478020"/>
            <a:ext cx="5768302" cy="346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745331" y="1505422"/>
            <a:ext cx="1004436" cy="21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842444" y="1240844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選單列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49767" y="1611871"/>
            <a:ext cx="3139320" cy="108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732373" y="1325219"/>
            <a:ext cx="12618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各項操作步驟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44871" y="1719883"/>
            <a:ext cx="356223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33101" y="2001206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素材庫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44871" y="2708920"/>
            <a:ext cx="3562238" cy="667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159897" y="2888681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選項面版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1163" y="1813616"/>
            <a:ext cx="2153707" cy="1480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346757" y="2358663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預覽視窗</a:t>
            </a:r>
            <a:endParaRPr lang="zh-TW" altLang="en-US" b="1" dirty="0"/>
          </a:p>
        </p:txBody>
      </p:sp>
      <p:sp>
        <p:nvSpPr>
          <p:cNvPr id="26" name="矩形 25"/>
          <p:cNvSpPr/>
          <p:nvPr/>
        </p:nvSpPr>
        <p:spPr>
          <a:xfrm>
            <a:off x="1856639" y="3294276"/>
            <a:ext cx="20882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071278" y="3363838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瀏覽面版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45331" y="3625353"/>
            <a:ext cx="4829269" cy="266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046453" y="3628198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工具列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56639" y="3891952"/>
            <a:ext cx="5650470" cy="1021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3944871" y="4248697"/>
            <a:ext cx="10823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專案時間軸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857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11-04-29_062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7614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1981099" y="3952676"/>
            <a:ext cx="6130204" cy="92333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選擇上面操作步驟列裡的「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編輯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在選項欄中選擇「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視訊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」，便會出現軟體內建的背景圖片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將你所想要的背景直接拖曳至影片素材軸上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插入影片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0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2011-04-29_064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70"/>
          <a:stretch>
            <a:fillRect/>
          </a:stretch>
        </p:blipFill>
        <p:spPr>
          <a:xfrm>
            <a:off x="1244759" y="1333773"/>
            <a:ext cx="6700520" cy="3038177"/>
          </a:xfrm>
        </p:spPr>
      </p:pic>
      <p:sp>
        <p:nvSpPr>
          <p:cNvPr id="5" name="文字方塊 4"/>
          <p:cNvSpPr txBox="1"/>
          <p:nvPr/>
        </p:nvSpPr>
        <p:spPr>
          <a:xfrm>
            <a:off x="5004048" y="4024684"/>
            <a:ext cx="3591048" cy="92333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若要插入您自己準備的素材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請點選上方素材庫的開啟視訊檔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選擇您要匯入的影片素材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插入影片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1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617131" y="3448106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66026" y="304872"/>
            <a:ext cx="8670470" cy="47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b="1" dirty="0" smtClean="0">
                <a:solidFill>
                  <a:srgbClr val="0066FF"/>
                </a:solidFill>
              </a:rPr>
              <a:t>Outline</a:t>
            </a:r>
            <a:endParaRPr lang="en-CA" sz="4000" b="1" dirty="0">
              <a:solidFill>
                <a:srgbClr val="0066FF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66027" y="1870738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Section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Section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</p:txBody>
      </p:sp>
      <p:cxnSp>
        <p:nvCxnSpPr>
          <p:cNvPr id="9" name="Straight Connector 18"/>
          <p:cNvCxnSpPr/>
          <p:nvPr/>
        </p:nvCxnSpPr>
        <p:spPr bwMode="auto">
          <a:xfrm>
            <a:off x="1804013" y="1923003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920116" y="1870738"/>
            <a:ext cx="5988932" cy="21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影片剪輯事前準備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繪聲繪影剪輯軟體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的操作</a:t>
            </a:r>
            <a:endParaRPr lang="en-CA" sz="20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endParaRPr lang="en-CA" sz="2000" b="0" kern="0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endParaRPr lang="en-CA" sz="20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endParaRPr lang="en-CA" sz="2000" b="0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869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11-04-29_062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4230" y="1213564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1979713" y="3819693"/>
            <a:ext cx="6130204" cy="1200329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點選要編輯的影片片段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拖曳指標至要剪輯的時間段落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再點選瀏覽面版左方「剪刀圖示」，就會將影片切割成兩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段，再將不要的那段影片上按右鍵刪除即可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剪輯影片長短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11760" y="3579862"/>
            <a:ext cx="4514377" cy="646331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點選要編輯的影片片段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拖曳影片結尾處黃色線至想要的時間段落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6" descr="2011-04-29_0631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779662"/>
            <a:ext cx="5429250" cy="1657350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剪輯影片長短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8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 descr="2011-04-29_0636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5" y="1447105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3444455" y="3809727"/>
            <a:ext cx="4570482" cy="1200329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點選「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標題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」，再把時間軸拉到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你要加入文字的地方，接著畫面會出現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「連按兩下此處以新增標題」，點兩下再輸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入你要的標題或文字。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編輯標題、文字</a:t>
            </a:r>
          </a:p>
        </p:txBody>
      </p:sp>
    </p:spTree>
    <p:extLst>
      <p:ext uri="{BB962C8B-B14F-4D97-AF65-F5344CB8AC3E}">
        <p14:creationId xmlns="" xmlns:p14="http://schemas.microsoft.com/office/powerpoint/2010/main" val="22698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2011-04-29_063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4230" y="1533536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4067944" y="4301683"/>
            <a:ext cx="4570482" cy="646331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想加入的文字是動態的，則先選擇右邊動態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的範例，再照上述的步驟輸入文字即可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編輯標題、文字</a:t>
            </a:r>
          </a:p>
        </p:txBody>
      </p:sp>
    </p:spTree>
    <p:extLst>
      <p:ext uri="{BB962C8B-B14F-4D97-AF65-F5344CB8AC3E}">
        <p14:creationId xmlns="" xmlns:p14="http://schemas.microsoft.com/office/powerpoint/2010/main" val="31081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2011-04-29_0647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4230" y="1663129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4067944" y="3597864"/>
            <a:ext cx="4745210" cy="92333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選擇「特效」</a:t>
            </a: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再選擇自己喜歡的特效拖曳到時間軌上，影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片和影片中間的地方即可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53222" y="1779662"/>
            <a:ext cx="504056" cy="16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轉場特效</a:t>
            </a:r>
          </a:p>
        </p:txBody>
      </p:sp>
    </p:spTree>
    <p:extLst>
      <p:ext uri="{BB962C8B-B14F-4D97-AF65-F5344CB8AC3E}">
        <p14:creationId xmlns="" xmlns:p14="http://schemas.microsoft.com/office/powerpoint/2010/main" val="5661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843809" y="3489852"/>
            <a:ext cx="589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</a:rPr>
              <a:t>選擇「建立視訊檔」之後，會出現圖片上的選項，再選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</a:rPr>
              <a:t>取「</a:t>
            </a:r>
            <a:r>
              <a:rPr lang="en-US" altLang="zh-TW" dirty="0" smtClean="0">
                <a:solidFill>
                  <a:schemeClr val="bg1"/>
                </a:solidFill>
              </a:rPr>
              <a:t>DVD/VCD/SVCD/MPGE</a:t>
            </a:r>
            <a:r>
              <a:rPr lang="zh-TW" altLang="en-US" dirty="0" smtClean="0">
                <a:solidFill>
                  <a:schemeClr val="bg1"/>
                </a:solidFill>
              </a:rPr>
              <a:t>」中的「</a:t>
            </a:r>
            <a:r>
              <a:rPr lang="en-US" altLang="zh-TW" dirty="0" smtClean="0">
                <a:solidFill>
                  <a:schemeClr val="bg1"/>
                </a:solidFill>
              </a:rPr>
              <a:t>NTSC MPGE2</a:t>
            </a:r>
            <a:r>
              <a:rPr lang="zh-TW" altLang="en-US" dirty="0" smtClean="0">
                <a:solidFill>
                  <a:schemeClr val="bg1"/>
                </a:solidFill>
              </a:rPr>
              <a:t> 」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</a:rPr>
              <a:t>(720x480,29.97fps)</a:t>
            </a:r>
            <a:r>
              <a:rPr lang="zh-TW" altLang="en-US" dirty="0" smtClean="0">
                <a:solidFill>
                  <a:schemeClr val="bg1"/>
                </a:solidFill>
              </a:rPr>
              <a:t>即可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10" name="內容版面配置區 9" descr="2011-04-29_0651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707654"/>
            <a:ext cx="6230209" cy="3140869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影片輸出</a:t>
            </a:r>
          </a:p>
        </p:txBody>
      </p:sp>
    </p:spTree>
    <p:extLst>
      <p:ext uri="{BB962C8B-B14F-4D97-AF65-F5344CB8AC3E}">
        <p14:creationId xmlns="" xmlns:p14="http://schemas.microsoft.com/office/powerpoint/2010/main" val="10074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85148" y="2067694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400" dirty="0" smtClean="0">
                <a:solidFill>
                  <a:schemeClr val="bg1"/>
                </a:solidFill>
              </a:rPr>
              <a:t>Thank You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04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652022" y="2067694"/>
            <a:ext cx="5824634" cy="114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影片</a:t>
            </a:r>
            <a:r>
              <a:rPr lang="zh-TW" altLang="en-US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剪輯</a:t>
            </a:r>
            <a:endParaRPr lang="en-US" altLang="zh-TW" sz="3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事前</a:t>
            </a:r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準備</a:t>
            </a:r>
            <a:endParaRPr lang="en-US" altLang="zh-TW" sz="3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9"/>
          <p:cNvSpPr>
            <a:spLocks noChangeAspect="1" noChangeArrowheads="1"/>
          </p:cNvSpPr>
          <p:nvPr/>
        </p:nvSpPr>
        <p:spPr bwMode="auto">
          <a:xfrm>
            <a:off x="2506559" y="1478020"/>
            <a:ext cx="1898200" cy="1898201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89011" y="3026663"/>
            <a:ext cx="2463011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b="1" kern="900" spc="-6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r>
              <a:rPr lang="en-US" sz="20600" dirty="0" smtClean="0">
                <a:latin typeface="Century Gothic" panose="020B0502020202020204" pitchFamily="34" charset="0"/>
              </a:rPr>
              <a:t>1</a:t>
            </a:r>
            <a:endParaRPr lang="en-CA" sz="206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608336" y="1813617"/>
            <a:ext cx="1769366" cy="3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§"/>
              <a:defRPr sz="24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onstantia" pitchFamily="18" charset="0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Palatino Linotype" pitchFamily="18" charset="0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r">
              <a:lnSpc>
                <a:spcPts val="2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CA" sz="1800" dirty="0" smtClean="0">
                <a:solidFill>
                  <a:schemeClr val="bg1"/>
                </a:solidFill>
                <a:latin typeface="+mj-lt"/>
              </a:rPr>
              <a:t>Study By</a:t>
            </a:r>
            <a:endParaRPr lang="en-CA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740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64773" y="1491630"/>
            <a:ext cx="2463011" cy="2506048"/>
            <a:chOff x="3300537" y="1967733"/>
            <a:chExt cx="2463011" cy="2506048"/>
          </a:xfrm>
        </p:grpSpPr>
        <p:sp>
          <p:nvSpPr>
            <p:cNvPr id="17" name="Rectangle 9"/>
            <p:cNvSpPr>
              <a:spLocks noChangeAspect="1" noChangeArrowheads="1"/>
            </p:cNvSpPr>
            <p:nvPr/>
          </p:nvSpPr>
          <p:spPr bwMode="auto">
            <a:xfrm>
              <a:off x="3588063" y="1967733"/>
              <a:ext cx="1898200" cy="1898201"/>
            </a:xfrm>
            <a:prstGeom prst="rect">
              <a:avLst/>
            </a:prstGeom>
            <a:solidFill>
              <a:srgbClr val="0066FF"/>
            </a:solidFill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3300537" y="3525520"/>
              <a:ext cx="2463011" cy="948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700" b="1" kern="900" spc="-60" normalizeH="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20300" dirty="0" smtClean="0">
                  <a:latin typeface="Century Gothic" panose="020B0502020202020204" pitchFamily="34" charset="0"/>
                </a:rPr>
                <a:t>1</a:t>
              </a:r>
              <a:endParaRPr lang="en-CA" sz="203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 Placeholder 2"/>
            <p:cNvSpPr txBox="1">
              <a:spLocks/>
            </p:cNvSpPr>
            <p:nvPr/>
          </p:nvSpPr>
          <p:spPr bwMode="auto">
            <a:xfrm>
              <a:off x="3387284" y="2303330"/>
              <a:ext cx="2093476" cy="34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spAutoFit/>
            </a:bodyPr>
            <a:lstStyle>
              <a:lvl1pPr marL="227013" indent="-227013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§"/>
                <a:defRPr sz="24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onstantia" pitchFamily="18" charset="0"/>
                  <a:ea typeface="ＭＳ Ｐゴシック" pitchFamily="1" charset="-128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Palatino Linotype" pitchFamily="18" charset="0"/>
                  <a:ea typeface="ＭＳ Ｐゴシック" pitchFamily="1" charset="-128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</a:defRPr>
              </a:lvl5pPr>
              <a:lvl6pPr marL="25146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9pPr>
            </a:lstStyle>
            <a:p>
              <a:pPr marL="0" indent="0" algn="r">
                <a:lnSpc>
                  <a:spcPts val="2000"/>
                </a:lnSpc>
                <a:spcAft>
                  <a:spcPts val="0"/>
                </a:spcAft>
                <a:buNone/>
              </a:pPr>
              <a:r>
                <a:rPr lang="en-CA" altLang="zh-TW" sz="1800" dirty="0" smtClean="0">
                  <a:solidFill>
                    <a:schemeClr val="bg1"/>
                  </a:solidFill>
                  <a:latin typeface="+mj-lt"/>
                </a:rPr>
                <a:t>Study By</a:t>
              </a:r>
              <a:endParaRPr lang="en-CA" altLang="zh-TW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影片剪輯事前準備</a:t>
            </a:r>
            <a:endParaRPr lang="en-US" altLang="zh-TW" sz="4000" b="1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504214" y="1477625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altLang="zh-TW" sz="2000" dirty="0" smtClean="0">
                <a:solidFill>
                  <a:srgbClr val="0066FF"/>
                </a:solidFill>
              </a:rPr>
              <a:t>S</a:t>
            </a:r>
            <a:r>
              <a:rPr lang="en-CA" altLang="zh-TW" sz="2000" dirty="0" err="1" smtClean="0">
                <a:solidFill>
                  <a:srgbClr val="0066FF"/>
                </a:solidFill>
              </a:rPr>
              <a:t>ection</a:t>
            </a:r>
            <a:r>
              <a:rPr lang="en-US" altLang="zh-TW" sz="2000" dirty="0" smtClean="0">
                <a:solidFill>
                  <a:srgbClr val="0066FF"/>
                </a:solidFill>
              </a:rPr>
              <a:t>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 smtClean="0">
                <a:solidFill>
                  <a:srgbClr val="0066FF"/>
                </a:solidFill>
              </a:rPr>
              <a:t>Section</a:t>
            </a:r>
            <a:r>
              <a:rPr lang="en-CA" sz="2000" dirty="0" smtClean="0">
                <a:solidFill>
                  <a:srgbClr val="0066FF"/>
                </a:solidFill>
              </a:rPr>
              <a:t>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 smtClean="0">
                <a:solidFill>
                  <a:srgbClr val="0066FF"/>
                </a:solidFill>
              </a:rPr>
              <a:t>Section</a:t>
            </a:r>
            <a:r>
              <a:rPr lang="en-CA" sz="2000" dirty="0" smtClean="0">
                <a:solidFill>
                  <a:srgbClr val="0066FF"/>
                </a:solidFill>
              </a:rPr>
              <a:t> 3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>
                <a:solidFill>
                  <a:srgbClr val="0066FF"/>
                </a:solidFill>
              </a:rPr>
              <a:t>Section </a:t>
            </a:r>
            <a:r>
              <a:rPr lang="en-CA" altLang="zh-TW" sz="2000" dirty="0" smtClean="0">
                <a:solidFill>
                  <a:srgbClr val="0066FF"/>
                </a:solidFill>
              </a:rPr>
              <a:t>4</a:t>
            </a:r>
            <a:endParaRPr lang="en-CA" altLang="zh-TW" sz="2000" dirty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>
                <a:solidFill>
                  <a:srgbClr val="0066FF"/>
                </a:solidFill>
              </a:rPr>
              <a:t>Section </a:t>
            </a:r>
            <a:r>
              <a:rPr lang="en-CA" altLang="zh-TW" sz="2000" dirty="0" smtClean="0">
                <a:solidFill>
                  <a:srgbClr val="0066FF"/>
                </a:solidFill>
              </a:rPr>
              <a:t>5</a:t>
            </a:r>
            <a:endParaRPr lang="en-CA" altLang="zh-TW" sz="2000" dirty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>
                <a:solidFill>
                  <a:srgbClr val="0066FF"/>
                </a:solidFill>
              </a:rPr>
              <a:t>Section 6</a:t>
            </a:r>
          </a:p>
        </p:txBody>
      </p:sp>
      <p:cxnSp>
        <p:nvCxnSpPr>
          <p:cNvPr id="11" name="Straight Connector 18"/>
          <p:cNvCxnSpPr/>
          <p:nvPr/>
        </p:nvCxnSpPr>
        <p:spPr bwMode="auto">
          <a:xfrm>
            <a:off x="3942200" y="1529890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4058303" y="1477625"/>
            <a:ext cx="4978193" cy="25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altLang="zh-TW" sz="20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Theme(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瞭解主題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)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+mj-lt"/>
              <a:ea typeface="華康中黑體" panose="020B0500010101010101" pitchFamily="34" charset="-120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altLang="zh-TW" sz="20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Target 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Audience(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認識對象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)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Concept(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呈現方式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)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+mj-lt"/>
              <a:ea typeface="華康中黑體" panose="020B0500010101010101" pitchFamily="34" charset="-120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Tools(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運用器材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)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+mj-lt"/>
              <a:ea typeface="華康中黑體" panose="020B0500010101010101" pitchFamily="34" charset="-120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Resource(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準備素材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)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+mj-lt"/>
              <a:ea typeface="華康中黑體" panose="020B0500010101010101" pitchFamily="34" charset="-120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小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華康中黑體" panose="020B0500010101010101" pitchFamily="34" charset="-120"/>
              </a:rPr>
              <a:t>撇步</a:t>
            </a:r>
          </a:p>
        </p:txBody>
      </p:sp>
    </p:spTree>
    <p:extLst>
      <p:ext uri="{BB962C8B-B14F-4D97-AF65-F5344CB8AC3E}">
        <p14:creationId xmlns="" xmlns:p14="http://schemas.microsoft.com/office/powerpoint/2010/main" val="2375132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影片剪輯事前準備</a:t>
            </a:r>
            <a:endParaRPr lang="en-US" altLang="zh-TW" sz="4000" b="1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2080" y="2057381"/>
            <a:ext cx="2931931" cy="23145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707904" y="2764665"/>
            <a:ext cx="1584176" cy="900000"/>
            <a:chOff x="3779912" y="2677319"/>
            <a:chExt cx="1889968" cy="900000"/>
          </a:xfrm>
          <a:solidFill>
            <a:schemeClr val="bg1">
              <a:lumMod val="65000"/>
            </a:schemeClr>
          </a:solidFill>
        </p:grpSpPr>
        <p:sp>
          <p:nvSpPr>
            <p:cNvPr id="8" name="Right Arrow 58"/>
            <p:cNvSpPr/>
            <p:nvPr/>
          </p:nvSpPr>
          <p:spPr bwMode="auto">
            <a:xfrm>
              <a:off x="3779912" y="2677319"/>
              <a:ext cx="1889968" cy="900000"/>
            </a:xfrm>
            <a:prstGeom prst="rightArrow">
              <a:avLst>
                <a:gd name="adj1" fmla="val 75327"/>
                <a:gd name="adj2" fmla="val 5000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3928373" y="2868278"/>
              <a:ext cx="1287254" cy="43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700" b="1" kern="900" spc="-60" normalizeH="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9pPr>
            </a:lstStyle>
            <a:p>
              <a:pPr algn="ctr"/>
              <a:endParaRPr lang="en-CA" sz="1600" spc="-2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標題 1"/>
          <p:cNvSpPr txBox="1">
            <a:spLocks/>
          </p:cNvSpPr>
          <p:nvPr/>
        </p:nvSpPr>
        <p:spPr>
          <a:xfrm>
            <a:off x="5148064" y="2047970"/>
            <a:ext cx="2931931" cy="231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Video</a:t>
            </a:r>
            <a:endParaRPr lang="en-US" altLang="zh-TW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Theme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http://www.ece.nccu.edu.tw/img.php?img=140_1e5492d2.png&amp;dir=arch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75" y="1924138"/>
            <a:ext cx="2438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1386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影片剪輯事前準備</a:t>
            </a:r>
            <a:endParaRPr lang="en-US" altLang="zh-TW" sz="4000" b="1" dirty="0">
              <a:solidFill>
                <a:schemeClr val="bg1">
                  <a:lumMod val="6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2080" y="2057381"/>
            <a:ext cx="2931931" cy="23145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707904" y="2764665"/>
            <a:ext cx="1584176" cy="900000"/>
            <a:chOff x="3779912" y="2677319"/>
            <a:chExt cx="1889968" cy="900000"/>
          </a:xfrm>
          <a:solidFill>
            <a:schemeClr val="bg1">
              <a:lumMod val="65000"/>
            </a:schemeClr>
          </a:solidFill>
        </p:grpSpPr>
        <p:sp>
          <p:nvSpPr>
            <p:cNvPr id="8" name="Right Arrow 58"/>
            <p:cNvSpPr/>
            <p:nvPr/>
          </p:nvSpPr>
          <p:spPr bwMode="auto">
            <a:xfrm>
              <a:off x="3779912" y="2677319"/>
              <a:ext cx="1889968" cy="900000"/>
            </a:xfrm>
            <a:prstGeom prst="rightArrow">
              <a:avLst>
                <a:gd name="adj1" fmla="val 75327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3928373" y="2868278"/>
              <a:ext cx="1287254" cy="43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700" b="1" kern="900" spc="-60" normalizeH="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9pPr>
            </a:lstStyle>
            <a:p>
              <a:pPr algn="ctr"/>
              <a:endParaRPr lang="en-CA" sz="1600" spc="-2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標題 1"/>
          <p:cNvSpPr txBox="1">
            <a:spLocks/>
          </p:cNvSpPr>
          <p:nvPr/>
        </p:nvSpPr>
        <p:spPr>
          <a:xfrm>
            <a:off x="5148064" y="2047970"/>
            <a:ext cx="2931931" cy="231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Video</a:t>
            </a:r>
            <a:endParaRPr lang="en-US" altLang="zh-TW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>
                <a:solidFill>
                  <a:schemeClr val="bg1">
                    <a:lumMod val="8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Theme</a:t>
            </a:r>
            <a:endParaRPr lang="en-CA" sz="2000" dirty="0">
              <a:solidFill>
                <a:schemeClr val="bg1">
                  <a:lumMod val="8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http://www.ece.nccu.edu.tw/img.php?img=140_1e5492d2.png&amp;dir=arch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75" y="1924138"/>
            <a:ext cx="2438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8"/>
          <p:cNvGrpSpPr/>
          <p:nvPr/>
        </p:nvGrpSpPr>
        <p:grpSpPr>
          <a:xfrm>
            <a:off x="-202159" y="3010130"/>
            <a:ext cx="7881061" cy="1025443"/>
            <a:chOff x="-248620" y="4246521"/>
            <a:chExt cx="7881061" cy="1025443"/>
          </a:xfrm>
        </p:grpSpPr>
        <p:sp>
          <p:nvSpPr>
            <p:cNvPr id="14" name="Rectangle 19"/>
            <p:cNvSpPr/>
            <p:nvPr/>
          </p:nvSpPr>
          <p:spPr bwMode="auto">
            <a:xfrm>
              <a:off x="-248620" y="4246521"/>
              <a:ext cx="7881061" cy="1025443"/>
            </a:xfrm>
            <a:prstGeom prst="rect">
              <a:avLst/>
            </a:prstGeom>
            <a:solidFill>
              <a:srgbClr val="0066FF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CA" sz="2000" b="1">
                <a:solidFill>
                  <a:srgbClr val="000000"/>
                </a:solidFill>
                <a:latin typeface="Arial" pitchFamily="-109" charset="0"/>
              </a:endParaRPr>
            </a:p>
          </p:txBody>
        </p:sp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277067" y="4657828"/>
              <a:ext cx="6887774" cy="374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>
                <a:lnSpc>
                  <a:spcPts val="22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zh-TW" altLang="en-US" sz="280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rPr>
                <a:t>議題？人物敘述？故事？記事？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89934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6000" b="1" dirty="0">
                <a:solidFill>
                  <a:srgbClr val="0066FF"/>
                </a:solidFill>
                <a:latin typeface="Century Gothic" panose="020B0502020202020204" pitchFamily="34" charset="0"/>
              </a:rPr>
              <a:t>Target Audience</a:t>
            </a: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群眾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目標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群眾期望看得的資訊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製作者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目標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為滿足群眾期望的資訊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語言</a:t>
            </a:r>
          </a:p>
        </p:txBody>
      </p:sp>
    </p:spTree>
    <p:extLst>
      <p:ext uri="{BB962C8B-B14F-4D97-AF65-F5344CB8AC3E}">
        <p14:creationId xmlns="" xmlns:p14="http://schemas.microsoft.com/office/powerpoint/2010/main" val="1263844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6000" b="1" dirty="0" err="1" smtClean="0">
                <a:solidFill>
                  <a:srgbClr val="0066FF"/>
                </a:solidFill>
                <a:latin typeface="Century Gothic" panose="020B0502020202020204" pitchFamily="34" charset="0"/>
              </a:rPr>
              <a:t>Consept</a:t>
            </a:r>
            <a:endParaRPr lang="en-CA" sz="6000" b="1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記錄片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專題報導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微電影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03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6000" b="1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Tools</a:t>
            </a:r>
            <a:endParaRPr lang="en-CA" sz="6000" b="1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 DC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or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DSLR or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類單眼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 V8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Dv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DvCam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 Photoshop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製作圖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卡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繪聲繪影、威力導演、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Premiere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662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739</Words>
  <Application>Microsoft Office PowerPoint</Application>
  <PresentationFormat>如螢幕大小 (16:9)</PresentationFormat>
  <Paragraphs>175</Paragraphs>
  <Slides>26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Arial</vt:lpstr>
      <vt:lpstr>新細明體</vt:lpstr>
      <vt:lpstr>微軟正黑體</vt:lpstr>
      <vt:lpstr>Calibri</vt:lpstr>
      <vt:lpstr>ＭＳ Ｐゴシック</vt:lpstr>
      <vt:lpstr>Century Gothic</vt:lpstr>
      <vt:lpstr>Wingdings</vt:lpstr>
      <vt:lpstr>華康中黑體</vt:lpstr>
      <vt:lpstr>Office 佈景主題</vt:lpstr>
      <vt:lpstr>自訂設計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Wu,Ben</dc:creator>
  <cp:lastModifiedBy>uch20135</cp:lastModifiedBy>
  <cp:revision>20140446</cp:revision>
  <dcterms:created xsi:type="dcterms:W3CDTF">2013-07-04T07:59:40Z</dcterms:created>
  <dcterms:modified xsi:type="dcterms:W3CDTF">2014-04-19T04:59:29Z</dcterms:modified>
</cp:coreProperties>
</file>