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9" autoAdjust="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56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3341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454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421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11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41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2684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340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049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57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728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90E0A-E313-4465-BBD4-8BD20CA6E413}" type="datetimeFigureOut">
              <a:rPr lang="zh-TW" altLang="en-US" smtClean="0"/>
              <a:t>2017/5/3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95340-F2A8-4035-8EEE-CBCD49742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094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446807"/>
            <a:ext cx="7772400" cy="1470025"/>
          </a:xfrm>
        </p:spPr>
        <p:txBody>
          <a:bodyPr/>
          <a:lstStyle/>
          <a:p>
            <a:r>
              <a:rPr lang="en-US" altLang="zh-TW" dirty="0" smtClean="0"/>
              <a:t>AutoCAD </a:t>
            </a:r>
            <a:r>
              <a:rPr lang="zh-TW" altLang="en-US" dirty="0" smtClean="0"/>
              <a:t>概論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87624" y="2060848"/>
            <a:ext cx="6392652" cy="4392488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一 </a:t>
            </a:r>
            <a:r>
              <a:rPr lang="en-US" altLang="zh-TW" dirty="0" smtClean="0">
                <a:solidFill>
                  <a:schemeClr val="tx1"/>
                </a:solidFill>
              </a:rPr>
              <a:t>AutoCAD </a:t>
            </a:r>
            <a:r>
              <a:rPr lang="zh-TW" altLang="en-US" dirty="0" smtClean="0">
                <a:solidFill>
                  <a:schemeClr val="tx1"/>
                </a:solidFill>
              </a:rPr>
              <a:t>環境設定與規劃</a:t>
            </a:r>
          </a:p>
          <a:p>
            <a:pPr marL="457200" indent="-457200" algn="l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二 座標系統</a:t>
            </a:r>
          </a:p>
          <a:p>
            <a:pPr marL="457200" indent="-457200" algn="l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三 物件鎖點</a:t>
            </a:r>
          </a:p>
          <a:p>
            <a:pPr marL="457200" indent="-457200" algn="l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四 出圖比例與單位</a:t>
            </a:r>
          </a:p>
          <a:p>
            <a:pPr marL="457200" indent="-457200" algn="l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五 圖框與圖層</a:t>
            </a:r>
          </a:p>
          <a:p>
            <a:pPr marL="457200" indent="-457200" algn="l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六 解題技巧</a:t>
            </a:r>
          </a:p>
          <a:p>
            <a:pPr marL="457200" indent="-457200" algn="l">
              <a:buFont typeface="Wingdings" pitchFamily="2" charset="2"/>
              <a:buChar char="l"/>
            </a:pPr>
            <a:r>
              <a:rPr lang="zh-TW" altLang="en-US" dirty="0" smtClean="0">
                <a:solidFill>
                  <a:schemeClr val="tx1"/>
                </a:solidFill>
              </a:rPr>
              <a:t>七 簡單的</a:t>
            </a:r>
            <a:r>
              <a:rPr lang="en-US" altLang="zh-TW" dirty="0" smtClean="0">
                <a:solidFill>
                  <a:schemeClr val="tx1"/>
                </a:solidFill>
              </a:rPr>
              <a:t>3D </a:t>
            </a:r>
            <a:r>
              <a:rPr lang="zh-TW" altLang="en-US" dirty="0" smtClean="0">
                <a:solidFill>
                  <a:schemeClr val="tx1"/>
                </a:solidFill>
              </a:rPr>
              <a:t>介紹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4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152127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一 </a:t>
            </a:r>
            <a:r>
              <a:rPr lang="en-US" altLang="zh-TW" dirty="0" smtClean="0">
                <a:solidFill>
                  <a:schemeClr val="tx1"/>
                </a:solidFill>
              </a:rPr>
              <a:t>AutoCAD </a:t>
            </a:r>
            <a:r>
              <a:rPr lang="zh-TW" altLang="en-US" dirty="0" smtClean="0">
                <a:solidFill>
                  <a:schemeClr val="tx1"/>
                </a:solidFill>
              </a:rPr>
              <a:t>環境設定與規劃</a:t>
            </a:r>
            <a:br>
              <a:rPr lang="zh-TW" altLang="en-US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1916832"/>
            <a:ext cx="6400800" cy="367240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恢復傳統典型使用者界面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dirty="0" err="1" smtClean="0">
                <a:solidFill>
                  <a:schemeClr val="tx1"/>
                </a:solidFill>
              </a:rPr>
              <a:t>Ribbonclose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dirty="0" err="1" smtClean="0">
                <a:solidFill>
                  <a:schemeClr val="tx1"/>
                </a:solidFill>
              </a:rPr>
              <a:t>Menubar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1</a:t>
            </a: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-toolbar</a:t>
            </a: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All</a:t>
            </a: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S</a:t>
            </a:r>
          </a:p>
          <a:p>
            <a:pPr algn="l"/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3880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872207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二 座標系統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3433936"/>
          </a:xfrm>
        </p:spPr>
        <p:txBody>
          <a:bodyPr/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相對直角坐標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@</a:t>
            </a:r>
            <a:r>
              <a:rPr lang="en-US" altLang="zh-TW" dirty="0" err="1" smtClean="0">
                <a:solidFill>
                  <a:schemeClr val="tx1"/>
                </a:solidFill>
              </a:rPr>
              <a:t>dx,dy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en-US" altLang="zh-TW" dirty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相對極座標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@r&lt;theta</a:t>
            </a:r>
          </a:p>
          <a:p>
            <a:pPr algn="l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889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656184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三 物件鎖點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4320480"/>
          </a:xfrm>
        </p:spPr>
        <p:txBody>
          <a:bodyPr/>
          <a:lstStyle/>
          <a:p>
            <a:pPr algn="l"/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6192688" cy="410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971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96143"/>
          </a:xfrm>
        </p:spPr>
        <p:txBody>
          <a:bodyPr>
            <a:normAutofit/>
          </a:bodyPr>
          <a:lstStyle/>
          <a:p>
            <a:pPr marL="457200" indent="-457200"/>
            <a:r>
              <a:rPr lang="zh-TW" altLang="en-US" dirty="0" smtClean="0">
                <a:solidFill>
                  <a:schemeClr val="tx1"/>
                </a:solidFill>
              </a:rPr>
              <a:t>四 出圖比例與單位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3577952"/>
          </a:xfrm>
        </p:spPr>
        <p:txBody>
          <a:bodyPr/>
          <a:lstStyle/>
          <a:p>
            <a:pPr algn="l"/>
            <a:r>
              <a:rPr lang="en-US" altLang="zh-TW" b="1" dirty="0" smtClean="0">
                <a:solidFill>
                  <a:schemeClr val="tx1"/>
                </a:solidFill>
              </a:rPr>
              <a:t>AutoCAD </a:t>
            </a:r>
            <a:r>
              <a:rPr lang="zh-TW" altLang="en-US" b="1" dirty="0" smtClean="0">
                <a:solidFill>
                  <a:schemeClr val="tx1"/>
                </a:solidFill>
              </a:rPr>
              <a:t>預設為：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b="1" dirty="0" smtClean="0">
                <a:solidFill>
                  <a:schemeClr val="tx1"/>
                </a:solidFill>
              </a:rPr>
              <a:t>單位是 </a:t>
            </a:r>
            <a:r>
              <a:rPr lang="en-US" altLang="zh-TW" b="1" dirty="0" smtClean="0">
                <a:solidFill>
                  <a:schemeClr val="tx1"/>
                </a:solidFill>
              </a:rPr>
              <a:t>mm, </a:t>
            </a:r>
            <a:r>
              <a:rPr lang="zh-TW" altLang="en-US" b="1" dirty="0" smtClean="0">
                <a:solidFill>
                  <a:schemeClr val="tx1"/>
                </a:solidFill>
              </a:rPr>
              <a:t>出圖比例是 </a:t>
            </a:r>
            <a:r>
              <a:rPr lang="en-US" altLang="zh-TW" b="1" dirty="0" smtClean="0">
                <a:solidFill>
                  <a:schemeClr val="tx1"/>
                </a:solidFill>
              </a:rPr>
              <a:t>1:1</a:t>
            </a:r>
          </a:p>
          <a:p>
            <a:pPr algn="l"/>
            <a:r>
              <a:rPr lang="zh-TW" altLang="en-US" b="1" dirty="0" smtClean="0">
                <a:solidFill>
                  <a:schemeClr val="tx1"/>
                </a:solidFill>
              </a:rPr>
              <a:t>假設，我們使用的單位是公分，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b="1" dirty="0" smtClean="0">
                <a:solidFill>
                  <a:schemeClr val="tx1"/>
                </a:solidFill>
              </a:rPr>
              <a:t>出圖比例是 </a:t>
            </a:r>
            <a:r>
              <a:rPr lang="en-US" altLang="zh-TW" b="1" dirty="0" smtClean="0">
                <a:solidFill>
                  <a:schemeClr val="tx1"/>
                </a:solidFill>
              </a:rPr>
              <a:t>1/50, </a:t>
            </a:r>
            <a:r>
              <a:rPr lang="zh-TW" altLang="en-US" b="1" dirty="0" smtClean="0">
                <a:solidFill>
                  <a:schemeClr val="tx1"/>
                </a:solidFill>
              </a:rPr>
              <a:t>則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algn="l"/>
            <a:r>
              <a:rPr lang="en-US" altLang="zh-TW" b="1" dirty="0" smtClean="0">
                <a:solidFill>
                  <a:schemeClr val="tx1"/>
                </a:solidFill>
              </a:rPr>
              <a:t>(1mm X (1cm/10mm))</a:t>
            </a:r>
            <a:r>
              <a:rPr lang="zh-TW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zh-TW" b="1" dirty="0" smtClean="0">
                <a:solidFill>
                  <a:schemeClr val="tx1"/>
                </a:solidFill>
              </a:rPr>
              <a:t>X</a:t>
            </a:r>
            <a:r>
              <a:rPr lang="zh-TW" altLang="en-US" b="1" dirty="0" smtClean="0">
                <a:solidFill>
                  <a:schemeClr val="tx1"/>
                </a:solidFill>
              </a:rPr>
              <a:t> </a:t>
            </a:r>
            <a:r>
              <a:rPr lang="en-US" altLang="zh-TW" b="1" dirty="0" smtClean="0">
                <a:solidFill>
                  <a:schemeClr val="tx1"/>
                </a:solidFill>
              </a:rPr>
              <a:t>50 </a:t>
            </a:r>
            <a:r>
              <a:rPr lang="en-US" altLang="zh-TW" b="1" dirty="0" smtClean="0">
                <a:solidFill>
                  <a:schemeClr val="tx1"/>
                </a:solidFill>
                <a:sym typeface="Wingdings" pitchFamily="2" charset="2"/>
              </a:rPr>
              <a:t> 5</a:t>
            </a:r>
          </a:p>
          <a:p>
            <a:pPr algn="l"/>
            <a:r>
              <a:rPr lang="zh-TW" altLang="en-US" b="1" dirty="0" smtClean="0">
                <a:solidFill>
                  <a:schemeClr val="tx1"/>
                </a:solidFill>
                <a:sym typeface="Wingdings" pitchFamily="2" charset="2"/>
              </a:rPr>
              <a:t>這個</a:t>
            </a:r>
            <a:r>
              <a:rPr lang="en-US" altLang="zh-TW" b="1" dirty="0" smtClean="0">
                <a:solidFill>
                  <a:schemeClr val="tx1"/>
                </a:solidFill>
                <a:sym typeface="Wingdings" pitchFamily="2" charset="2"/>
              </a:rPr>
              <a:t>5, </a:t>
            </a:r>
            <a:r>
              <a:rPr lang="zh-TW" altLang="en-US" b="1" dirty="0" smtClean="0">
                <a:solidFill>
                  <a:schemeClr val="tx1"/>
                </a:solidFill>
                <a:sym typeface="Wingdings" pitchFamily="2" charset="2"/>
              </a:rPr>
              <a:t>會使用在很多地方</a:t>
            </a:r>
            <a:endParaRPr lang="zh-TW" alt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7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080119"/>
          </a:xfrm>
        </p:spPr>
        <p:txBody>
          <a:bodyPr>
            <a:normAutofit fontScale="90000"/>
          </a:bodyPr>
          <a:lstStyle/>
          <a:p>
            <a:pPr marL="457200" indent="-457200"/>
            <a:r>
              <a:rPr lang="zh-TW" altLang="en-US" dirty="0" smtClean="0">
                <a:solidFill>
                  <a:schemeClr val="tx1"/>
                </a:solidFill>
              </a:rPr>
              <a:t>五 圖框與圖</a:t>
            </a:r>
            <a:r>
              <a:rPr lang="zh-TW" altLang="en-US" dirty="0" smtClean="0">
                <a:solidFill>
                  <a:schemeClr val="tx1"/>
                </a:solidFill>
              </a:rPr>
              <a:t>層圖塊</a:t>
            </a:r>
            <a:r>
              <a:rPr lang="zh-TW" altLang="en-US" dirty="0" smtClean="0">
                <a:solidFill>
                  <a:schemeClr val="tx1"/>
                </a:solidFill>
              </a:rPr>
              <a:t/>
            </a:r>
            <a:br>
              <a:rPr lang="zh-TW" altLang="en-US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/>
          <a:lstStyle/>
          <a:p>
            <a:pPr algn="l"/>
            <a:r>
              <a:rPr lang="en-US" altLang="zh-TW" dirty="0" smtClean="0">
                <a:solidFill>
                  <a:schemeClr val="tx1"/>
                </a:solidFill>
              </a:rPr>
              <a:t>AutoCAD </a:t>
            </a:r>
            <a:r>
              <a:rPr lang="zh-TW" altLang="en-US" dirty="0" smtClean="0">
                <a:solidFill>
                  <a:schemeClr val="tx1"/>
                </a:solidFill>
              </a:rPr>
              <a:t>效率評比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繪圖，編輯修改，圖塊，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程式</a:t>
            </a:r>
            <a:r>
              <a:rPr lang="zh-TW" altLang="en-US" dirty="0" smtClean="0">
                <a:solidFill>
                  <a:schemeClr val="tx1"/>
                </a:solidFill>
              </a:rPr>
              <a:t>設計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en-US" altLang="zh-TW" dirty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構成圖塊的物件，最好是屬於</a:t>
            </a:r>
            <a:r>
              <a:rPr lang="en-US" altLang="zh-TW" dirty="0" smtClean="0">
                <a:solidFill>
                  <a:schemeClr val="tx1"/>
                </a:solidFill>
              </a:rPr>
              <a:t>0</a:t>
            </a:r>
            <a:r>
              <a:rPr lang="zh-TW" altLang="en-US" dirty="0" smtClean="0">
                <a:solidFill>
                  <a:schemeClr val="tx1"/>
                </a:solidFill>
              </a:rPr>
              <a:t>層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98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152127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六 解題技巧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3721968"/>
          </a:xfrm>
        </p:spPr>
        <p:txBody>
          <a:bodyPr/>
          <a:lstStyle/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參數式設計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en-US" altLang="zh-TW" dirty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三個點決定一個圓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88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1470025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七 簡單的</a:t>
            </a:r>
            <a:r>
              <a:rPr lang="en-US" altLang="zh-TW" dirty="0" smtClean="0">
                <a:solidFill>
                  <a:schemeClr val="tx1"/>
                </a:solidFill>
              </a:rPr>
              <a:t>3D </a:t>
            </a:r>
            <a:r>
              <a:rPr lang="zh-TW" altLang="en-US" dirty="0" smtClean="0">
                <a:solidFill>
                  <a:schemeClr val="tx1"/>
                </a:solidFill>
              </a:rPr>
              <a:t>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2132856"/>
            <a:ext cx="6400800" cy="4104456"/>
          </a:xfrm>
        </p:spPr>
        <p:txBody>
          <a:bodyPr/>
          <a:lstStyle/>
          <a:p>
            <a:pPr marL="457200" indent="-457200" algn="l">
              <a:buFont typeface="Wingdings" pitchFamily="2" charset="2"/>
              <a:buChar char="n"/>
            </a:pPr>
            <a:r>
              <a:rPr lang="zh-TW" altLang="en-US" dirty="0" smtClean="0">
                <a:solidFill>
                  <a:schemeClr val="tx1"/>
                </a:solidFill>
              </a:rPr>
              <a:t>關於</a:t>
            </a:r>
            <a:r>
              <a:rPr lang="en-US" altLang="zh-TW" dirty="0" smtClean="0">
                <a:solidFill>
                  <a:schemeClr val="tx1"/>
                </a:solidFill>
              </a:rPr>
              <a:t>UCS</a:t>
            </a:r>
          </a:p>
          <a:p>
            <a:pPr algn="l"/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     基本的建模指令</a:t>
            </a:r>
            <a:endParaRPr lang="en-US" altLang="zh-TW" dirty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擠出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掃掠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</a:rPr>
              <a:t>斷面混成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>
                <a:solidFill>
                  <a:schemeClr val="tx1"/>
                </a:solidFill>
              </a:rPr>
              <a:t>迴轉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695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184</Words>
  <Application>Microsoft Office PowerPoint</Application>
  <PresentationFormat>如螢幕大小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AutoCAD 概論</vt:lpstr>
      <vt:lpstr>一 AutoCAD 環境設定與規劃 </vt:lpstr>
      <vt:lpstr>二 座標系統</vt:lpstr>
      <vt:lpstr>三 物件鎖點</vt:lpstr>
      <vt:lpstr>四 出圖比例與單位</vt:lpstr>
      <vt:lpstr>五 圖框與圖層圖塊 </vt:lpstr>
      <vt:lpstr>六 解題技巧</vt:lpstr>
      <vt:lpstr>七 簡單的3D 介紹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AutoCAD 概論</dc:title>
  <dc:creator>sjgau2015</dc:creator>
  <cp:lastModifiedBy>sjgau2015</cp:lastModifiedBy>
  <cp:revision>12</cp:revision>
  <dcterms:created xsi:type="dcterms:W3CDTF">2017-05-02T05:07:28Z</dcterms:created>
  <dcterms:modified xsi:type="dcterms:W3CDTF">2017-05-03T05:06:38Z</dcterms:modified>
</cp:coreProperties>
</file>