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9" r:id="rId3"/>
    <p:sldId id="262" r:id="rId4"/>
    <p:sldId id="264" r:id="rId5"/>
    <p:sldId id="257" r:id="rId6"/>
    <p:sldId id="261" r:id="rId7"/>
    <p:sldId id="260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B8F7E-229D-4AAE-80E7-916EA36BEA96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03432-2A4B-4031-B166-998BCFBE047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BEAD13-0566-4C6C-97E7-55F17F24B09F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220-412\Desktop\10414256_638351492920956_1981490803_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0594" cy="688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428992" y="1428736"/>
            <a:ext cx="5143536" cy="2184405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zh-TW" sz="4900" b="1" dirty="0" smtClean="0">
                <a:latin typeface="標楷體" pitchFamily="65" charset="-120"/>
                <a:ea typeface="標楷體" pitchFamily="65" charset="-120"/>
              </a:rPr>
              <a:t>歷史</a:t>
            </a:r>
            <a:r>
              <a:rPr lang="zh-TW" altLang="zh-TW" sz="4900" b="1" dirty="0">
                <a:latin typeface="標楷體" pitchFamily="65" charset="-120"/>
                <a:ea typeface="標楷體" pitchFamily="65" charset="-120"/>
              </a:rPr>
              <a:t>人物</a:t>
            </a:r>
            <a:r>
              <a:rPr lang="zh-TW" altLang="zh-TW" sz="4900" b="1" dirty="0" smtClean="0">
                <a:latin typeface="標楷體" pitchFamily="65" charset="-120"/>
                <a:ea typeface="標楷體" pitchFamily="65" charset="-120"/>
              </a:rPr>
              <a:t>分析</a:t>
            </a:r>
            <a:r>
              <a:rPr lang="zh-TW" altLang="zh-TW" sz="4900" b="1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zh-TW" sz="4900" b="1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4900" b="1" dirty="0" smtClean="0">
                <a:latin typeface="標楷體" pitchFamily="65" charset="-120"/>
                <a:ea typeface="標楷體" pitchFamily="65" charset="-120"/>
              </a:rPr>
              <a:t>主題</a:t>
            </a:r>
            <a:r>
              <a:rPr lang="en-US" altLang="zh-TW" sz="4900" b="1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zh-TW" sz="4900" b="1" dirty="0">
                <a:latin typeface="標楷體" pitchFamily="65" charset="-120"/>
                <a:ea typeface="標楷體" pitchFamily="65" charset="-120"/>
              </a:rPr>
              <a:t>布衣樣的人生</a:t>
            </a:r>
            <a:r>
              <a:rPr lang="zh-TW" altLang="zh-TW" b="1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zh-TW" b="1" dirty="0">
                <a:latin typeface="標楷體" pitchFamily="65" charset="-120"/>
                <a:ea typeface="標楷體" pitchFamily="65" charset="-120"/>
              </a:rPr>
            </a:b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43438" y="3286124"/>
            <a:ext cx="3571900" cy="3228960"/>
          </a:xfrm>
        </p:spPr>
        <p:txBody>
          <a:bodyPr>
            <a:normAutofit fontScale="62500" lnSpcReduction="20000"/>
          </a:bodyPr>
          <a:lstStyle/>
          <a:p>
            <a:r>
              <a:rPr lang="zh-TW" altLang="zh-TW" sz="3400" b="1" dirty="0">
                <a:latin typeface="標楷體" pitchFamily="65" charset="-120"/>
                <a:ea typeface="標楷體" pitchFamily="65" charset="-120"/>
              </a:rPr>
              <a:t>組長</a:t>
            </a: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4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蔡</a:t>
            </a:r>
            <a:r>
              <a:rPr lang="zh-TW" altLang="zh-TW" sz="3400" b="1" dirty="0">
                <a:latin typeface="標楷體" pitchFamily="65" charset="-120"/>
                <a:ea typeface="標楷體" pitchFamily="65" charset="-120"/>
              </a:rPr>
              <a:t>鎬</a:t>
            </a: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瑋</a:t>
            </a:r>
            <a:r>
              <a:rPr lang="zh-TW" altLang="en-US" sz="3400" b="1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34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b="1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zh-TW" b="1" dirty="0">
                <a:latin typeface="標楷體" pitchFamily="65" charset="-120"/>
                <a:ea typeface="標楷體" pitchFamily="65" charset="-120"/>
              </a:rPr>
            </a:b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組員</a:t>
            </a: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4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李鎮欽</a:t>
            </a: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黃承善</a:t>
            </a: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鐘</a:t>
            </a:r>
            <a:r>
              <a:rPr lang="zh-TW" altLang="zh-TW" sz="3400" b="1" dirty="0">
                <a:latin typeface="標楷體" pitchFamily="65" charset="-120"/>
                <a:ea typeface="標楷體" pitchFamily="65" charset="-120"/>
              </a:rPr>
              <a:t>益</a:t>
            </a: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謙</a:t>
            </a: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盧冠廷</a:t>
            </a: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簡</a:t>
            </a:r>
            <a:r>
              <a:rPr lang="zh-TW" altLang="zh-TW" sz="3400" b="1" dirty="0">
                <a:latin typeface="標楷體" pitchFamily="65" charset="-120"/>
                <a:ea typeface="標楷體" pitchFamily="65" charset="-120"/>
              </a:rPr>
              <a:t>靖</a:t>
            </a: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祐</a:t>
            </a: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3400" b="1" dirty="0" smtClean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zh-TW" sz="3400" b="1" dirty="0">
                <a:latin typeface="標楷體" pitchFamily="65" charset="-120"/>
                <a:ea typeface="標楷體" pitchFamily="65" charset="-120"/>
              </a:rPr>
              <a:t>吳揚</a:t>
            </a:r>
            <a:r>
              <a:rPr lang="zh-TW" altLang="zh-TW" sz="3400" b="1" dirty="0" smtClean="0">
                <a:latin typeface="標楷體" pitchFamily="65" charset="-120"/>
                <a:ea typeface="標楷體" pitchFamily="65" charset="-120"/>
              </a:rPr>
              <a:t>鈞</a:t>
            </a:r>
            <a:endParaRPr lang="en-US" altLang="zh-TW" sz="34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zh-TW" b="1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5100" b="1" dirty="0" smtClean="0">
                <a:latin typeface="標楷體" pitchFamily="65" charset="-120"/>
                <a:ea typeface="標楷體" pitchFamily="65" charset="-120"/>
              </a:rPr>
              <a:t>指導老師</a:t>
            </a:r>
            <a:r>
              <a:rPr lang="en-US" altLang="zh-TW" sz="5100" b="1" dirty="0" smtClean="0"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zh-TW" sz="5100" b="1" dirty="0" smtClean="0">
                <a:latin typeface="標楷體" pitchFamily="65" charset="-120"/>
                <a:ea typeface="標楷體" pitchFamily="65" charset="-120"/>
              </a:rPr>
              <a:t>邵承芬</a:t>
            </a:r>
            <a:br>
              <a:rPr lang="zh-TW" altLang="zh-TW" sz="5100" b="1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sz="51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6597352"/>
            <a:ext cx="9144000" cy="25211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86009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dirty="0" smtClean="0">
                <a:effectLst/>
                <a:latin typeface="Times New Roman" pitchFamily="18" charset="0"/>
                <a:cs typeface="Times New Roman" pitchFamily="18" charset="0"/>
              </a:rPr>
              <a:t>故事大綱</a:t>
            </a:r>
            <a:r>
              <a:rPr lang="zh-TW" altLang="en-US" dirty="0" smtClean="0">
                <a:effectLst/>
                <a:latin typeface="Times New Roman" pitchFamily="18" charset="0"/>
                <a:cs typeface="Times New Roman" pitchFamily="18" charset="0"/>
              </a:rPr>
              <a:t>～</a:t>
            </a:r>
            <a:r>
              <a:rPr lang="en-US" altLang="zh-TW" dirty="0" smtClean="0"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2976" y="1857364"/>
            <a:ext cx="7830760" cy="4788060"/>
          </a:xfrm>
        </p:spPr>
        <p:txBody>
          <a:bodyPr>
            <a:normAutofit/>
          </a:bodyPr>
          <a:lstStyle/>
          <a:p>
            <a:r>
              <a:rPr lang="zh-TW" altLang="zh-TW" dirty="0"/>
              <a:t>阿公跟</a:t>
            </a:r>
            <a:r>
              <a:rPr lang="zh-TW" altLang="zh-TW" dirty="0" smtClean="0"/>
              <a:t>阿</a:t>
            </a:r>
            <a:r>
              <a:rPr lang="zh-TW" altLang="en-US" dirty="0" smtClean="0"/>
              <a:t>嬤</a:t>
            </a:r>
            <a:r>
              <a:rPr lang="zh-TW" altLang="zh-TW" dirty="0" smtClean="0"/>
              <a:t>辛苦了大半輩子</a:t>
            </a:r>
            <a:r>
              <a:rPr lang="zh-TW" altLang="en-US" dirty="0" smtClean="0"/>
              <a:t>，</a:t>
            </a:r>
            <a:r>
              <a:rPr lang="zh-TW" altLang="zh-TW" dirty="0" smtClean="0"/>
              <a:t>想</a:t>
            </a:r>
            <a:r>
              <a:rPr lang="zh-TW" altLang="zh-TW" dirty="0"/>
              <a:t>說</a:t>
            </a:r>
            <a:r>
              <a:rPr lang="zh-TW" altLang="zh-TW" dirty="0" smtClean="0"/>
              <a:t>要</a:t>
            </a:r>
            <a:r>
              <a:rPr lang="zh-TW" altLang="en-US" dirty="0" smtClean="0"/>
              <a:t>利用積蓄來</a:t>
            </a:r>
            <a:r>
              <a:rPr lang="zh-TW" altLang="zh-TW" dirty="0" smtClean="0"/>
              <a:t>賺</a:t>
            </a:r>
            <a:r>
              <a:rPr lang="zh-TW" altLang="zh-TW" dirty="0"/>
              <a:t>點</a:t>
            </a:r>
            <a:r>
              <a:rPr lang="zh-TW" altLang="zh-TW" dirty="0" smtClean="0"/>
              <a:t>錢</a:t>
            </a:r>
            <a:r>
              <a:rPr lang="zh-TW" altLang="en-US" dirty="0" smtClean="0"/>
              <a:t>，</a:t>
            </a:r>
            <a:r>
              <a:rPr lang="zh-TW" altLang="zh-TW" dirty="0" smtClean="0"/>
              <a:t>所以</a:t>
            </a:r>
            <a:r>
              <a:rPr lang="zh-TW" altLang="zh-TW" dirty="0"/>
              <a:t>決定接一些批發商的訂單來</a:t>
            </a:r>
            <a:r>
              <a:rPr lang="zh-TW" altLang="zh-TW" dirty="0" smtClean="0"/>
              <a:t>過活</a:t>
            </a:r>
            <a:r>
              <a:rPr lang="zh-TW" altLang="en-US" dirty="0" smtClean="0"/>
              <a:t>，</a:t>
            </a:r>
            <a:r>
              <a:rPr lang="zh-TW" altLang="zh-TW" dirty="0" smtClean="0"/>
              <a:t>溫飽三餐</a:t>
            </a:r>
            <a:r>
              <a:rPr lang="zh-TW" altLang="en-US" dirty="0" smtClean="0"/>
              <a:t>．</a:t>
            </a:r>
            <a:endParaRPr lang="en-US" altLang="zh-TW" dirty="0" smtClean="0"/>
          </a:p>
          <a:p>
            <a:r>
              <a:rPr lang="zh-TW" altLang="zh-TW" dirty="0" smtClean="0"/>
              <a:t>討論</a:t>
            </a:r>
            <a:r>
              <a:rPr lang="zh-TW" altLang="zh-TW" dirty="0"/>
              <a:t>過後就決定接一些</a:t>
            </a:r>
            <a:r>
              <a:rPr lang="zh-TW" altLang="zh-TW" dirty="0" smtClean="0"/>
              <a:t>批發商</a:t>
            </a:r>
            <a:r>
              <a:rPr lang="zh-TW" altLang="en-US" dirty="0" smtClean="0"/>
              <a:t>的訂單，</a:t>
            </a:r>
            <a:r>
              <a:rPr lang="zh-TW" altLang="zh-TW" dirty="0" smtClean="0"/>
              <a:t>卻</a:t>
            </a:r>
            <a:r>
              <a:rPr lang="zh-TW" altLang="zh-TW" dirty="0"/>
              <a:t>找到了黑心</a:t>
            </a:r>
            <a:r>
              <a:rPr lang="zh-TW" altLang="zh-TW" dirty="0" smtClean="0"/>
              <a:t>老闆</a:t>
            </a:r>
            <a:r>
              <a:rPr lang="zh-TW" altLang="en-US" dirty="0" smtClean="0"/>
              <a:t>．</a:t>
            </a:r>
            <a:endParaRPr lang="en-US" altLang="zh-TW" dirty="0" smtClean="0"/>
          </a:p>
          <a:p>
            <a:r>
              <a:rPr lang="zh-TW" altLang="zh-TW" dirty="0" smtClean="0"/>
              <a:t>原本</a:t>
            </a:r>
            <a:r>
              <a:rPr lang="zh-TW" altLang="zh-TW" dirty="0"/>
              <a:t>以為是賺錢的好</a:t>
            </a:r>
            <a:r>
              <a:rPr lang="zh-TW" altLang="zh-TW" dirty="0" smtClean="0"/>
              <a:t>時機</a:t>
            </a:r>
            <a:r>
              <a:rPr lang="zh-TW" altLang="en-US" dirty="0" smtClean="0"/>
              <a:t>，</a:t>
            </a:r>
            <a:r>
              <a:rPr lang="zh-TW" altLang="zh-TW" dirty="0" smtClean="0"/>
              <a:t>沒想到</a:t>
            </a:r>
            <a:r>
              <a:rPr lang="zh-TW" altLang="zh-TW" dirty="0"/>
              <a:t>卻</a:t>
            </a:r>
            <a:r>
              <a:rPr lang="zh-TW" altLang="zh-TW" dirty="0" smtClean="0"/>
              <a:t>是</a:t>
            </a:r>
            <a:r>
              <a:rPr lang="zh-TW" altLang="en-US" dirty="0" smtClean="0"/>
              <a:t>惡夢的</a:t>
            </a:r>
            <a:r>
              <a:rPr lang="zh-TW" altLang="zh-TW" dirty="0" smtClean="0"/>
              <a:t>開始</a:t>
            </a:r>
            <a:r>
              <a:rPr lang="zh-TW" altLang="en-US" dirty="0" smtClean="0"/>
              <a:t>．</a:t>
            </a: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9248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dirty="0" smtClean="0">
                <a:effectLst/>
                <a:latin typeface="Times New Roman" pitchFamily="18" charset="0"/>
                <a:cs typeface="Times New Roman" pitchFamily="18" charset="0"/>
              </a:rPr>
              <a:t>故事大綱</a:t>
            </a:r>
            <a:r>
              <a:rPr lang="zh-TW" altLang="en-US" dirty="0" smtClean="0">
                <a:effectLst/>
                <a:latin typeface="Times New Roman" pitchFamily="18" charset="0"/>
                <a:cs typeface="Times New Roman" pitchFamily="18" charset="0"/>
              </a:rPr>
              <a:t>～</a:t>
            </a:r>
            <a:r>
              <a:rPr lang="en-US" altLang="zh-TW" dirty="0" smtClean="0"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在這其間損失好幾十萬</a:t>
            </a:r>
            <a:r>
              <a:rPr lang="zh-TW" altLang="en-US" dirty="0" smtClean="0"/>
              <a:t>，批發商的</a:t>
            </a:r>
            <a:r>
              <a:rPr lang="zh-TW" altLang="zh-TW" dirty="0" smtClean="0"/>
              <a:t>老闆跑了</a:t>
            </a:r>
            <a:r>
              <a:rPr lang="zh-TW" altLang="en-US" dirty="0" smtClean="0"/>
              <a:t>，</a:t>
            </a:r>
            <a:r>
              <a:rPr lang="zh-TW" altLang="zh-TW" dirty="0" smtClean="0"/>
              <a:t>讓生活變更困苦</a:t>
            </a:r>
            <a:r>
              <a:rPr lang="zh-TW" altLang="en-US" dirty="0" smtClean="0"/>
              <a:t>，</a:t>
            </a:r>
            <a:r>
              <a:rPr lang="zh-TW" altLang="zh-TW" dirty="0" smtClean="0"/>
              <a:t>不但沒有賺到錢還把積蓄都</a:t>
            </a:r>
            <a:r>
              <a:rPr lang="zh-TW" altLang="en-US" dirty="0" smtClean="0"/>
              <a:t>賠</a:t>
            </a:r>
            <a:r>
              <a:rPr lang="zh-TW" altLang="zh-TW" dirty="0" smtClean="0"/>
              <a:t>光了</a:t>
            </a:r>
            <a:r>
              <a:rPr lang="zh-TW" altLang="en-US" dirty="0" smtClean="0"/>
              <a:t>．</a:t>
            </a:r>
            <a:endParaRPr lang="en-US" altLang="zh-TW" dirty="0" smtClean="0"/>
          </a:p>
          <a:p>
            <a:r>
              <a:rPr lang="zh-TW" altLang="zh-TW" dirty="0" smtClean="0"/>
              <a:t>灰心的夫妻倆最後打起精神來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又努力的</a:t>
            </a:r>
            <a:r>
              <a:rPr lang="zh-TW" altLang="en-US" dirty="0" smtClean="0"/>
              <a:t>想方設法</a:t>
            </a:r>
            <a:r>
              <a:rPr lang="zh-TW" altLang="zh-TW" dirty="0" smtClean="0"/>
              <a:t>把錢賺回來</a:t>
            </a:r>
            <a:r>
              <a:rPr lang="zh-TW" altLang="en-US" dirty="0" smtClean="0"/>
              <a:t>．</a:t>
            </a:r>
            <a:endParaRPr lang="en-US" altLang="zh-TW" dirty="0" smtClean="0"/>
          </a:p>
          <a:p>
            <a:r>
              <a:rPr lang="zh-TW" altLang="zh-TW" dirty="0" smtClean="0"/>
              <a:t>雖然辛苦</a:t>
            </a:r>
            <a:r>
              <a:rPr lang="zh-TW" altLang="en-US" dirty="0" smtClean="0"/>
              <a:t>，</a:t>
            </a:r>
            <a:r>
              <a:rPr lang="zh-TW" altLang="zh-TW" dirty="0" smtClean="0"/>
              <a:t>但是看著孩子的笑容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夫妻</a:t>
            </a:r>
            <a:r>
              <a:rPr lang="zh-TW" altLang="en-US" dirty="0" smtClean="0"/>
              <a:t>間</a:t>
            </a:r>
            <a:r>
              <a:rPr lang="zh-TW" altLang="zh-TW" dirty="0" smtClean="0"/>
              <a:t>的扶持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就覺得很值得</a:t>
            </a:r>
            <a:r>
              <a:rPr lang="zh-TW" altLang="en-US" dirty="0" smtClean="0"/>
              <a:t>．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劇情的衝突性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5608" y="1643050"/>
            <a:ext cx="7498080" cy="4605350"/>
          </a:xfrm>
        </p:spPr>
        <p:txBody>
          <a:bodyPr/>
          <a:lstStyle/>
          <a:p>
            <a:r>
              <a:rPr lang="zh-TW" altLang="en-US" dirty="0" smtClean="0"/>
              <a:t>主角→阿公；阿嬤</a:t>
            </a:r>
            <a:endParaRPr lang="en-US" altLang="zh-TW" dirty="0" smtClean="0"/>
          </a:p>
          <a:p>
            <a:r>
              <a:rPr lang="zh-TW" altLang="en-US" dirty="0" smtClean="0"/>
              <a:t>配角→不良廠商；孩子；員工</a:t>
            </a:r>
            <a:endParaRPr lang="en-US" altLang="zh-TW" dirty="0" smtClean="0"/>
          </a:p>
          <a:p>
            <a:r>
              <a:rPr lang="zh-TW" altLang="en-US" dirty="0" smtClean="0"/>
              <a:t>為了改善家計想創業→遇上不良廠商</a:t>
            </a:r>
            <a:endParaRPr lang="en-US" altLang="zh-TW" dirty="0" smtClean="0"/>
          </a:p>
          <a:p>
            <a:r>
              <a:rPr lang="zh-TW" altLang="en-US" dirty="0" smtClean="0"/>
              <a:t>求償無門下→血本無歸</a:t>
            </a:r>
            <a:endParaRPr lang="en-US" altLang="zh-TW" dirty="0" smtClean="0"/>
          </a:p>
          <a:p>
            <a:r>
              <a:rPr lang="zh-TW" altLang="en-US" dirty="0" smtClean="0"/>
              <a:t>只好重新出發→夫妻同心其利斷金</a:t>
            </a:r>
            <a:endParaRPr lang="en-US" altLang="zh-TW" dirty="0" smtClean="0"/>
          </a:p>
          <a:p>
            <a:r>
              <a:rPr lang="zh-TW" altLang="en-US" dirty="0" smtClean="0"/>
              <a:t>最後→終結善果→兒孫滿堂，一家和樂</a:t>
            </a:r>
            <a:endParaRPr lang="zh-TW" altLang="en-US" dirty="0"/>
          </a:p>
        </p:txBody>
      </p:sp>
      <p:cxnSp>
        <p:nvCxnSpPr>
          <p:cNvPr id="5" name="直線接點 4"/>
          <p:cNvCxnSpPr/>
          <p:nvPr/>
        </p:nvCxnSpPr>
        <p:spPr>
          <a:xfrm>
            <a:off x="1214414" y="2714620"/>
            <a:ext cx="7715304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角色分配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475656" y="1556792"/>
          <a:ext cx="6768752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9186"/>
                <a:gridCol w="865070"/>
                <a:gridCol w="864096"/>
                <a:gridCol w="853838"/>
                <a:gridCol w="658330"/>
                <a:gridCol w="720080"/>
                <a:gridCol w="720080"/>
                <a:gridCol w="648072"/>
              </a:tblGrid>
              <a:tr h="441049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姓名</a:t>
                      </a:r>
                      <a:r>
                        <a:rPr lang="en-US" altLang="zh-TW" dirty="0" smtClean="0"/>
                        <a:t>\</a:t>
                      </a:r>
                      <a:r>
                        <a:rPr lang="zh-TW" altLang="en-US" dirty="0" smtClean="0"/>
                        <a:t>演員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導演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阿公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阿嬤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老闆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小孩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員工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攝影</a:t>
                      </a:r>
                      <a:endParaRPr lang="zh-TW" altLang="en-US" dirty="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李鎮欽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吳揚鈞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 smtClean="0"/>
                        <a:t>黃承善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蔡鎬瑋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盧冠廷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鐘益謙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簡靖祐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9891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工作分配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691680" y="1412776"/>
          <a:ext cx="6768752" cy="4247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9186"/>
                <a:gridCol w="865070"/>
                <a:gridCol w="864096"/>
                <a:gridCol w="853838"/>
                <a:gridCol w="658330"/>
                <a:gridCol w="720080"/>
                <a:gridCol w="720080"/>
                <a:gridCol w="648072"/>
              </a:tblGrid>
              <a:tr h="441049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姓名</a:t>
                      </a:r>
                      <a:r>
                        <a:rPr lang="en-US" altLang="zh-TW" dirty="0" smtClean="0"/>
                        <a:t>\</a:t>
                      </a:r>
                      <a:r>
                        <a:rPr lang="zh-TW" altLang="en-US" dirty="0" smtClean="0"/>
                        <a:t>演員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影片製作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PPT</a:t>
                      </a:r>
                      <a:r>
                        <a:rPr lang="zh-TW" altLang="en-US" dirty="0" smtClean="0"/>
                        <a:t>製作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海報製作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劇本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機動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李鎮欽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吳揚鈞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 smtClean="0"/>
                        <a:t>黃承善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蔡鎬瑋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盧冠廷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鐘益謙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 smtClean="0"/>
                    </a:p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</a:tr>
              <a:tr h="441049">
                <a:tc>
                  <a:txBody>
                    <a:bodyPr/>
                    <a:lstStyle/>
                    <a:p>
                      <a:r>
                        <a:rPr lang="zh-TW" altLang="zh-TW" dirty="0" smtClean="0"/>
                        <a:t>簡靖祐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●</a:t>
                      </a:r>
                      <a:endParaRPr lang="zh-TW" altLang="en-US" sz="2000" dirty="0" smtClean="0"/>
                    </a:p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977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省思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75656" y="1643050"/>
            <a:ext cx="7498080" cy="5233073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透過這份</a:t>
            </a:r>
            <a:r>
              <a:rPr lang="zh-TW" altLang="en-US" dirty="0" smtClean="0"/>
              <a:t>報告，讓</a:t>
            </a:r>
            <a:r>
              <a:rPr lang="zh-TW" altLang="en-US" dirty="0" smtClean="0"/>
              <a:t>我們體會到時代的</a:t>
            </a:r>
            <a:r>
              <a:rPr lang="zh-TW" altLang="en-US" b="1" dirty="0" smtClean="0">
                <a:solidFill>
                  <a:srgbClr val="FF0000"/>
                </a:solidFill>
              </a:rPr>
              <a:t>不同與</a:t>
            </a:r>
            <a:r>
              <a:rPr lang="zh-TW" altLang="en-US" b="1" dirty="0" smtClean="0">
                <a:solidFill>
                  <a:srgbClr val="FF0000"/>
                </a:solidFill>
              </a:rPr>
              <a:t>變遷。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以前的年代資源沒有那麼</a:t>
            </a:r>
            <a:r>
              <a:rPr lang="zh-TW" altLang="en-US" dirty="0" smtClean="0"/>
              <a:t>豐富，但他們卻充滿</a:t>
            </a:r>
            <a:r>
              <a:rPr lang="zh-TW" altLang="en-US" b="1" dirty="0" smtClean="0">
                <a:solidFill>
                  <a:srgbClr val="FF0000"/>
                </a:solidFill>
              </a:rPr>
              <a:t>鬥志與希望</a:t>
            </a:r>
            <a:r>
              <a:rPr lang="zh-TW" altLang="en-US" dirty="0" smtClean="0"/>
              <a:t>；現在</a:t>
            </a:r>
            <a:r>
              <a:rPr lang="zh-TW" altLang="en-US" dirty="0" smtClean="0"/>
              <a:t>的</a:t>
            </a:r>
            <a:r>
              <a:rPr lang="zh-TW" altLang="en-US" dirty="0" smtClean="0"/>
              <a:t>年代資源充裕，卻缺乏正向積極的思考與態度。</a:t>
            </a:r>
            <a:endParaRPr lang="en-US" altLang="zh-TW" dirty="0" smtClean="0"/>
          </a:p>
          <a:p>
            <a:r>
              <a:rPr lang="zh-TW" altLang="en-US" dirty="0" smtClean="0"/>
              <a:t>老一輩即使</a:t>
            </a:r>
            <a:r>
              <a:rPr lang="zh-TW" altLang="en-US" dirty="0" smtClean="0"/>
              <a:t>遭遇</a:t>
            </a:r>
            <a:r>
              <a:rPr lang="zh-TW" altLang="en-US" dirty="0" smtClean="0"/>
              <a:t>挫折，也會重新</a:t>
            </a:r>
            <a:r>
              <a:rPr lang="zh-TW" altLang="en-US" dirty="0" smtClean="0"/>
              <a:t>打起精神再一次</a:t>
            </a:r>
            <a:r>
              <a:rPr lang="zh-TW" altLang="en-US" dirty="0" smtClean="0"/>
              <a:t>出發，這樣</a:t>
            </a:r>
            <a:r>
              <a:rPr lang="zh-TW" altLang="en-US" dirty="0" smtClean="0"/>
              <a:t>的精神是</a:t>
            </a:r>
            <a:r>
              <a:rPr lang="zh-TW" altLang="en-US" dirty="0" smtClean="0"/>
              <a:t>我們學習的。</a:t>
            </a:r>
            <a:endParaRPr lang="en-US" altLang="zh-TW" dirty="0" smtClean="0"/>
          </a:p>
          <a:p>
            <a:r>
              <a:rPr lang="zh-TW" altLang="en-US" dirty="0" smtClean="0"/>
              <a:t>現在</a:t>
            </a:r>
            <a:r>
              <a:rPr lang="zh-TW" altLang="en-US" dirty="0" smtClean="0"/>
              <a:t>的我們就是因為擁有太</a:t>
            </a:r>
            <a:r>
              <a:rPr lang="zh-TW" altLang="en-US" dirty="0" smtClean="0"/>
              <a:t>多，但</a:t>
            </a:r>
            <a:r>
              <a:rPr lang="zh-TW" altLang="en-US" dirty="0" smtClean="0"/>
              <a:t>卻永遠覺得</a:t>
            </a:r>
            <a:r>
              <a:rPr lang="zh-TW" altLang="en-US" dirty="0" smtClean="0"/>
              <a:t>不夠，不</a:t>
            </a:r>
            <a:r>
              <a:rPr lang="zh-TW" altLang="en-US" dirty="0" smtClean="0"/>
              <a:t>懂</a:t>
            </a:r>
            <a:r>
              <a:rPr lang="zh-TW" altLang="en-US" dirty="0" smtClean="0"/>
              <a:t>知足。</a:t>
            </a:r>
            <a:endParaRPr lang="en-US" altLang="zh-TW" dirty="0" smtClean="0"/>
          </a:p>
          <a:p>
            <a:r>
              <a:rPr lang="zh-TW" altLang="en-US" dirty="0" smtClean="0"/>
              <a:t>所以，我</a:t>
            </a:r>
            <a:r>
              <a:rPr lang="zh-TW" altLang="en-US" dirty="0" smtClean="0"/>
              <a:t>慎重</a:t>
            </a:r>
            <a:r>
              <a:rPr lang="zh-TW" altLang="en-US" dirty="0" smtClean="0"/>
              <a:t>覺得，我們</a:t>
            </a:r>
            <a:r>
              <a:rPr lang="zh-TW" altLang="en-US" dirty="0" smtClean="0"/>
              <a:t>應該要滿足現在的</a:t>
            </a:r>
            <a:r>
              <a:rPr lang="zh-TW" altLang="en-US" dirty="0" smtClean="0"/>
              <a:t>生活，因為</a:t>
            </a:r>
            <a:r>
              <a:rPr lang="zh-TW" altLang="en-US" dirty="0" smtClean="0"/>
              <a:t>真的比以前的時代擁有太多的資源</a:t>
            </a:r>
            <a:r>
              <a:rPr lang="zh-TW" altLang="en-US" dirty="0" smtClean="0"/>
              <a:t>了，要懂得惜福</a:t>
            </a:r>
            <a:r>
              <a:rPr lang="zh-TW" altLang="en-US" dirty="0" smtClean="0"/>
              <a:t>與感恩。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4992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171</TotalTime>
  <Words>402</Words>
  <Application>Microsoft Office PowerPoint</Application>
  <PresentationFormat>如螢幕大小 (4:3)</PresentationFormat>
  <Paragraphs>72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夏至</vt:lpstr>
      <vt:lpstr>歷史人物分析 主題:布衣樣的人生 </vt:lpstr>
      <vt:lpstr>故事大綱～1</vt:lpstr>
      <vt:lpstr>故事大綱～2</vt:lpstr>
      <vt:lpstr>劇情的衝突性</vt:lpstr>
      <vt:lpstr>角色分配</vt:lpstr>
      <vt:lpstr>工作分配</vt:lpstr>
      <vt:lpstr>省思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歷史人物分析 題目:布衣樣的人生</dc:title>
  <dc:creator>pc220-412</dc:creator>
  <cp:lastModifiedBy>ZiyouXP</cp:lastModifiedBy>
  <cp:revision>20</cp:revision>
  <dcterms:created xsi:type="dcterms:W3CDTF">2014-06-03T00:36:17Z</dcterms:created>
  <dcterms:modified xsi:type="dcterms:W3CDTF">2014-06-06T05:50:10Z</dcterms:modified>
</cp:coreProperties>
</file>