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package/2006/relationships/metadata/core-properties" Target="docProps/core.xml"></Relationship><Relationship Id="rId2" Type="http://schemas.openxmlformats.org/package/2006/relationships/metadata/thumbnail" Target="docProps/thumbnail.jpeg"></Relationship><Relationship Id="rId3" Type="http://schemas.openxmlformats.org/officeDocument/2006/relationships/officeDocument" Target="ppt/presentation.xml"></Relationship><Relationship Id="rId4" Type="http://schemas.openxmlformats.org/officeDocument/2006/relationships/extended-properties" Target="docProps/app.xml"></Relationship><Relationship Id="rId5" Type="http://www.infraware.co.kr/2012/infrawarePen" Target="docProps/infrawarePen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3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heme" Target="theme/theme1.xml"></Relationship><Relationship Id="rId2" Type="http://schemas.openxmlformats.org/officeDocument/2006/relationships/viewProps" Target="viewProps.xml"></Relationship><Relationship Id="rId3" Type="http://schemas.openxmlformats.org/officeDocument/2006/relationships/slideMaster" Target="slideMasters/slideMaster1.xml"></Relationship><Relationship Id="rId4" Type="http://schemas.openxmlformats.org/officeDocument/2006/relationships/presProps" Target="presProps.xml"></Relationship><Relationship Id="rId5" Type="http://schemas.openxmlformats.org/officeDocument/2006/relationships/tableStyles" Target="tableStyles.xml"></Relationship><Relationship Id="rId6" Type="http://schemas.openxmlformats.org/officeDocument/2006/relationships/slide" Target="slides/slide1.xml"></Relationship><Relationship Id="rId7" Type="http://schemas.openxmlformats.org/officeDocument/2006/relationships/slide" Target="slides/slide2.xml"></Relationship><Relationship Id="rId8" Type="http://schemas.openxmlformats.org/officeDocument/2006/relationships/slide" Target="slides/slide3.xml"></Relationship><Relationship Id="rId9" Type="http://schemas.openxmlformats.org/officeDocument/2006/relationships/slide" Target="slides/slide4.xml"></Relationship><Relationship Id="rId10" Type="http://schemas.openxmlformats.org/officeDocument/2006/relationships/slide" Target="slides/slide5.xml"></Relationship><Relationship Id="rId11" Type="http://schemas.openxmlformats.org/officeDocument/2006/relationships/slide" Target="slides/slide6.xml"></Relationship><Relationship Id="rId12" Type="http://schemas.openxmlformats.org/officeDocument/2006/relationships/slide" Target="slides/slide7.xml"></Relationship><Relationship Id="rId13" Type="http://schemas.openxmlformats.org/officeDocument/2006/relationships/slide" Target="slides/slide8.xml"></Relationship><Relationship Id="rId14" Type="http://schemas.openxmlformats.org/officeDocument/2006/relationships/slide" Target="slides/slide9.xml"></Relationship><Relationship Id="rId15" Type="http://schemas.openxmlformats.org/officeDocument/2006/relationships/slide" Target="slides/slide10.xml"></Relationship><Relationship Id="rId16" Type="http://schemas.openxmlformats.org/officeDocument/2006/relationships/slide" Target="slides/slide11.xml"></Relationship><Relationship Id="rId17" Type="http://schemas.openxmlformats.org/officeDocument/2006/relationships/slide" Target="slides/slide12.xml"></Relationship><Relationship Id="rId18" Type="http://schemas.openxmlformats.org/officeDocument/2006/relationships/slide" Target="slides/slide13.xml"></Relationship><Relationship Id="rId19" Type="http://schemas.openxmlformats.org/officeDocument/2006/relationships/slide" Target="slides/slide14.xml"></Relationship><Relationship Id="rId20" Type="http://schemas.openxmlformats.org/officeDocument/2006/relationships/slide" Target="slides/slide15.xml"></Relationship><Relationship Id="rId21" Type="http://schemas.openxmlformats.org/officeDocument/2006/relationships/slide" Target="slides/slide16.xml"></Relationship><Relationship Id="rId22" Type="http://schemas.openxmlformats.org/officeDocument/2006/relationships/slide" Target="slides/slide17.xml"></Relationship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3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62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75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24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1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81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55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1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69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9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37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8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86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08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614BA2-FAC6-4933-9C3A-26A72A4AF252}" type="datetimeFigureOut">
              <a:rPr lang="zh-TW" altLang="en-US" smtClean="0"/>
              <a:t>2016/6/19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108FCA-85B3-4C6D-A077-2D2A023292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4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baike.com/sowiki/%E5%A4%A7%E6%B1%B6%E5%8F%A3%E6%96%87%E5%8C%96?prd=content_doc_search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image22.jpg"></Relationship><Relationship Id="rId2" Type="http://schemas.openxmlformats.org/officeDocument/2006/relationships/image" Target="../media/image21.jpg"></Relationship><Relationship Id="rId1" Type="http://schemas.openxmlformats.org/officeDocument/2006/relationships/slideLayout" Target="../slideLayouts/slideLayout7.xml"></Relationship><Relationship Id="rId4" Type="http://schemas.openxmlformats.org/officeDocument/2006/relationships/image" Target="../media/image23.jpeg"></Relationship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91%AA%E7%91%99" TargetMode="External"/><Relationship Id="rId2" Type="http://schemas.openxmlformats.org/officeDocument/2006/relationships/hyperlink" Target="https://zh.wikipedia.org/wiki/%E6%B8%85%E6%9C%9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hyperlink" Target="https://zh.wikipedia.org/wiki/%E6%9D%B1%E5%9D%A1%E8%82%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037977"/>
          </a:xfrm>
        </p:spPr>
        <p:txBody>
          <a:bodyPr/>
          <a:lstStyle/>
          <a:p>
            <a:pPr algn="ctr"/>
            <a:r>
              <a:rPr lang="zh-TW" altLang="en-US" dirty="0" smtClean="0"/>
              <a:t>故文物點心坊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2132856"/>
            <a:ext cx="6400800" cy="3505944"/>
          </a:xfrm>
        </p:spPr>
        <p:txBody>
          <a:bodyPr>
            <a:normAutofit/>
          </a:bodyPr>
          <a:lstStyle/>
          <a:p>
            <a:pPr algn="l"/>
            <a:endParaRPr lang="en-US" altLang="zh-TW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zh-TW" altLang="en-US" sz="3200" dirty="0">
                <a:latin typeface="+mj-ea"/>
                <a:ea typeface="+mj-ea"/>
              </a:rPr>
              <a:t>組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長</a:t>
            </a: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簡銘俊</a:t>
            </a:r>
            <a:endParaRPr lang="en-US" altLang="zh-TW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成員</a:t>
            </a:r>
            <a:r>
              <a:rPr lang="en-US" altLang="zh-TW" sz="3200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曾煒傑、詹霈儒、賴嘉如</a:t>
            </a:r>
            <a:endParaRPr lang="en-US" altLang="zh-TW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zh-TW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         盧正豪</a:t>
            </a:r>
            <a:endParaRPr lang="zh-TW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55576" y="2392018"/>
            <a:ext cx="3540125" cy="34448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+mj-ea"/>
                <a:ea typeface="+mj-ea"/>
              </a:rPr>
              <a:t>金字塔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zh-TW" dirty="0">
                <a:latin typeface="+mj-ea"/>
                <a:ea typeface="+mj-ea"/>
              </a:rPr>
              <a:t>古埃及人埋葬國王和王后的陵墓，古埃及人建造金字塔的歷史從第三王朝延續到第十三王朝（前</a:t>
            </a:r>
            <a:r>
              <a:rPr lang="en-US" altLang="zh-TW" dirty="0">
                <a:latin typeface="+mj-ea"/>
                <a:ea typeface="+mj-ea"/>
              </a:rPr>
              <a:t>2686</a:t>
            </a:r>
            <a:r>
              <a:rPr lang="zh-TW" altLang="zh-TW" dirty="0">
                <a:latin typeface="+mj-ea"/>
                <a:ea typeface="+mj-ea"/>
              </a:rPr>
              <a:t>年－前</a:t>
            </a:r>
            <a:r>
              <a:rPr lang="en-US" altLang="zh-TW" dirty="0">
                <a:latin typeface="+mj-ea"/>
                <a:ea typeface="+mj-ea"/>
              </a:rPr>
              <a:t>2181</a:t>
            </a:r>
            <a:r>
              <a:rPr lang="zh-TW" altLang="zh-TW" dirty="0" smtClean="0">
                <a:latin typeface="+mj-ea"/>
                <a:ea typeface="+mj-ea"/>
              </a:rPr>
              <a:t>）</a:t>
            </a:r>
            <a:r>
              <a:rPr lang="zh-TW" altLang="zh-TW" dirty="0">
                <a:latin typeface="+mj-ea"/>
                <a:ea typeface="+mj-ea"/>
              </a:rPr>
              <a:t>埃及金字塔的功能不僅是當墓穴，在統治者健在時還起禮儀建築的</a:t>
            </a:r>
            <a:r>
              <a:rPr lang="zh-TW" altLang="zh-TW" dirty="0" smtClean="0">
                <a:latin typeface="+mj-ea"/>
                <a:ea typeface="+mj-ea"/>
              </a:rPr>
              <a:t>作用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3684456" cy="26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99592" y="2461178"/>
            <a:ext cx="3683000" cy="3444875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>
                <a:latin typeface="+mj-ea"/>
                <a:ea typeface="+mj-ea"/>
              </a:rPr>
              <a:t>蛋殼陶高足</a:t>
            </a:r>
            <a:r>
              <a:rPr lang="zh-TW" altLang="zh-TW" b="1" dirty="0" smtClean="0">
                <a:latin typeface="+mj-ea"/>
                <a:ea typeface="+mj-ea"/>
              </a:rPr>
              <a:t>杯</a:t>
            </a:r>
            <a:r>
              <a:rPr lang="en-US" altLang="zh-TW" b="1" dirty="0" smtClean="0">
                <a:latin typeface="+mj-ea"/>
                <a:ea typeface="+mj-ea"/>
              </a:rPr>
              <a:t>:</a:t>
            </a:r>
            <a:r>
              <a:rPr lang="zh-TW" altLang="zh-TW" dirty="0" smtClean="0">
                <a:latin typeface="+mj-ea"/>
                <a:ea typeface="+mj-ea"/>
              </a:rPr>
              <a:t>是</a:t>
            </a:r>
            <a:r>
              <a:rPr lang="en-US" altLang="zh-TW" dirty="0" err="1">
                <a:latin typeface="+mj-ea"/>
                <a:ea typeface="+mj-ea"/>
                <a:hlinkClick r:id="rId2" tooltip="大汶口文化"/>
              </a:rPr>
              <a:t>大汶口文化</a:t>
            </a:r>
            <a:r>
              <a:rPr lang="zh-TW" altLang="zh-TW" dirty="0">
                <a:latin typeface="+mj-ea"/>
                <a:ea typeface="+mj-ea"/>
              </a:rPr>
              <a:t>晚期和</a:t>
            </a:r>
            <a:r>
              <a:rPr lang="zh-TW" altLang="zh-TW" dirty="0" smtClean="0">
                <a:latin typeface="+mj-ea"/>
                <a:ea typeface="+mj-ea"/>
              </a:rPr>
              <a:t>山</a:t>
            </a:r>
            <a:r>
              <a:rPr lang="zh-TW" altLang="en-US" dirty="0" smtClean="0">
                <a:latin typeface="+mj-ea"/>
                <a:ea typeface="+mj-ea"/>
              </a:rPr>
              <a:t>東龍</a:t>
            </a:r>
            <a:r>
              <a:rPr lang="zh-TW" altLang="zh-TW" dirty="0" smtClean="0">
                <a:latin typeface="+mj-ea"/>
                <a:ea typeface="+mj-ea"/>
              </a:rPr>
              <a:t>山文化</a:t>
            </a:r>
            <a:r>
              <a:rPr lang="zh-TW" altLang="zh-TW" dirty="0">
                <a:latin typeface="+mj-ea"/>
                <a:ea typeface="+mj-ea"/>
              </a:rPr>
              <a:t>的代表性器物之一，</a:t>
            </a:r>
            <a:r>
              <a:rPr lang="zh-TW" altLang="zh-TW" dirty="0" smtClean="0">
                <a:latin typeface="+mj-ea"/>
                <a:ea typeface="+mj-ea"/>
              </a:rPr>
              <a:t>也是</a:t>
            </a:r>
            <a:r>
              <a:rPr lang="zh-TW" altLang="en-US" dirty="0" smtClean="0">
                <a:latin typeface="+mj-ea"/>
                <a:ea typeface="+mj-ea"/>
              </a:rPr>
              <a:t>當時</a:t>
            </a:r>
            <a:r>
              <a:rPr lang="zh-TW" altLang="zh-TW" dirty="0" smtClean="0">
                <a:latin typeface="+mj-ea"/>
                <a:ea typeface="+mj-ea"/>
              </a:rPr>
              <a:t>最高</a:t>
            </a:r>
            <a:r>
              <a:rPr lang="zh-TW" altLang="zh-TW" dirty="0">
                <a:latin typeface="+mj-ea"/>
                <a:ea typeface="+mj-ea"/>
              </a:rPr>
              <a:t>级的</a:t>
            </a:r>
            <a:r>
              <a:rPr lang="zh-TW" altLang="zh-TW" dirty="0" smtClean="0">
                <a:latin typeface="+mj-ea"/>
                <a:ea typeface="+mj-ea"/>
              </a:rPr>
              <a:t>一</a:t>
            </a:r>
            <a:r>
              <a:rPr lang="zh-TW" altLang="en-US" dirty="0" smtClean="0">
                <a:latin typeface="+mj-ea"/>
                <a:ea typeface="+mj-ea"/>
              </a:rPr>
              <a:t>種飲</a:t>
            </a:r>
            <a:r>
              <a:rPr lang="zh-TW" altLang="zh-TW" dirty="0" smtClean="0">
                <a:latin typeface="+mj-ea"/>
                <a:ea typeface="+mj-ea"/>
              </a:rPr>
              <a:t>酒器</a:t>
            </a:r>
            <a:r>
              <a:rPr lang="zh-TW" altLang="zh-TW" dirty="0">
                <a:latin typeface="+mj-ea"/>
                <a:ea typeface="+mj-ea"/>
              </a:rPr>
              <a:t>。制造</a:t>
            </a:r>
            <a:r>
              <a:rPr lang="zh-TW" altLang="zh-TW" dirty="0" smtClean="0">
                <a:latin typeface="+mj-ea"/>
                <a:ea typeface="+mj-ea"/>
              </a:rPr>
              <a:t>此</a:t>
            </a:r>
            <a:r>
              <a:rPr lang="zh-TW" altLang="en-US" dirty="0" smtClean="0">
                <a:latin typeface="+mj-ea"/>
                <a:ea typeface="+mj-ea"/>
              </a:rPr>
              <a:t>類</a:t>
            </a:r>
            <a:r>
              <a:rPr lang="zh-TW" altLang="zh-TW" dirty="0" smtClean="0">
                <a:latin typeface="+mj-ea"/>
                <a:ea typeface="+mj-ea"/>
              </a:rPr>
              <a:t>器物，</a:t>
            </a:r>
            <a:r>
              <a:rPr lang="zh-TW" altLang="en-US" dirty="0" smtClean="0">
                <a:latin typeface="+mj-ea"/>
                <a:ea typeface="+mj-ea"/>
              </a:rPr>
              <a:t>對</a:t>
            </a:r>
            <a:r>
              <a:rPr lang="zh-TW" altLang="zh-TW" dirty="0" smtClean="0">
                <a:latin typeface="+mj-ea"/>
                <a:ea typeface="+mj-ea"/>
              </a:rPr>
              <a:t>原料</a:t>
            </a:r>
            <a:r>
              <a:rPr lang="zh-TW" altLang="zh-TW" dirty="0">
                <a:latin typeface="+mj-ea"/>
                <a:ea typeface="+mj-ea"/>
              </a:rPr>
              <a:t>和</a:t>
            </a:r>
            <a:r>
              <a:rPr lang="zh-TW" altLang="zh-TW" dirty="0" smtClean="0">
                <a:latin typeface="+mj-ea"/>
                <a:ea typeface="+mj-ea"/>
              </a:rPr>
              <a:t>技</a:t>
            </a:r>
            <a:r>
              <a:rPr lang="zh-TW" altLang="en-US" dirty="0" smtClean="0">
                <a:latin typeface="+mj-ea"/>
                <a:ea typeface="+mj-ea"/>
              </a:rPr>
              <a:t>術</a:t>
            </a:r>
            <a:r>
              <a:rPr lang="zh-TW" altLang="zh-TW" dirty="0" smtClean="0">
                <a:latin typeface="+mj-ea"/>
                <a:ea typeface="+mj-ea"/>
              </a:rPr>
              <a:t>要求</a:t>
            </a:r>
            <a:r>
              <a:rPr lang="zh-TW" altLang="zh-TW" dirty="0">
                <a:latin typeface="+mj-ea"/>
                <a:ea typeface="+mj-ea"/>
              </a:rPr>
              <a:t>都</a:t>
            </a:r>
            <a:r>
              <a:rPr lang="zh-TW" altLang="zh-TW" dirty="0" smtClean="0">
                <a:latin typeface="+mj-ea"/>
                <a:ea typeface="+mj-ea"/>
              </a:rPr>
              <a:t>相</a:t>
            </a:r>
            <a:r>
              <a:rPr lang="zh-TW" altLang="en-US" dirty="0" smtClean="0">
                <a:latin typeface="+mj-ea"/>
                <a:ea typeface="+mj-ea"/>
              </a:rPr>
              <a:t>當嚴</a:t>
            </a:r>
            <a:r>
              <a:rPr lang="zh-TW" altLang="zh-TW" dirty="0" smtClean="0">
                <a:latin typeface="+mj-ea"/>
                <a:ea typeface="+mj-ea"/>
              </a:rPr>
              <a:t>格</a:t>
            </a:r>
            <a:r>
              <a:rPr lang="zh-TW" altLang="zh-TW" dirty="0">
                <a:latin typeface="+mj-ea"/>
                <a:ea typeface="+mj-ea"/>
              </a:rPr>
              <a:t>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285466" cy="32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0" y="2060848"/>
            <a:ext cx="3611563" cy="389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dirty="0" smtClean="0">
                <a:latin typeface="+mj-ea"/>
                <a:ea typeface="+mj-ea"/>
              </a:rPr>
              <a:t>王</a:t>
            </a:r>
            <a:r>
              <a:rPr lang="zh-TW" altLang="en-US" sz="2600" dirty="0">
                <a:latin typeface="+mj-ea"/>
                <a:ea typeface="+mj-ea"/>
              </a:rPr>
              <a:t>鰲魚花</a:t>
            </a:r>
            <a:r>
              <a:rPr lang="zh-TW" altLang="en-US" sz="2600" dirty="0" smtClean="0">
                <a:latin typeface="+mj-ea"/>
                <a:ea typeface="+mj-ea"/>
              </a:rPr>
              <a:t>插</a:t>
            </a:r>
            <a:r>
              <a:rPr lang="en-US" altLang="zh-TW" sz="2600" dirty="0" smtClean="0">
                <a:latin typeface="+mj-ea"/>
                <a:ea typeface="+mj-ea"/>
              </a:rPr>
              <a:t>:</a:t>
            </a:r>
            <a:r>
              <a:rPr lang="zh-TW" altLang="zh-TW" sz="2600" dirty="0">
                <a:latin typeface="+mj-ea"/>
                <a:ea typeface="+mj-ea"/>
              </a:rPr>
              <a:t>此件明代玉鰲魚花插</a:t>
            </a:r>
            <a:r>
              <a:rPr lang="zh-TW" altLang="zh-TW" sz="2600" dirty="0" smtClean="0">
                <a:latin typeface="+mj-ea"/>
                <a:ea typeface="+mj-ea"/>
              </a:rPr>
              <a:t>，</a:t>
            </a:r>
            <a:r>
              <a:rPr lang="zh-TW" altLang="en-US" sz="2600" dirty="0">
                <a:latin typeface="+mj-ea"/>
                <a:ea typeface="+mj-ea"/>
              </a:rPr>
              <a:t>白玉有褐黑斑</a:t>
            </a:r>
            <a:r>
              <a:rPr lang="zh-TW" altLang="en-US" sz="2600" dirty="0" smtClean="0">
                <a:latin typeface="+mj-ea"/>
                <a:ea typeface="+mj-ea"/>
              </a:rPr>
              <a:t>。魚</a:t>
            </a:r>
            <a:r>
              <a:rPr lang="zh-TW" altLang="en-US" sz="2600" dirty="0">
                <a:latin typeface="+mj-ea"/>
                <a:ea typeface="+mj-ea"/>
              </a:rPr>
              <a:t>正自水中奮力躍出的剎那。頭首部份：雙目努出、有長鬚、突鼻、且生雙角，已具龍首造形，寓意「魚躍龍門」的吉兆</a:t>
            </a:r>
            <a:r>
              <a:rPr lang="zh-TW" altLang="en-US" sz="3100" dirty="0">
                <a:latin typeface="+mj-ea"/>
                <a:ea typeface="+mj-ea"/>
              </a:rPr>
              <a:t>。</a:t>
            </a:r>
            <a:endParaRPr lang="en-US" altLang="zh-TW" sz="3100" dirty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841083" cy="37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421931" y="4005064"/>
            <a:ext cx="2674938" cy="3444875"/>
          </a:xfrm>
        </p:spPr>
        <p:txBody>
          <a:bodyPr numCol="1"/>
          <a:lstStyle/>
          <a:p>
            <a:pPr marL="0" indent="0">
              <a:buNone/>
            </a:pPr>
            <a:r>
              <a:rPr lang="zh-TW" altLang="en-US" dirty="0">
                <a:latin typeface="+mj-ea"/>
                <a:ea typeface="+mj-ea"/>
              </a:rPr>
              <a:t>古</a:t>
            </a:r>
            <a:r>
              <a:rPr lang="zh-TW" altLang="en-US" dirty="0" smtClean="0">
                <a:latin typeface="+mj-ea"/>
                <a:ea typeface="+mj-ea"/>
              </a:rPr>
              <a:t>錢幣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zh-TW" b="1" dirty="0">
                <a:latin typeface="+mj-ea"/>
                <a:ea typeface="+mj-ea"/>
              </a:rPr>
              <a:t>在很多朝代都有錢幣，但認為漢朝有比較完整定出製作錢幣的規格</a:t>
            </a:r>
            <a:endParaRPr lang="zh-TW" altLang="zh-TW" dirty="0">
              <a:latin typeface="+mj-ea"/>
              <a:ea typeface="+mj-ea"/>
            </a:endParaRPr>
          </a:p>
          <a:p>
            <a:endParaRPr lang="zh-TW" altLang="en-US" dirty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12864"/>
            <a:ext cx="1800000" cy="135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3" y="2469843"/>
            <a:ext cx="1800000" cy="135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15" y="4019048"/>
            <a:ext cx="1800000" cy="18080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9" y="4316643"/>
            <a:ext cx="1348262" cy="180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70286"/>
            <a:ext cx="1800000" cy="172925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" y="1052228"/>
            <a:ext cx="1800000" cy="17543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5" y="3014370"/>
            <a:ext cx="1800000" cy="130227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16" y="908720"/>
            <a:ext cx="1800000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87624" y="836712"/>
            <a:ext cx="6799262" cy="1303337"/>
          </a:xfrm>
        </p:spPr>
        <p:txBody>
          <a:bodyPr/>
          <a:lstStyle/>
          <a:p>
            <a:r>
              <a:rPr lang="zh-TW" altLang="en-US" dirty="0" smtClean="0"/>
              <a:t>創意理念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87624" y="2492896"/>
            <a:ext cx="6799262" cy="3444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透過將古物幻化成甜品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古今結合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讓現代人在美食中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發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掘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歷史的精隨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了解古人的奧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秘</a:t>
            </a:r>
          </a:p>
        </p:txBody>
      </p:sp>
    </p:spTree>
    <p:extLst>
      <p:ext uri="{BB962C8B-B14F-4D97-AF65-F5344CB8AC3E}">
        <p14:creationId xmlns:p14="http://schemas.microsoft.com/office/powerpoint/2010/main" val="396095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品牌設計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689162"/>
            <a:ext cx="1440000" cy="136486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00" y="2689162"/>
            <a:ext cx="1440000" cy="136486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65960" y="3646817"/>
            <a:ext cx="71096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“</a:t>
            </a: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故</a:t>
            </a:r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”</a:t>
            </a: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即為故事</a:t>
            </a:r>
            <a:endParaRPr lang="en-US" altLang="zh-TW" sz="3600" dirty="0" smtClean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讓顧客從商品中了解歷史故事由來</a:t>
            </a:r>
            <a:endParaRPr lang="en-US" altLang="zh-TW" sz="3600" dirty="0" smtClean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所以以</a:t>
            </a:r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“</a:t>
            </a: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故</a:t>
            </a:r>
            <a:r>
              <a:rPr lang="en-US" altLang="zh-TW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”</a:t>
            </a:r>
            <a:r>
              <a:rPr lang="zh-TW" altLang="en-US" sz="36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個字作為品牌商標</a:t>
            </a:r>
            <a:endParaRPr lang="en-US" altLang="zh-TW" sz="3600" dirty="0" smtClean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72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行銷策略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街上發傳單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利用</a:t>
            </a:r>
            <a:r>
              <a:rPr lang="en-US" altLang="zh-TW" sz="2800" dirty="0" smtClean="0">
                <a:latin typeface="+mj-ea"/>
                <a:ea typeface="+mj-ea"/>
              </a:rPr>
              <a:t>app</a:t>
            </a:r>
            <a:r>
              <a:rPr lang="zh-TW" altLang="en-US" sz="2800" dirty="0" smtClean="0">
                <a:latin typeface="+mj-ea"/>
                <a:ea typeface="+mj-ea"/>
              </a:rPr>
              <a:t>在網路上銷售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舉辦試吃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折扣優惠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32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報告結束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marL="0" indent="0" algn="ctr">
              <a:buNone/>
            </a:pPr>
            <a:r>
              <a:rPr lang="zh-TW" altLang="en-US" sz="4000" dirty="0" smtClean="0">
                <a:latin typeface="+mj-ea"/>
                <a:ea typeface="+mj-ea"/>
              </a:rPr>
              <a:t>謝謝各位的聆聽</a:t>
            </a:r>
            <a:endParaRPr lang="zh-TW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197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7" y="908720"/>
            <a:ext cx="6798734" cy="109446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目錄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3444997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點心介紹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歷史文化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創意</a:t>
            </a:r>
            <a:r>
              <a:rPr lang="zh-TW" altLang="en-US" sz="2800" dirty="0">
                <a:latin typeface="+mj-ea"/>
                <a:ea typeface="+mj-ea"/>
              </a:rPr>
              <a:t>理念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品牌設計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行銷</a:t>
            </a:r>
            <a:r>
              <a:rPr lang="zh-TW" altLang="en-US" sz="2800" dirty="0" smtClean="0">
                <a:latin typeface="+mj-ea"/>
                <a:ea typeface="+mj-ea"/>
              </a:rPr>
              <a:t>策略</a:t>
            </a:r>
            <a:endParaRPr lang="en-US" altLang="zh-TW" sz="28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33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點心介紹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7310" y="2490133"/>
            <a:ext cx="2084530" cy="506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肉形石蛋糕</a:t>
            </a:r>
            <a:endParaRPr lang="en-US" altLang="zh-TW" sz="2800" dirty="0" smtClean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5372"/>
            <a:ext cx="3435322" cy="335699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415023" y="3267881"/>
            <a:ext cx="229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+mj-ea"/>
                <a:ea typeface="+mj-ea"/>
              </a:rPr>
              <a:t>巧克力</a:t>
            </a:r>
            <a:r>
              <a:rPr lang="en-US" altLang="zh-TW" sz="2400" dirty="0" smtClean="0">
                <a:solidFill>
                  <a:srgbClr val="0070C0"/>
                </a:solidFill>
                <a:latin typeface="+mj-ea"/>
                <a:ea typeface="+mj-ea"/>
              </a:rPr>
              <a:t>+</a:t>
            </a:r>
            <a:r>
              <a:rPr lang="zh-TW" altLang="en-US" sz="2400" dirty="0">
                <a:solidFill>
                  <a:srgbClr val="0070C0"/>
                </a:solidFill>
                <a:latin typeface="+mj-ea"/>
                <a:ea typeface="+mj-ea"/>
              </a:rPr>
              <a:t>灑</a:t>
            </a:r>
            <a:r>
              <a:rPr lang="zh-TW" altLang="en-US" sz="2400" dirty="0" smtClean="0">
                <a:solidFill>
                  <a:srgbClr val="0070C0"/>
                </a:solidFill>
                <a:latin typeface="+mj-ea"/>
                <a:ea typeface="+mj-ea"/>
              </a:rPr>
              <a:t>金</a:t>
            </a:r>
            <a:r>
              <a:rPr lang="zh-TW" altLang="en-US" sz="2400" dirty="0">
                <a:solidFill>
                  <a:srgbClr val="0070C0"/>
                </a:solidFill>
                <a:latin typeface="+mj-ea"/>
                <a:ea typeface="+mj-ea"/>
              </a:rPr>
              <a:t>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417723" y="4221088"/>
            <a:ext cx="113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F0"/>
                </a:solidFill>
                <a:latin typeface="+mj-ea"/>
                <a:ea typeface="+mj-ea"/>
              </a:rPr>
              <a:t>鮮奶油</a:t>
            </a:r>
            <a:endParaRPr lang="zh-TW" altLang="en-US" sz="24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6" name="左大括弧 15"/>
          <p:cNvSpPr/>
          <p:nvPr/>
        </p:nvSpPr>
        <p:spPr>
          <a:xfrm>
            <a:off x="4932040" y="3774700"/>
            <a:ext cx="72008" cy="73442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420161" y="508518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+mj-ea"/>
                <a:ea typeface="+mj-ea"/>
              </a:rPr>
              <a:t>大理石蛋糕</a:t>
            </a:r>
            <a:endParaRPr lang="zh-TW" altLang="en-US" sz="24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cxnSp>
        <p:nvCxnSpPr>
          <p:cNvPr id="21" name="直線單箭頭接點 20"/>
          <p:cNvCxnSpPr>
            <a:stCxn id="10" idx="3"/>
          </p:cNvCxnSpPr>
          <p:nvPr/>
        </p:nvCxnSpPr>
        <p:spPr>
          <a:xfrm flipV="1">
            <a:off x="3707904" y="3212976"/>
            <a:ext cx="1368152" cy="2857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3" idx="3"/>
          </p:cNvCxnSpPr>
          <p:nvPr/>
        </p:nvCxnSpPr>
        <p:spPr>
          <a:xfrm flipV="1">
            <a:off x="2555777" y="3498714"/>
            <a:ext cx="2448271" cy="95320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大括弧 23"/>
          <p:cNvSpPr/>
          <p:nvPr/>
        </p:nvSpPr>
        <p:spPr>
          <a:xfrm>
            <a:off x="5004048" y="3212976"/>
            <a:ext cx="72008" cy="51657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stCxn id="17" idx="3"/>
          </p:cNvCxnSpPr>
          <p:nvPr/>
        </p:nvCxnSpPr>
        <p:spPr>
          <a:xfrm flipV="1">
            <a:off x="3143710" y="4149080"/>
            <a:ext cx="1788330" cy="11669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 animBg="1"/>
      <p:bldP spid="1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15" y="2586322"/>
            <a:ext cx="4053200" cy="31469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3608" y="112474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金字塔焦糖布丁</a:t>
            </a:r>
            <a:endParaRPr lang="en-US" altLang="zh-TW" sz="28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12311" y="258247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  <a:latin typeface="+mj-ea"/>
                <a:ea typeface="+mj-ea"/>
              </a:rPr>
              <a:t>焦</a:t>
            </a:r>
            <a:r>
              <a:rPr lang="zh-TW" altLang="en-US" sz="3600" dirty="0">
                <a:solidFill>
                  <a:srgbClr val="FFC000"/>
                </a:solidFill>
                <a:latin typeface="+mj-ea"/>
                <a:ea typeface="+mj-ea"/>
              </a:rPr>
              <a:t>糖</a:t>
            </a:r>
          </a:p>
        </p:txBody>
      </p:sp>
      <p:cxnSp>
        <p:nvCxnSpPr>
          <p:cNvPr id="10" name="直線單箭頭接點 9"/>
          <p:cNvCxnSpPr>
            <a:stCxn id="8" idx="1"/>
          </p:cNvCxnSpPr>
          <p:nvPr/>
        </p:nvCxnSpPr>
        <p:spPr>
          <a:xfrm flipH="1">
            <a:off x="3419872" y="2905636"/>
            <a:ext cx="492439" cy="1633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037253" y="258247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9900"/>
                </a:solidFill>
                <a:latin typeface="+mj-ea"/>
                <a:ea typeface="+mj-ea"/>
              </a:rPr>
              <a:t>布丁</a:t>
            </a:r>
            <a:endParaRPr lang="zh-TW" altLang="en-US" sz="3600" dirty="0">
              <a:solidFill>
                <a:srgbClr val="FF9900"/>
              </a:solidFill>
              <a:latin typeface="+mj-ea"/>
              <a:ea typeface="+mj-ea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547664" y="3212976"/>
            <a:ext cx="144016" cy="950331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3991"/>
            <a:ext cx="2914650" cy="15621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13" y="3501008"/>
            <a:ext cx="2400000" cy="18000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6498246" y="25363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濕的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498246" y="53762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烤</a:t>
            </a:r>
            <a:r>
              <a:rPr lang="zh-TW" altLang="en-US" dirty="0" smtClean="0">
                <a:latin typeface="+mj-ea"/>
                <a:ea typeface="+mj-ea"/>
              </a:rPr>
              <a:t>的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77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494076"/>
            <a:ext cx="3309513" cy="44323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7584" y="112474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蛋殼陶高足杯</a:t>
            </a:r>
            <a:endParaRPr lang="en-US" altLang="zh-TW" sz="32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35696" y="23488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各式飲料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3847723" y="1784203"/>
            <a:ext cx="2652665" cy="868462"/>
          </a:xfrm>
          <a:custGeom>
            <a:avLst/>
            <a:gdLst>
              <a:gd name="connsiteX0" fmla="*/ 0 w 2652665"/>
              <a:gd name="connsiteY0" fmla="*/ 868462 h 868462"/>
              <a:gd name="connsiteX1" fmla="*/ 1240325 w 2652665"/>
              <a:gd name="connsiteY1" fmla="*/ 8383 h 868462"/>
              <a:gd name="connsiteX2" fmla="*/ 2652665 w 2652665"/>
              <a:gd name="connsiteY2" fmla="*/ 461056 h 86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2665" h="868462">
                <a:moveTo>
                  <a:pt x="0" y="868462"/>
                </a:moveTo>
                <a:cubicBezTo>
                  <a:pt x="399107" y="472373"/>
                  <a:pt x="798214" y="76284"/>
                  <a:pt x="1240325" y="8383"/>
                </a:cubicBezTo>
                <a:cubicBezTo>
                  <a:pt x="1682436" y="-59518"/>
                  <a:pt x="2399168" y="302620"/>
                  <a:pt x="2652665" y="461056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837975" y="422108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鶯歌陶瓷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6" name="直線單箭頭接點 15"/>
          <p:cNvCxnSpPr>
            <a:stCxn id="14" idx="3"/>
          </p:cNvCxnSpPr>
          <p:nvPr/>
        </p:nvCxnSpPr>
        <p:spPr>
          <a:xfrm flipV="1">
            <a:off x="3664116" y="4365104"/>
            <a:ext cx="2278315" cy="14837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3568" y="746589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王鰲魚花插鯛</a:t>
            </a:r>
            <a:r>
              <a:rPr lang="zh-TW" altLang="en-US" sz="3200" dirty="0" smtClean="0">
                <a:latin typeface="+mj-ea"/>
                <a:ea typeface="+mj-ea"/>
              </a:rPr>
              <a:t>魚</a:t>
            </a:r>
            <a:r>
              <a:rPr lang="zh-TW" altLang="en-US" sz="3200" dirty="0">
                <a:latin typeface="+mj-ea"/>
                <a:ea typeface="+mj-ea"/>
              </a:rPr>
              <a:t>冰淇淋</a:t>
            </a:r>
            <a:r>
              <a:rPr lang="zh-TW" altLang="en-US" sz="3200" dirty="0" smtClean="0">
                <a:latin typeface="+mj-ea"/>
                <a:ea typeface="+mj-ea"/>
              </a:rPr>
              <a:t>燒</a:t>
            </a:r>
            <a:endParaRPr lang="en-US" altLang="zh-TW" sz="3200" dirty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0" y="1745310"/>
            <a:ext cx="1800000" cy="14115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0" y="3717032"/>
            <a:ext cx="1800000" cy="1365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90" y="2924944"/>
            <a:ext cx="1800000" cy="120812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789375" y="32485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+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052873" y="32485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=</a:t>
            </a:r>
            <a:endParaRPr lang="zh-TW" altLang="en-US" dirty="0"/>
          </a:p>
        </p:txBody>
      </p:sp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12289"/>
            <a:ext cx="2520080" cy="33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495550" cy="1666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600" y="134076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古錢幣餅乾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82" y="1682553"/>
            <a:ext cx="2143125" cy="2133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08854"/>
            <a:ext cx="2486025" cy="18383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32" y="3232541"/>
            <a:ext cx="2343150" cy="19526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07" y="7126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83568" y="980728"/>
            <a:ext cx="1362221" cy="963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+mj-ea"/>
                <a:ea typeface="+mj-ea"/>
              </a:rPr>
              <a:t>袋子</a:t>
            </a:r>
            <a:endParaRPr lang="en-US" altLang="zh-TW" sz="4000" dirty="0" smtClean="0">
              <a:latin typeface="+mj-ea"/>
              <a:ea typeface="+mj-ea"/>
            </a:endParaRPr>
          </a:p>
          <a:p>
            <a:endParaRPr lang="en-US" altLang="zh-TW" sz="40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1872208" cy="18229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1822939" cy="182293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355976" y="980728"/>
            <a:ext cx="1728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+mj-ea"/>
                <a:ea typeface="+mj-ea"/>
              </a:rPr>
              <a:t>盒子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15360" y="3940175"/>
            <a:ext cx="1325880" cy="708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包</a:t>
            </a:r>
            <a:r>
              <a:rPr lang="zh-TW" altLang="en-US" sz="4000" dirty="0">
                <a:latin typeface="+mj-ea"/>
                <a:ea typeface="+mj-ea"/>
              </a:rPr>
              <a:t>裝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85" y="3996690"/>
            <a:ext cx="2816225" cy="1584325"/>
          </a:xfrm>
          <a:prstGeom prst="rect">
            <a:avLst/>
          </a:prstGeom>
        </p:spPr>
      </p:pic>
      <p:sp>
        <p:nvSpPr>
          <p:cNvPr id="19" name="Rect 19"/>
          <p:cNvSpPr>
            <a:spLocks noChangeArrowheads="1" noGrp="1"/>
          </p:cNvSpPr>
          <p:nvPr/>
        </p:nvSpPr>
        <p:spPr>
          <a:xfrm rot="10800000" flipV="1">
            <a:off x="631825" y="4652010"/>
            <a:ext cx="4090670" cy="1678305"/>
          </a:xfrm>
          <a:prstGeom prst="rect"/>
          <a:ln w="0" cap="flat" cmpd="sng">
            <a:noFill/>
            <a:prstDash/>
            <a:miter lim="800000"/>
          </a:ln>
        </p:spPr>
        <p:txBody>
          <a:bodyPr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Times New Roman" pitchFamily="0" charset="0"/>
              </a:rPr>
              <a:t>在每個甜點包裝裡面附上那個甜點的歷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0" charset="0"/>
              </a:rPr>
              <a:t>史介紹，讓顧客邊吃美味甜點同時瞭解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0" charset="0"/>
              </a:rPr>
              <a:t>這甜點的故事背景。</a:t>
            </a:r>
            <a:endParaRPr lang="ko-KR" altLang="en-US" sz="1800" dirty="0" smtClean="0">
              <a:latin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0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歷史文</a:t>
            </a:r>
            <a:r>
              <a:rPr lang="zh-TW" altLang="en-US" dirty="0"/>
              <a:t>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5" y="2492896"/>
            <a:ext cx="3539151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肉形石</a:t>
            </a:r>
            <a:r>
              <a:rPr lang="en-US" altLang="zh-TW" sz="2800" dirty="0" smtClean="0">
                <a:latin typeface="+mj-ea"/>
                <a:ea typeface="+mj-ea"/>
              </a:rPr>
              <a:t>:</a:t>
            </a:r>
            <a:r>
              <a:rPr lang="zh-TW" altLang="zh-TW" sz="2800" dirty="0">
                <a:latin typeface="+mj-ea"/>
                <a:ea typeface="+mj-ea"/>
              </a:rPr>
              <a:t>是於</a:t>
            </a:r>
            <a:r>
              <a:rPr lang="en-US" altLang="zh-TW" sz="2800" dirty="0" err="1">
                <a:solidFill>
                  <a:schemeClr val="tx1"/>
                </a:solidFill>
                <a:latin typeface="+mj-ea"/>
                <a:ea typeface="+mj-ea"/>
                <a:hlinkClick r:id="rId2" tooltip="清朝"/>
              </a:rPr>
              <a:t>清朝</a:t>
            </a:r>
            <a:r>
              <a:rPr lang="zh-TW" altLang="zh-TW" sz="2800" dirty="0">
                <a:latin typeface="+mj-ea"/>
                <a:ea typeface="+mj-ea"/>
              </a:rPr>
              <a:t>時期的一個宮廷珍玩，長</a:t>
            </a:r>
            <a:r>
              <a:rPr lang="en-US" altLang="zh-TW" sz="2800" dirty="0">
                <a:latin typeface="+mj-ea"/>
                <a:ea typeface="+mj-ea"/>
              </a:rPr>
              <a:t>5.73</a:t>
            </a:r>
            <a:r>
              <a:rPr lang="zh-TW" altLang="zh-TW" sz="2800" dirty="0">
                <a:latin typeface="+mj-ea"/>
                <a:ea typeface="+mj-ea"/>
              </a:rPr>
              <a:t>公分，寬</a:t>
            </a:r>
            <a:r>
              <a:rPr lang="en-US" altLang="zh-TW" sz="2800" dirty="0">
                <a:latin typeface="+mj-ea"/>
                <a:ea typeface="+mj-ea"/>
              </a:rPr>
              <a:t>6.6</a:t>
            </a:r>
            <a:r>
              <a:rPr lang="zh-TW" altLang="zh-TW" sz="2800" dirty="0">
                <a:latin typeface="+mj-ea"/>
                <a:ea typeface="+mj-ea"/>
              </a:rPr>
              <a:t>公分，厚</a:t>
            </a:r>
            <a:r>
              <a:rPr lang="en-US" altLang="zh-TW" sz="2800" dirty="0">
                <a:latin typeface="+mj-ea"/>
                <a:ea typeface="+mj-ea"/>
              </a:rPr>
              <a:t>5.3</a:t>
            </a:r>
            <a:r>
              <a:rPr lang="zh-TW" altLang="zh-TW" sz="2800" dirty="0">
                <a:latin typeface="+mj-ea"/>
                <a:ea typeface="+mj-ea"/>
              </a:rPr>
              <a:t>公分</a:t>
            </a:r>
            <a:r>
              <a:rPr lang="zh-TW" altLang="zh-TW" sz="2800" dirty="0" smtClean="0">
                <a:latin typeface="+mj-ea"/>
                <a:ea typeface="+mj-ea"/>
              </a:rPr>
              <a:t>，</a:t>
            </a:r>
            <a:r>
              <a:rPr lang="zh-TW" altLang="zh-TW" sz="2800" dirty="0">
                <a:latin typeface="+mj-ea"/>
                <a:ea typeface="+mj-ea"/>
              </a:rPr>
              <a:t>肉形石的由來是一塊自然生成的</a:t>
            </a:r>
            <a:r>
              <a:rPr lang="en-US" altLang="zh-TW" sz="2800" dirty="0" err="1" smtClean="0">
                <a:latin typeface="+mj-ea"/>
                <a:ea typeface="+mj-ea"/>
                <a:hlinkClick r:id="rId3" tooltip="瑪瑙"/>
              </a:rPr>
              <a:t>瑪瑙</a:t>
            </a:r>
            <a:r>
              <a:rPr lang="zh-TW" altLang="en-US" sz="2800" dirty="0" smtClean="0">
                <a:latin typeface="+mj-ea"/>
                <a:ea typeface="+mj-ea"/>
              </a:rPr>
              <a:t>，</a:t>
            </a:r>
            <a:r>
              <a:rPr lang="zh-TW" altLang="zh-TW" sz="2800" dirty="0">
                <a:latin typeface="+mj-ea"/>
                <a:ea typeface="+mj-ea"/>
              </a:rPr>
              <a:t>外觀看過去就像一塊肥嫩的</a:t>
            </a:r>
            <a:r>
              <a:rPr lang="en-US" altLang="zh-TW" sz="2800" dirty="0" err="1">
                <a:latin typeface="+mj-ea"/>
                <a:ea typeface="+mj-ea"/>
                <a:hlinkClick r:id="rId4" tooltip="東坡肉"/>
              </a:rPr>
              <a:t>東坡肉</a:t>
            </a:r>
            <a:r>
              <a:rPr lang="zh-TW" altLang="zh-TW" sz="2800" dirty="0">
                <a:latin typeface="+mj-ea"/>
                <a:ea typeface="+mj-ea"/>
              </a:rPr>
              <a:t>，因而稱「肉形石」。</a:t>
            </a:r>
          </a:p>
          <a:p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756435" cy="2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17</Pages>
  <Paragraphs>57</Paragraphs>
  <Words>387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C2</dc:creator>
  <cp:lastModifiedBy>詹霈儒</cp:lastModifiedBy>
  <dc:title>故文物點心坊</dc:title>
  <dcterms:modified xsi:type="dcterms:W3CDTF">2016-06-19T11:15:56Z</dcterms:modified>
</cp:coreProperties>
</file>

<file path=docProps/infrawarePen.xml><?xml version="1.0" encoding="utf-8"?>
<InfrawarePenDraw xmlns="http://www.infraware.co.kr/2012/penmode"/>
</file>