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89" r:id="rId6"/>
    <p:sldId id="290" r:id="rId7"/>
    <p:sldId id="291" r:id="rId8"/>
    <p:sldId id="292" r:id="rId9"/>
    <p:sldId id="267" r:id="rId10"/>
    <p:sldId id="268" r:id="rId11"/>
    <p:sldId id="272" r:id="rId12"/>
    <p:sldId id="273" r:id="rId13"/>
    <p:sldId id="282" r:id="rId14"/>
    <p:sldId id="284" r:id="rId15"/>
    <p:sldId id="285" r:id="rId16"/>
    <p:sldId id="286" r:id="rId17"/>
    <p:sldId id="287" r:id="rId18"/>
    <p:sldId id="274" r:id="rId19"/>
    <p:sldId id="288" r:id="rId20"/>
    <p:sldId id="275" r:id="rId21"/>
    <p:sldId id="276" r:id="rId22"/>
    <p:sldId id="270" r:id="rId23"/>
    <p:sldId id="264" r:id="rId24"/>
    <p:sldId id="278" r:id="rId25"/>
    <p:sldId id="271" r:id="rId26"/>
    <p:sldId id="277" r:id="rId27"/>
    <p:sldId id="293" r:id="rId28"/>
    <p:sldId id="262"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3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28" y="-48"/>
      </p:cViewPr>
      <p:guideLst>
        <p:guide orient="horz" pos="1620"/>
        <p:guide pos="2880"/>
      </p:guideLst>
    </p:cSldViewPr>
  </p:slideViewPr>
  <p:notesTextViewPr>
    <p:cViewPr>
      <p:scale>
        <a:sx n="1" d="1"/>
        <a:sy n="1" d="1"/>
      </p:scale>
      <p:origin x="0" y="0"/>
    </p:cViewPr>
  </p:notesTextViewPr>
  <p:sorterViewPr>
    <p:cViewPr>
      <p:scale>
        <a:sx n="140" d="100"/>
        <a:sy n="1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8155"/>
          <a:stretch/>
        </p:blipFill>
        <p:spPr>
          <a:xfrm>
            <a:off x="0" y="1"/>
            <a:ext cx="9144000" cy="5143500"/>
          </a:xfrm>
          <a:prstGeom prst="rect">
            <a:avLst/>
          </a:prstGeom>
        </p:spPr>
      </p:pic>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99352-C1E5-47DC-8496-33708A28B8E4}" type="slidenum">
              <a:rPr lang="zh-CN" altLang="en-US" smtClean="0"/>
              <a:pPr/>
              <a:t>‹#›</a:t>
            </a:fld>
            <a:endParaRPr lang="zh-CN" altLang="en-US"/>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3798871"/>
            <a:ext cx="9144000" cy="1344630"/>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876381" y="1851671"/>
            <a:ext cx="3241138" cy="3291830"/>
          </a:xfrm>
          <a:prstGeom prst="rect">
            <a:avLst/>
          </a:prstGeom>
        </p:spPr>
      </p:pic>
      <p:sp>
        <p:nvSpPr>
          <p:cNvPr id="10" name="矩形 9"/>
          <p:cNvSpPr/>
          <p:nvPr userDrawn="1"/>
        </p:nvSpPr>
        <p:spPr>
          <a:xfrm>
            <a:off x="0" y="0"/>
            <a:ext cx="9144000" cy="5143500"/>
          </a:xfrm>
          <a:prstGeom prst="rect">
            <a:avLst/>
          </a:prstGeom>
          <a:gradFill flip="none" rotWithShape="1">
            <a:gsLst>
              <a:gs pos="0">
                <a:srgbClr val="F1ECCE">
                  <a:alpha val="19000"/>
                </a:srgbClr>
              </a:gs>
              <a:gs pos="100000">
                <a:srgbClr val="8E9470">
                  <a:alpha val="7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846322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89751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26912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lum bright="70000" contrast="-70000"/>
            <a:extLst>
              <a:ext uri="{28A0092B-C50C-407E-A947-70E740481C1C}">
                <a14:useLocalDpi xmlns:a14="http://schemas.microsoft.com/office/drawing/2010/main" xmlns="" val="0"/>
              </a:ext>
            </a:extLst>
          </a:blip>
          <a:srcRect b="18155"/>
          <a:stretch/>
        </p:blipFill>
        <p:spPr>
          <a:xfrm>
            <a:off x="0" y="1"/>
            <a:ext cx="9144000" cy="5143500"/>
          </a:xfrm>
          <a:prstGeom prst="rect">
            <a:avLst/>
          </a:prstGeom>
        </p:spPr>
      </p:pic>
      <p:sp>
        <p:nvSpPr>
          <p:cNvPr id="10" name="矩形 9"/>
          <p:cNvSpPr/>
          <p:nvPr userDrawn="1"/>
        </p:nvSpPr>
        <p:spPr>
          <a:xfrm>
            <a:off x="0" y="0"/>
            <a:ext cx="9144000" cy="4515966"/>
          </a:xfrm>
          <a:prstGeom prst="rect">
            <a:avLst/>
          </a:prstGeom>
          <a:solidFill>
            <a:srgbClr val="ECD3A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lvl1pPr algn="l">
              <a:defRPr sz="2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99352-C1E5-47DC-8496-33708A28B8E4}" type="slidenum">
              <a:rPr lang="zh-CN" altLang="en-US" smtClean="0"/>
              <a:pPr/>
              <a:t>‹#›</a:t>
            </a:fld>
            <a:endParaRPr lang="zh-CN" altLang="en-US"/>
          </a:p>
        </p:txBody>
      </p:sp>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28303"/>
          <a:stretch/>
        </p:blipFill>
        <p:spPr>
          <a:xfrm>
            <a:off x="0" y="4515966"/>
            <a:ext cx="9144000" cy="627534"/>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496949" y="3497585"/>
            <a:ext cx="1620569" cy="1645915"/>
          </a:xfrm>
          <a:prstGeom prst="rect">
            <a:avLst/>
          </a:prstGeom>
        </p:spPr>
      </p:pic>
    </p:spTree>
    <p:extLst>
      <p:ext uri="{BB962C8B-B14F-4D97-AF65-F5344CB8AC3E}">
        <p14:creationId xmlns:p14="http://schemas.microsoft.com/office/powerpoint/2010/main" xmlns="" val="339748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194574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24546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93572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125605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15350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372558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4AB243-E3FC-4875-B2D6-03A1E0EF0C0F}" type="datetimeFigureOut">
              <a:rPr lang="zh-CN" altLang="en-US" smtClean="0"/>
              <a:pPr/>
              <a:t>2016/6/13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90176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AB243-E3FC-4875-B2D6-03A1E0EF0C0F}" type="datetimeFigureOut">
              <a:rPr lang="zh-CN" altLang="en-US" smtClean="0"/>
              <a:pPr/>
              <a:t>2016/6/13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E99352-C1E5-47DC-8496-33708A28B8E4}" type="slidenum">
              <a:rPr lang="zh-CN" altLang="en-US" smtClean="0"/>
              <a:pPr/>
              <a:t>‹#›</a:t>
            </a:fld>
            <a:endParaRPr lang="zh-CN" altLang="en-US"/>
          </a:p>
        </p:txBody>
      </p:sp>
    </p:spTree>
    <p:extLst>
      <p:ext uri="{BB962C8B-B14F-4D97-AF65-F5344CB8AC3E}">
        <p14:creationId xmlns:p14="http://schemas.microsoft.com/office/powerpoint/2010/main" xmlns="" val="2986418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eapotway.com/%E5%8F%B0%E7%81%A3%E5%8D%81%E5%A4%A7%E8%8C%97%E8%8C%B6/" TargetMode="External"/><Relationship Id="rId2" Type="http://schemas.openxmlformats.org/officeDocument/2006/relationships/hyperlink" Target="http://zhidao.baidu.com/question/1430891628672051299.html?qbl=relate_question_1" TargetMode="External"/><Relationship Id="rId1" Type="http://schemas.openxmlformats.org/officeDocument/2006/relationships/slideLayout" Target="../slideLayouts/slideLayout2.xml"/><Relationship Id="rId5" Type="http://schemas.openxmlformats.org/officeDocument/2006/relationships/hyperlink" Target="https://iask.tw/question/56e8c7d427038909528b4567" TargetMode="External"/><Relationship Id="rId4" Type="http://schemas.openxmlformats.org/officeDocument/2006/relationships/hyperlink" Target="https://zh.wikipedia.org/zh-tw/%E8%87%BA%E7%81%A3%E5%8D%81%E5%A4%A7%E5%90%8D%E8%8C%B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rt.people.com.cn/n/2015/0326/c206244-26752162.html" TargetMode="External"/><Relationship Id="rId2" Type="http://schemas.openxmlformats.org/officeDocument/2006/relationships/hyperlink" Target="http://zhidao.baidu.com/question/1430891628672051299.html?qbl=relate_question_1" TargetMode="External"/><Relationship Id="rId1" Type="http://schemas.openxmlformats.org/officeDocument/2006/relationships/slideLayout" Target="../slideLayouts/slideLayout2.xml"/><Relationship Id="rId4" Type="http://schemas.openxmlformats.org/officeDocument/2006/relationships/hyperlink" Target="http://www.zgchawang.com/knowledge/show-86165.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zh.wikipedia.org/wiki/%E7%AE%80%E7%89%8D" TargetMode="External"/><Relationship Id="rId2" Type="http://schemas.openxmlformats.org/officeDocument/2006/relationships/hyperlink" Target="http://zhidao.baidu.com/question/1430891628672051299.html?qbl=relate_question_1" TargetMode="External"/><Relationship Id="rId1" Type="http://schemas.openxmlformats.org/officeDocument/2006/relationships/slideLayout" Target="../slideLayouts/slideLayout2.xml"/><Relationship Id="rId4" Type="http://schemas.openxmlformats.org/officeDocument/2006/relationships/hyperlink" Target="http://www.hitoradio.com/activities/20080701lake/a2.php?Id=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00000" y="843558"/>
            <a:ext cx="7772400" cy="1656184"/>
          </a:xfrm>
        </p:spPr>
        <p:txBody>
          <a:bodyPr>
            <a:normAutofit/>
          </a:bodyPr>
          <a:lstStyle/>
          <a:p>
            <a:r>
              <a:rPr lang="zh-TW" altLang="en-US" sz="4800" b="1" dirty="0" smtClean="0">
                <a:solidFill>
                  <a:schemeClr val="bg2">
                    <a:lumMod val="25000"/>
                  </a:schemeClr>
                </a:solidFill>
                <a:latin typeface="微软雅黑" pitchFamily="34" charset="-122"/>
                <a:ea typeface="微软雅黑" pitchFamily="34" charset="-122"/>
              </a:rPr>
              <a:t>仙茶入湖　</a:t>
            </a:r>
            <a:r>
              <a:rPr lang="en-US" altLang="zh-TW" sz="4800" b="1" dirty="0" smtClean="0">
                <a:solidFill>
                  <a:schemeClr val="bg2">
                    <a:lumMod val="25000"/>
                  </a:schemeClr>
                </a:solidFill>
                <a:latin typeface="微软雅黑" pitchFamily="34" charset="-122"/>
                <a:ea typeface="微软雅黑" pitchFamily="34" charset="-122"/>
              </a:rPr>
              <a:t/>
            </a:r>
            <a:br>
              <a:rPr lang="en-US" altLang="zh-TW" sz="4800" b="1" dirty="0" smtClean="0">
                <a:solidFill>
                  <a:schemeClr val="bg2">
                    <a:lumMod val="25000"/>
                  </a:schemeClr>
                </a:solidFill>
                <a:latin typeface="微软雅黑" pitchFamily="34" charset="-122"/>
                <a:ea typeface="微软雅黑" pitchFamily="34" charset="-122"/>
              </a:rPr>
            </a:br>
            <a:r>
              <a:rPr lang="en-US" altLang="zh-TW" sz="4800" b="1" dirty="0" smtClean="0">
                <a:solidFill>
                  <a:schemeClr val="bg2">
                    <a:lumMod val="25000"/>
                  </a:schemeClr>
                </a:solidFill>
                <a:latin typeface="微软雅黑" pitchFamily="34" charset="-122"/>
                <a:ea typeface="微软雅黑" pitchFamily="34" charset="-122"/>
              </a:rPr>
              <a:t>		</a:t>
            </a:r>
            <a:r>
              <a:rPr lang="zh-TW" altLang="en-US" sz="4800" b="1" dirty="0" smtClean="0">
                <a:solidFill>
                  <a:schemeClr val="bg2">
                    <a:lumMod val="25000"/>
                  </a:schemeClr>
                </a:solidFill>
                <a:latin typeface="微软雅黑" pitchFamily="34" charset="-122"/>
                <a:ea typeface="微软雅黑" pitchFamily="34" charset="-122"/>
              </a:rPr>
              <a:t>吟賞煙雨</a:t>
            </a:r>
            <a:endParaRPr lang="zh-CN" altLang="en-US" sz="4800" b="1" dirty="0">
              <a:solidFill>
                <a:schemeClr val="bg2">
                  <a:lumMod val="25000"/>
                </a:schemeClr>
              </a:solidFill>
              <a:latin typeface="微软雅黑" pitchFamily="34" charset="-122"/>
              <a:ea typeface="微软雅黑" pitchFamily="34" charset="-122"/>
            </a:endParaRPr>
          </a:p>
        </p:txBody>
      </p:sp>
      <p:sp>
        <p:nvSpPr>
          <p:cNvPr id="3" name="副标题 2"/>
          <p:cNvSpPr>
            <a:spLocks noGrp="1"/>
          </p:cNvSpPr>
          <p:nvPr>
            <p:ph type="subTitle" idx="1"/>
          </p:nvPr>
        </p:nvSpPr>
        <p:spPr>
          <a:xfrm>
            <a:off x="251520" y="2211710"/>
            <a:ext cx="6400800" cy="2304256"/>
          </a:xfrm>
        </p:spPr>
        <p:txBody>
          <a:bodyPr>
            <a:normAutofit/>
          </a:bodyPr>
          <a:lstStyle/>
          <a:p>
            <a:pPr algn="l"/>
            <a:r>
              <a:rPr lang="zh-TW" altLang="en-US" sz="2400" dirty="0" smtClean="0">
                <a:solidFill>
                  <a:schemeClr val="bg1"/>
                </a:solidFill>
                <a:latin typeface="標楷體" panose="03000509000000000000" pitchFamily="65" charset="-120"/>
                <a:ea typeface="標楷體" panose="03000509000000000000" pitchFamily="65" charset="-120"/>
              </a:rPr>
              <a:t>第一組</a:t>
            </a:r>
            <a:r>
              <a:rPr lang="en-US" altLang="zh-TW" sz="2400" dirty="0" smtClean="0">
                <a:solidFill>
                  <a:schemeClr val="bg1"/>
                </a:solidFill>
                <a:latin typeface="標楷體" panose="03000509000000000000" pitchFamily="65" charset="-120"/>
                <a:ea typeface="標楷體" panose="03000509000000000000" pitchFamily="65" charset="-120"/>
              </a:rPr>
              <a:t>:</a:t>
            </a:r>
          </a:p>
          <a:p>
            <a:pPr algn="l"/>
            <a:r>
              <a:rPr lang="zh-TW" altLang="en-US" sz="2400" dirty="0" smtClean="0">
                <a:solidFill>
                  <a:schemeClr val="bg1"/>
                </a:solidFill>
                <a:latin typeface="標楷體" panose="03000509000000000000" pitchFamily="65" charset="-120"/>
                <a:ea typeface="標楷體" panose="03000509000000000000" pitchFamily="65" charset="-120"/>
              </a:rPr>
              <a:t>組長</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 張博淳 </a:t>
            </a:r>
            <a:r>
              <a:rPr lang="en-US" altLang="zh-TW" sz="2400" dirty="0" smtClean="0">
                <a:solidFill>
                  <a:schemeClr val="bg1"/>
                </a:solidFill>
                <a:latin typeface="標楷體" panose="03000509000000000000" pitchFamily="65" charset="-120"/>
                <a:ea typeface="標楷體" panose="03000509000000000000" pitchFamily="65" charset="-120"/>
              </a:rPr>
              <a:t>B10221047</a:t>
            </a:r>
          </a:p>
          <a:p>
            <a:pPr algn="l"/>
            <a:r>
              <a:rPr lang="zh-TW" altLang="en-US" sz="2400" dirty="0" smtClean="0">
                <a:solidFill>
                  <a:schemeClr val="bg1"/>
                </a:solidFill>
                <a:latin typeface="標楷體" panose="03000509000000000000" pitchFamily="65" charset="-120"/>
                <a:ea typeface="標楷體" panose="03000509000000000000" pitchFamily="65" charset="-120"/>
              </a:rPr>
              <a:t>組員</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 高培軒 </a:t>
            </a:r>
            <a:r>
              <a:rPr lang="en-US" altLang="zh-TW" sz="2400" dirty="0" smtClean="0">
                <a:solidFill>
                  <a:schemeClr val="bg1"/>
                </a:solidFill>
                <a:latin typeface="標楷體" panose="03000509000000000000" pitchFamily="65" charset="-120"/>
                <a:ea typeface="標楷體" panose="03000509000000000000" pitchFamily="65" charset="-120"/>
              </a:rPr>
              <a:t>B10122030</a:t>
            </a:r>
          </a:p>
          <a:p>
            <a:pPr algn="l"/>
            <a:r>
              <a:rPr lang="zh-TW" altLang="en-US" sz="2400" dirty="0" smtClean="0">
                <a:solidFill>
                  <a:schemeClr val="bg1"/>
                </a:solidFill>
                <a:latin typeface="標楷體" panose="03000509000000000000" pitchFamily="65" charset="-120"/>
                <a:ea typeface="標楷體" panose="03000509000000000000" pitchFamily="65" charset="-120"/>
              </a:rPr>
              <a:t>　　  王璟榕 </a:t>
            </a:r>
            <a:r>
              <a:rPr lang="en-US" altLang="zh-TW" sz="2400" dirty="0" smtClean="0">
                <a:solidFill>
                  <a:schemeClr val="bg1"/>
                </a:solidFill>
                <a:latin typeface="標楷體" panose="03000509000000000000" pitchFamily="65" charset="-120"/>
                <a:ea typeface="標楷體" panose="03000509000000000000" pitchFamily="65" charset="-120"/>
              </a:rPr>
              <a:t>A10433004</a:t>
            </a:r>
          </a:p>
          <a:p>
            <a:pPr algn="l"/>
            <a:r>
              <a:rPr lang="zh-TW" altLang="en-US" sz="2400" dirty="0" smtClean="0">
                <a:solidFill>
                  <a:schemeClr val="bg1"/>
                </a:solidFill>
                <a:latin typeface="標楷體" panose="03000509000000000000" pitchFamily="65" charset="-120"/>
                <a:ea typeface="標楷體" panose="03000509000000000000" pitchFamily="65" charset="-120"/>
              </a:rPr>
              <a:t>　　  吳容甄 </a:t>
            </a:r>
            <a:r>
              <a:rPr lang="en-US" altLang="zh-TW" sz="2400" dirty="0" smtClean="0">
                <a:solidFill>
                  <a:schemeClr val="bg1"/>
                </a:solidFill>
                <a:latin typeface="標楷體" panose="03000509000000000000" pitchFamily="65" charset="-120"/>
                <a:ea typeface="標楷體" panose="03000509000000000000" pitchFamily="65" charset="-120"/>
              </a:rPr>
              <a:t>A10433029</a:t>
            </a:r>
            <a:endParaRPr lang="en-US" altLang="zh-CN" sz="24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779270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mn-ea"/>
                <a:ea typeface="+mn-ea"/>
              </a:rPr>
              <a:t>主要內容</a:t>
            </a:r>
            <a:endParaRPr lang="zh-CN" altLang="en-US" sz="4800" dirty="0">
              <a:latin typeface="+mn-ea"/>
              <a:ea typeface="+mn-ea"/>
            </a:endParaRPr>
          </a:p>
        </p:txBody>
      </p:sp>
      <p:sp>
        <p:nvSpPr>
          <p:cNvPr id="3" name="内容占位符 2"/>
          <p:cNvSpPr>
            <a:spLocks noGrp="1"/>
          </p:cNvSpPr>
          <p:nvPr>
            <p:ph idx="1"/>
          </p:nvPr>
        </p:nvSpPr>
        <p:spPr/>
        <p:txBody>
          <a:bodyPr/>
          <a:lstStyle/>
          <a:p>
            <a:pPr marL="457200" indent="-457200">
              <a:lnSpc>
                <a:spcPct val="150000"/>
              </a:lnSpc>
              <a:buFont typeface="+mj-lt"/>
              <a:buAutoNum type="arabicPeriod"/>
            </a:pPr>
            <a:r>
              <a:rPr lang="zh-TW" altLang="en-US" sz="2800" dirty="0" smtClean="0">
                <a:latin typeface="標楷體" panose="03000509000000000000" pitchFamily="65" charset="-120"/>
                <a:ea typeface="標楷體" panose="03000509000000000000" pitchFamily="65" charset="-120"/>
              </a:rPr>
              <a:t>產品：</a:t>
            </a:r>
            <a:r>
              <a:rPr lang="zh-TW" altLang="en-US" sz="2800" b="1" dirty="0" smtClean="0">
                <a:latin typeface="標楷體" panose="03000509000000000000" pitchFamily="65" charset="-120"/>
                <a:ea typeface="標楷體" panose="03000509000000000000" pitchFamily="65" charset="-120"/>
              </a:rPr>
              <a:t>日月潭紅茶</a:t>
            </a:r>
            <a:endParaRPr lang="en-US" altLang="zh-TW" sz="2800" b="1" dirty="0" smtClean="0">
              <a:latin typeface="標楷體" panose="03000509000000000000" pitchFamily="65" charset="-120"/>
              <a:ea typeface="標楷體" panose="03000509000000000000" pitchFamily="65" charset="-120"/>
            </a:endParaRPr>
          </a:p>
          <a:p>
            <a:pPr marL="457200" indent="-457200">
              <a:lnSpc>
                <a:spcPct val="150000"/>
              </a:lnSpc>
              <a:buFont typeface="+mj-lt"/>
              <a:buAutoNum type="arabicPeriod"/>
            </a:pPr>
            <a:r>
              <a:rPr lang="zh-TW" altLang="en-US" sz="2800" dirty="0" smtClean="0">
                <a:latin typeface="標楷體" panose="03000509000000000000" pitchFamily="65" charset="-120"/>
                <a:ea typeface="標楷體" panose="03000509000000000000" pitchFamily="65" charset="-120"/>
              </a:rPr>
              <a:t>建築：</a:t>
            </a:r>
            <a:r>
              <a:rPr lang="zh-TW" altLang="en-US" sz="2800" b="1" dirty="0" smtClean="0">
                <a:latin typeface="標楷體" panose="03000509000000000000" pitchFamily="65" charset="-120"/>
                <a:ea typeface="標楷體" panose="03000509000000000000" pitchFamily="65" charset="-120"/>
              </a:rPr>
              <a:t>湖心亭</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客棧</a:t>
            </a:r>
            <a:r>
              <a:rPr lang="zh-TW" altLang="en-US" sz="2800" dirty="0" smtClean="0">
                <a:latin typeface="標楷體" panose="03000509000000000000" pitchFamily="65" charset="-120"/>
                <a:ea typeface="標楷體" panose="03000509000000000000" pitchFamily="65" charset="-120"/>
              </a:rPr>
              <a:t>等</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buFont typeface="+mj-lt"/>
              <a:buAutoNum type="arabicPeriod"/>
            </a:pPr>
            <a:r>
              <a:rPr lang="zh-TW" altLang="en-US" sz="2800" dirty="0" smtClean="0">
                <a:latin typeface="標楷體" panose="03000509000000000000" pitchFamily="65" charset="-120"/>
                <a:ea typeface="標楷體" panose="03000509000000000000" pitchFamily="65" charset="-120"/>
              </a:rPr>
              <a:t>服務：</a:t>
            </a:r>
            <a:r>
              <a:rPr lang="zh-TW" altLang="en-US" sz="2800" b="1" dirty="0" smtClean="0">
                <a:latin typeface="標楷體" panose="03000509000000000000" pitchFamily="65" charset="-120"/>
                <a:ea typeface="標楷體" panose="03000509000000000000" pitchFamily="65" charset="-120"/>
              </a:rPr>
              <a:t>包裝</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運送到府</a:t>
            </a:r>
            <a:r>
              <a:rPr lang="zh-TW" altLang="en-US" sz="2800" dirty="0" smtClean="0">
                <a:latin typeface="標楷體" panose="03000509000000000000" pitchFamily="65" charset="-120"/>
                <a:ea typeface="標楷體" panose="03000509000000000000" pitchFamily="65" charset="-120"/>
              </a:rPr>
              <a:t>等</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buFont typeface="+mj-lt"/>
              <a:buAutoNum type="arabicPeriod"/>
            </a:pPr>
            <a:r>
              <a:rPr lang="zh-TW" altLang="en-US" sz="2800" dirty="0" smtClean="0">
                <a:latin typeface="標楷體" panose="03000509000000000000" pitchFamily="65" charset="-120"/>
                <a:ea typeface="標楷體" panose="03000509000000000000" pitchFamily="65" charset="-120"/>
              </a:rPr>
              <a:t>異業合作</a:t>
            </a:r>
            <a:r>
              <a:rPr lang="zh-TW" altLang="en-US" sz="2800" dirty="0" smtClean="0">
                <a:latin typeface="標楷體" panose="03000509000000000000" pitchFamily="65" charset="-120"/>
                <a:ea typeface="標楷體" panose="03000509000000000000" pitchFamily="65" charset="-120"/>
                <a:sym typeface="Wingdings" pitchFamily="2" charset="2"/>
              </a:rPr>
              <a:t>：</a:t>
            </a:r>
            <a:r>
              <a:rPr lang="zh-TW" altLang="en-US" sz="2800" b="1" dirty="0" smtClean="0">
                <a:latin typeface="標楷體" panose="03000509000000000000" pitchFamily="65" charset="-120"/>
                <a:ea typeface="標楷體" panose="03000509000000000000" pitchFamily="65" charset="-120"/>
                <a:sym typeface="Wingdings" pitchFamily="2" charset="2"/>
              </a:rPr>
              <a:t>暫定附近或當地商家</a:t>
            </a:r>
            <a:endParaRPr lang="en-US" altLang="zh-TW" sz="2800" b="1" dirty="0" smtClean="0">
              <a:latin typeface="標楷體" panose="03000509000000000000" pitchFamily="65" charset="-120"/>
              <a:ea typeface="標楷體" panose="03000509000000000000" pitchFamily="65" charset="-120"/>
            </a:endParaRPr>
          </a:p>
          <a:p>
            <a:pPr marL="457200" indent="-457200">
              <a:buFont typeface="+mj-lt"/>
              <a:buAutoNum type="arabicPeriod"/>
            </a:pPr>
            <a:endParaRPr lang="zh-CN"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產品</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a:bodyPr>
          <a:lstStyle/>
          <a:p>
            <a:pPr marL="457200" indent="-457200">
              <a:lnSpc>
                <a:spcPct val="150000"/>
              </a:lnSpc>
              <a:buNone/>
            </a:pPr>
            <a:r>
              <a:rPr lang="zh-TW" altLang="en-US" sz="2800" dirty="0" smtClean="0">
                <a:latin typeface="標楷體" panose="03000509000000000000" pitchFamily="65" charset="-120"/>
                <a:ea typeface="標楷體" panose="03000509000000000000" pitchFamily="65" charset="-120"/>
              </a:rPr>
              <a:t>產品：</a:t>
            </a:r>
            <a:r>
              <a:rPr lang="zh-TW" altLang="en-US" sz="2800" b="1" dirty="0" smtClean="0">
                <a:latin typeface="標楷體" panose="03000509000000000000" pitchFamily="65" charset="-120"/>
                <a:ea typeface="標楷體" panose="03000509000000000000" pitchFamily="65" charset="-120"/>
              </a:rPr>
              <a:t>日月潭紅茶</a:t>
            </a:r>
            <a:endParaRPr lang="en-US" altLang="zh-TW" sz="2800" b="1" dirty="0" smtClean="0">
              <a:latin typeface="標楷體" panose="03000509000000000000" pitchFamily="65" charset="-120"/>
              <a:ea typeface="標楷體" panose="03000509000000000000" pitchFamily="65" charset="-120"/>
            </a:endParaRPr>
          </a:p>
          <a:p>
            <a:pPr marL="457200" indent="-457200">
              <a:lnSpc>
                <a:spcPct val="150000"/>
              </a:lnSpc>
              <a:buNone/>
            </a:pPr>
            <a:r>
              <a:rPr lang="zh-TW" altLang="en-US" sz="2800" dirty="0" smtClean="0">
                <a:latin typeface="標楷體" panose="03000509000000000000" pitchFamily="65" charset="-120"/>
                <a:ea typeface="標楷體" panose="03000509000000000000" pitchFamily="65" charset="-120"/>
              </a:rPr>
              <a:t>包裝樣式：</a:t>
            </a:r>
            <a:r>
              <a:rPr lang="zh-TW" altLang="en-US" sz="2800" b="1" dirty="0" smtClean="0">
                <a:latin typeface="標楷體" panose="03000509000000000000" pitchFamily="65" charset="-120"/>
                <a:ea typeface="標楷體" panose="03000509000000000000" pitchFamily="65" charset="-120"/>
              </a:rPr>
              <a:t>簡牘</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提盒</a:t>
            </a:r>
            <a:endParaRPr lang="en-US" altLang="zh-TW" sz="2800" b="1" dirty="0" smtClean="0">
              <a:latin typeface="標楷體" panose="03000509000000000000" pitchFamily="65" charset="-120"/>
              <a:ea typeface="標楷體" panose="03000509000000000000" pitchFamily="65" charset="-120"/>
            </a:endParaRPr>
          </a:p>
          <a:p>
            <a:pPr marL="457200" indent="-457200">
              <a:lnSpc>
                <a:spcPct val="150000"/>
              </a:lnSpc>
              <a:buNone/>
            </a:pPr>
            <a:r>
              <a:rPr lang="zh-TW" altLang="en-US" sz="2800" dirty="0" smtClean="0">
                <a:latin typeface="標楷體" panose="03000509000000000000" pitchFamily="65" charset="-120"/>
                <a:ea typeface="標楷體" panose="03000509000000000000" pitchFamily="65" charset="-120"/>
              </a:rPr>
              <a:t>主要客層：</a:t>
            </a:r>
            <a:r>
              <a:rPr lang="zh-TW" altLang="en-US" sz="2800" b="1" dirty="0" smtClean="0">
                <a:latin typeface="標楷體" panose="03000509000000000000" pitchFamily="65" charset="-120"/>
                <a:ea typeface="標楷體" panose="03000509000000000000" pitchFamily="65" charset="-120"/>
              </a:rPr>
              <a:t>觀光客</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在地人</a:t>
            </a:r>
            <a:endParaRPr lang="en-US" altLang="zh-TW" sz="2800" b="1" dirty="0" smtClean="0">
              <a:latin typeface="標楷體" panose="03000509000000000000" pitchFamily="65" charset="-120"/>
              <a:ea typeface="標楷體" panose="03000509000000000000" pitchFamily="65" charset="-120"/>
            </a:endParaRPr>
          </a:p>
          <a:p>
            <a:pPr marL="457200" indent="-457200">
              <a:lnSpc>
                <a:spcPct val="150000"/>
              </a:lnSpc>
              <a:buNone/>
            </a:pPr>
            <a:r>
              <a:rPr lang="zh-TW" altLang="en-US" sz="2800" dirty="0" smtClean="0">
                <a:latin typeface="標楷體" panose="03000509000000000000" pitchFamily="65" charset="-120"/>
                <a:ea typeface="標楷體" panose="03000509000000000000" pitchFamily="65" charset="-120"/>
              </a:rPr>
              <a:t>其他周邊：</a:t>
            </a:r>
            <a:r>
              <a:rPr lang="zh-TW" altLang="en-US" sz="2800" b="1" dirty="0" smtClean="0">
                <a:latin typeface="標楷體" panose="03000509000000000000" pitchFamily="65" charset="-120"/>
                <a:ea typeface="標楷體" panose="03000509000000000000" pitchFamily="65" charset="-120"/>
              </a:rPr>
              <a:t>茶具</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茶課</a:t>
            </a:r>
            <a:endParaRPr lang="zh-CN"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產品</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lstStyle/>
          <a:p>
            <a:pPr marL="457200" indent="-457200">
              <a:lnSpc>
                <a:spcPct val="150000"/>
              </a:lnSpc>
            </a:pPr>
            <a:r>
              <a:rPr lang="zh-TW" altLang="en-US" sz="2800" dirty="0" smtClean="0">
                <a:latin typeface="標楷體" panose="03000509000000000000" pitchFamily="65" charset="-120"/>
                <a:ea typeface="標楷體" panose="03000509000000000000" pitchFamily="65" charset="-120"/>
              </a:rPr>
              <a:t>何為簡讀？</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pPr>
            <a:r>
              <a:rPr lang="zh-TW" altLang="en-US" sz="2800" dirty="0" smtClean="0">
                <a:latin typeface="標楷體" panose="03000509000000000000" pitchFamily="65" charset="-120"/>
                <a:ea typeface="標楷體" panose="03000509000000000000" pitchFamily="65" charset="-120"/>
              </a:rPr>
              <a:t>何為提盒？</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pPr>
            <a:r>
              <a:rPr lang="zh-TW" altLang="en-US" sz="2800" dirty="0" smtClean="0">
                <a:latin typeface="標楷體" panose="03000509000000000000" pitchFamily="65" charset="-120"/>
                <a:ea typeface="標楷體" panose="03000509000000000000" pitchFamily="65" charset="-120"/>
              </a:rPr>
              <a:t>採用何種材質？</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pPr>
            <a:r>
              <a:rPr lang="zh-TW" altLang="en-US" sz="2800" dirty="0" smtClean="0">
                <a:latin typeface="標楷體" panose="03000509000000000000" pitchFamily="65" charset="-120"/>
                <a:ea typeface="標楷體" panose="03000509000000000000" pitchFamily="65" charset="-120"/>
              </a:rPr>
              <a:t>設計概念？</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buNone/>
            </a:pPr>
            <a:endParaRPr lang="en-US" altLang="zh-TW" sz="2400" dirty="0" smtClean="0">
              <a:latin typeface="標楷體" panose="03000509000000000000" pitchFamily="65" charset="-120"/>
              <a:ea typeface="標楷體" panose="03000509000000000000" pitchFamily="65" charset="-120"/>
            </a:endParaRPr>
          </a:p>
          <a:p>
            <a:pPr marL="457200" indent="-457200">
              <a:buNone/>
            </a:pPr>
            <a:endParaRPr lang="zh-CN"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2" y="2955463"/>
            <a:ext cx="3116560" cy="2188037"/>
          </a:xfrm>
          <a:prstGeom prst="rect">
            <a:avLst/>
          </a:prstGeom>
          <a:ln>
            <a:noFill/>
          </a:ln>
          <a:effectLst>
            <a:softEdge rad="112500"/>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299942"/>
            <a:ext cx="5191125"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pPr algn="ctr"/>
            <a:r>
              <a:rPr lang="zh-TW" altLang="en-US" sz="4800" dirty="0" smtClean="0">
                <a:latin typeface="+mn-ea"/>
                <a:ea typeface="+mn-ea"/>
              </a:rPr>
              <a:t>簡牘</a:t>
            </a:r>
            <a:endParaRPr lang="zh-TW" altLang="en-US" sz="4800" dirty="0">
              <a:latin typeface="+mn-ea"/>
              <a:ea typeface="+mn-ea"/>
            </a:endParaRPr>
          </a:p>
        </p:txBody>
      </p:sp>
      <p:sp>
        <p:nvSpPr>
          <p:cNvPr id="3" name="內容版面配置區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簡牘是紙張普及之前用來記載的載體</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古代書寫文字</a:t>
            </a:r>
            <a:r>
              <a:rPr lang="zh-TW" altLang="en-US" sz="2800" dirty="0">
                <a:latin typeface="標楷體" panose="03000509000000000000" pitchFamily="65" charset="-120"/>
                <a:ea typeface="標楷體" panose="03000509000000000000" pitchFamily="65" charset="-120"/>
              </a:rPr>
              <a:t>分有</a:t>
            </a:r>
            <a:r>
              <a:rPr lang="zh-TW" altLang="en-US" sz="2800" b="1" dirty="0" smtClean="0">
                <a:latin typeface="標楷體" panose="03000509000000000000" pitchFamily="65" charset="-120"/>
                <a:ea typeface="標楷體" panose="03000509000000000000" pitchFamily="65" charset="-120"/>
              </a:rPr>
              <a:t>竹</a:t>
            </a:r>
            <a:r>
              <a:rPr lang="zh-TW" altLang="en-US" sz="2800" b="1" dirty="0">
                <a:latin typeface="標楷體" panose="03000509000000000000" pitchFamily="65" charset="-120"/>
                <a:ea typeface="標楷體" panose="03000509000000000000" pitchFamily="65" charset="-120"/>
              </a:rPr>
              <a:t>片</a:t>
            </a:r>
            <a:r>
              <a:rPr lang="zh-TW" altLang="en-US" sz="2800" dirty="0">
                <a:latin typeface="標楷體" panose="03000509000000000000" pitchFamily="65" charset="-120"/>
                <a:ea typeface="標楷體" panose="03000509000000000000" pitchFamily="65" charset="-120"/>
              </a:rPr>
              <a:t>或</a:t>
            </a:r>
            <a:r>
              <a:rPr lang="zh-TW" altLang="en-US" sz="2800" b="1" dirty="0">
                <a:latin typeface="標楷體" panose="03000509000000000000" pitchFamily="65" charset="-120"/>
                <a:ea typeface="標楷體" panose="03000509000000000000" pitchFamily="65" charset="-120"/>
              </a:rPr>
              <a:t>木</a:t>
            </a:r>
            <a:r>
              <a:rPr lang="zh-TW" altLang="en-US" sz="2800" b="1" dirty="0" smtClean="0">
                <a:latin typeface="標楷體" panose="03000509000000000000" pitchFamily="65" charset="-120"/>
                <a:ea typeface="標楷體" panose="03000509000000000000" pitchFamily="65" charset="-120"/>
              </a:rPr>
              <a:t>片</a:t>
            </a:r>
            <a:endParaRPr lang="en-US" altLang="zh-TW" sz="2800"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其中</a:t>
            </a:r>
            <a:r>
              <a:rPr lang="zh-TW" altLang="en-US" sz="2800" dirty="0">
                <a:solidFill>
                  <a:srgbClr val="FF0000"/>
                </a:solidFill>
                <a:latin typeface="標楷體" panose="03000509000000000000" pitchFamily="65" charset="-120"/>
                <a:ea typeface="標楷體" panose="03000509000000000000" pitchFamily="65" charset="-120"/>
              </a:rPr>
              <a:t>竹製</a:t>
            </a:r>
            <a:r>
              <a:rPr lang="zh-TW" altLang="en-US" sz="2800" dirty="0">
                <a:latin typeface="標楷體" panose="03000509000000000000" pitchFamily="65" charset="-120"/>
                <a:ea typeface="標楷體" panose="03000509000000000000" pitchFamily="65" charset="-120"/>
              </a:rPr>
              <a:t>的叫竹簡或簡稱</a:t>
            </a:r>
            <a:r>
              <a:rPr lang="zh-TW" altLang="en-US" sz="2800" dirty="0">
                <a:solidFill>
                  <a:srgbClr val="FF0000"/>
                </a:solidFill>
                <a:latin typeface="標楷體" panose="03000509000000000000" pitchFamily="65" charset="-120"/>
                <a:ea typeface="標楷體" panose="03000509000000000000" pitchFamily="65" charset="-120"/>
              </a:rPr>
              <a:t>簡</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木製</a:t>
            </a:r>
            <a:r>
              <a:rPr lang="zh-TW" altLang="en-US" sz="2800" dirty="0">
                <a:latin typeface="標楷體" panose="03000509000000000000" pitchFamily="65" charset="-120"/>
                <a:ea typeface="標楷體" panose="03000509000000000000" pitchFamily="65" charset="-120"/>
              </a:rPr>
              <a:t>的叫木牘或簡稱</a:t>
            </a:r>
            <a:r>
              <a:rPr lang="zh-TW" altLang="en-US" sz="2800" dirty="0">
                <a:solidFill>
                  <a:srgbClr val="FF0000"/>
                </a:solidFill>
                <a:latin typeface="標楷體" panose="03000509000000000000" pitchFamily="65" charset="-120"/>
                <a:ea typeface="標楷體" panose="03000509000000000000" pitchFamily="65" charset="-120"/>
              </a:rPr>
              <a:t>牘</a:t>
            </a:r>
            <a:r>
              <a:rPr lang="zh-TW" altLang="en-US" sz="2800" dirty="0">
                <a:latin typeface="標楷體" panose="03000509000000000000" pitchFamily="65" charset="-120"/>
                <a:ea typeface="標楷體" panose="03000509000000000000" pitchFamily="65" charset="-120"/>
              </a:rPr>
              <a:t>，合稱簡</a:t>
            </a:r>
            <a:r>
              <a:rPr lang="zh-TW" altLang="en-US" sz="2800" dirty="0" smtClean="0">
                <a:latin typeface="標楷體" panose="03000509000000000000" pitchFamily="65" charset="-120"/>
                <a:ea typeface="標楷體" panose="03000509000000000000" pitchFamily="65" charset="-120"/>
              </a:rPr>
              <a:t>牘。</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可用</a:t>
            </a:r>
            <a:r>
              <a:rPr lang="zh-TW" altLang="en-US" sz="2800" b="1" dirty="0" smtClean="0">
                <a:latin typeface="標楷體" panose="03000509000000000000" pitchFamily="65" charset="-120"/>
                <a:ea typeface="標楷體" panose="03000509000000000000" pitchFamily="65" charset="-120"/>
              </a:rPr>
              <a:t>線繩</a:t>
            </a:r>
            <a:r>
              <a:rPr lang="zh-TW" altLang="en-US" sz="2800" dirty="0" smtClean="0">
                <a:latin typeface="標楷體" panose="03000509000000000000" pitchFamily="65" charset="-120"/>
                <a:ea typeface="標楷體" panose="03000509000000000000" pitchFamily="65" charset="-120"/>
              </a:rPr>
              <a:t>或</a:t>
            </a:r>
            <a:r>
              <a:rPr lang="zh-TW" altLang="en-US" sz="2800" b="1" dirty="0" smtClean="0">
                <a:latin typeface="標楷體" panose="03000509000000000000" pitchFamily="65" charset="-120"/>
                <a:ea typeface="標楷體" panose="03000509000000000000" pitchFamily="65" charset="-120"/>
              </a:rPr>
              <a:t>牛皮繩</a:t>
            </a:r>
            <a:r>
              <a:rPr lang="zh-TW" altLang="en-US" sz="2800" dirty="0" smtClean="0">
                <a:latin typeface="標楷體" panose="03000509000000000000" pitchFamily="65" charset="-120"/>
                <a:ea typeface="標楷體" panose="03000509000000000000" pitchFamily="65" charset="-120"/>
              </a:rPr>
              <a:t>編連成書</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80312" y="123478"/>
            <a:ext cx="1152128" cy="1979565"/>
          </a:xfrm>
          <a:prstGeom prst="rect">
            <a:avLst/>
          </a:prstGeom>
        </p:spPr>
      </p:pic>
    </p:spTree>
    <p:extLst>
      <p:ext uri="{BB962C8B-B14F-4D97-AF65-F5344CB8AC3E}">
        <p14:creationId xmlns:p14="http://schemas.microsoft.com/office/powerpoint/2010/main" xmlns="" val="64239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a:latin typeface="+mn-ea"/>
                <a:ea typeface="+mn-ea"/>
              </a:rPr>
              <a:t>提盒</a:t>
            </a:r>
          </a:p>
        </p:txBody>
      </p:sp>
      <p:sp>
        <p:nvSpPr>
          <p:cNvPr id="3" name="內容版面配置區 2"/>
          <p:cNvSpPr>
            <a:spLocks noGrp="1"/>
          </p:cNvSpPr>
          <p:nvPr>
            <p:ph idx="1"/>
          </p:nvPr>
        </p:nvSpPr>
        <p:spPr/>
        <p:txBody>
          <a:bodyPr>
            <a:normAutofit/>
          </a:bodyPr>
          <a:lstStyle/>
          <a:p>
            <a:r>
              <a:rPr lang="zh-TW" altLang="en-US" sz="2800" dirty="0" smtClean="0"/>
              <a:t>提盒</a:t>
            </a:r>
            <a:r>
              <a:rPr lang="zh-TW" altLang="en-US" sz="2800" dirty="0"/>
              <a:t>為古代盛放</a:t>
            </a:r>
            <a:r>
              <a:rPr lang="zh-TW" altLang="en-US" sz="2800" dirty="0" smtClean="0"/>
              <a:t>飯菜之物及放置筆墨硯台之用，而因其型有</a:t>
            </a:r>
            <a:r>
              <a:rPr lang="zh-TW" altLang="en-US" sz="2800" dirty="0"/>
              <a:t>對稱橫樑可手提，而稱之為提盒</a:t>
            </a:r>
            <a:r>
              <a:rPr lang="zh-TW" altLang="en-US" sz="2800" dirty="0" smtClean="0"/>
              <a:t>。提盒</a:t>
            </a:r>
            <a:r>
              <a:rPr lang="zh-TW" altLang="en-US" sz="2800" dirty="0"/>
              <a:t>多為長方矩形</a:t>
            </a:r>
            <a:r>
              <a:rPr lang="zh-TW" altLang="en-US" sz="2800" dirty="0" smtClean="0"/>
              <a:t>樣式</a:t>
            </a:r>
            <a:r>
              <a:rPr lang="zh-TW" altLang="en-US" sz="2800" dirty="0"/>
              <a:t>。</a:t>
            </a:r>
            <a:endParaRPr lang="en-US" altLang="zh-TW" sz="2800" dirty="0" smtClean="0"/>
          </a:p>
        </p:txBody>
      </p:sp>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2696389"/>
            <a:ext cx="2699792" cy="1891585"/>
          </a:xfrm>
          <a:prstGeom prst="rect">
            <a:avLst/>
          </a:prstGeom>
          <a:ln>
            <a:noFill/>
          </a:ln>
          <a:effectLst>
            <a:softEdge rad="112500"/>
          </a:effectLst>
        </p:spPr>
      </p:pic>
      <p:pic>
        <p:nvPicPr>
          <p:cNvPr id="16386" name="Picture 2" descr="红酸枝提盒"/>
          <p:cNvPicPr>
            <a:picLocks noChangeAspect="1" noChangeArrowheads="1"/>
          </p:cNvPicPr>
          <p:nvPr/>
        </p:nvPicPr>
        <p:blipFill>
          <a:blip r:embed="rId3" cstate="print"/>
          <a:srcRect l="9622" t="6019" r="10656"/>
          <a:stretch>
            <a:fillRect/>
          </a:stretch>
        </p:blipFill>
        <p:spPr bwMode="auto">
          <a:xfrm>
            <a:off x="3347864" y="2684924"/>
            <a:ext cx="2664296" cy="1903050"/>
          </a:xfrm>
          <a:prstGeom prst="rect">
            <a:avLst/>
          </a:prstGeom>
          <a:ln>
            <a:noFill/>
          </a:ln>
          <a:effectLst>
            <a:softEdge rad="112500"/>
          </a:effectLst>
        </p:spPr>
      </p:pic>
      <p:pic>
        <p:nvPicPr>
          <p:cNvPr id="16388" name="Picture 4" descr="竹制提盒"/>
          <p:cNvPicPr>
            <a:picLocks noChangeAspect="1" noChangeArrowheads="1"/>
          </p:cNvPicPr>
          <p:nvPr/>
        </p:nvPicPr>
        <p:blipFill>
          <a:blip r:embed="rId4" cstate="print"/>
          <a:srcRect l="4124" r="7907"/>
          <a:stretch>
            <a:fillRect/>
          </a:stretch>
        </p:blipFill>
        <p:spPr bwMode="auto">
          <a:xfrm>
            <a:off x="6639282" y="2715766"/>
            <a:ext cx="2469222" cy="1872208"/>
          </a:xfrm>
          <a:prstGeom prst="rect">
            <a:avLst/>
          </a:prstGeom>
          <a:ln>
            <a:noFill/>
          </a:ln>
          <a:effectLst>
            <a:softEdge rad="112500"/>
          </a:effectLst>
        </p:spPr>
      </p:pic>
    </p:spTree>
    <p:extLst>
      <p:ext uri="{BB962C8B-B14F-4D97-AF65-F5344CB8AC3E}">
        <p14:creationId xmlns:p14="http://schemas.microsoft.com/office/powerpoint/2010/main" xmlns="" val="10071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latin typeface="+mn-ea"/>
                <a:ea typeface="+mn-ea"/>
              </a:rPr>
              <a:t>包裝設計</a:t>
            </a:r>
            <a:endParaRPr lang="zh-TW" altLang="en-US" sz="4800" dirty="0">
              <a:latin typeface="+mn-ea"/>
              <a:ea typeface="+mn-ea"/>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59632" y="1044463"/>
            <a:ext cx="2399490" cy="3394075"/>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4048" y="1131590"/>
            <a:ext cx="2276300" cy="3219822"/>
          </a:xfrm>
          <a:prstGeom prst="rect">
            <a:avLst/>
          </a:prstGeom>
        </p:spPr>
      </p:pic>
    </p:spTree>
    <p:extLst>
      <p:ext uri="{BB962C8B-B14F-4D97-AF65-F5344CB8AC3E}">
        <p14:creationId xmlns:p14="http://schemas.microsoft.com/office/powerpoint/2010/main" xmlns="" val="51585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latin typeface="+mn-ea"/>
                <a:ea typeface="+mn-ea"/>
              </a:rPr>
              <a:t>內容樣式</a:t>
            </a:r>
            <a:endParaRPr lang="zh-TW" altLang="en-US" sz="4800" dirty="0">
              <a:latin typeface="+mn-ea"/>
              <a:ea typeface="+mn-ea"/>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2034040"/>
            <a:ext cx="2016224" cy="2496775"/>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9832" y="2025089"/>
            <a:ext cx="2023453" cy="2505726"/>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5998" y="2025089"/>
            <a:ext cx="2023453" cy="2505726"/>
          </a:xfrm>
          <a:prstGeom prst="rect">
            <a:avLst/>
          </a:prstGeom>
        </p:spPr>
      </p:pic>
    </p:spTree>
    <p:extLst>
      <p:ext uri="{BB962C8B-B14F-4D97-AF65-F5344CB8AC3E}">
        <p14:creationId xmlns:p14="http://schemas.microsoft.com/office/powerpoint/2010/main" xmlns="" val="421478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latin typeface="+mn-ea"/>
                <a:ea typeface="+mn-ea"/>
              </a:rPr>
              <a:t>內容樣式</a:t>
            </a:r>
            <a:endParaRPr lang="zh-TW" altLang="en-US" sz="4800" dirty="0">
              <a:latin typeface="+mn-ea"/>
              <a:ea typeface="+mn-ea"/>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5616" y="1275606"/>
            <a:ext cx="3029443" cy="3029443"/>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1275606"/>
            <a:ext cx="2998352" cy="2998352"/>
          </a:xfrm>
          <a:prstGeom prst="rect">
            <a:avLst/>
          </a:prstGeom>
        </p:spPr>
      </p:pic>
    </p:spTree>
    <p:extLst>
      <p:ext uri="{BB962C8B-B14F-4D97-AF65-F5344CB8AC3E}">
        <p14:creationId xmlns:p14="http://schemas.microsoft.com/office/powerpoint/2010/main" xmlns="" val="386811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4800" dirty="0" smtClean="0">
                <a:latin typeface="+mn-ea"/>
                <a:ea typeface="+mn-ea"/>
              </a:rPr>
              <a:t>店鋪結構</a:t>
            </a:r>
            <a:endParaRPr lang="zh-CN" altLang="en-US" sz="4800" dirty="0">
              <a:latin typeface="+mn-ea"/>
              <a:ea typeface="+mn-ea"/>
            </a:endParaRPr>
          </a:p>
        </p:txBody>
      </p:sp>
      <p:sp>
        <p:nvSpPr>
          <p:cNvPr id="3" name="内容占位符 2"/>
          <p:cNvSpPr>
            <a:spLocks noGrp="1"/>
          </p:cNvSpPr>
          <p:nvPr>
            <p:ph idx="1"/>
          </p:nvPr>
        </p:nvSpPr>
        <p:spPr/>
        <p:txBody>
          <a:bodyPr>
            <a:normAutofit/>
          </a:bodyPr>
          <a:lstStyle/>
          <a:p>
            <a:pPr marL="457200" indent="-457200">
              <a:lnSpc>
                <a:spcPct val="150000"/>
              </a:lnSpc>
              <a:buNone/>
            </a:pPr>
            <a:r>
              <a:rPr lang="zh-TW" altLang="en-US" sz="2800" dirty="0" smtClean="0">
                <a:latin typeface="標楷體" panose="03000509000000000000" pitchFamily="65" charset="-120"/>
                <a:ea typeface="標楷體" panose="03000509000000000000" pitchFamily="65" charset="-120"/>
              </a:rPr>
              <a:t>一、</a:t>
            </a:r>
            <a:r>
              <a:rPr lang="zh-TW" altLang="en-US" sz="2800" b="1" dirty="0" smtClean="0">
                <a:latin typeface="標楷體" panose="03000509000000000000" pitchFamily="65" charset="-120"/>
                <a:ea typeface="標楷體" panose="03000509000000000000" pitchFamily="65" charset="-120"/>
              </a:rPr>
              <a:t>店鋪</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客棧</a:t>
            </a:r>
            <a:r>
              <a:rPr lang="en-US" altLang="zh-TW" sz="2800" b="1" dirty="0" smtClean="0">
                <a:latin typeface="標楷體" panose="03000509000000000000" pitchFamily="65" charset="-120"/>
                <a:ea typeface="標楷體" panose="03000509000000000000" pitchFamily="65" charset="-120"/>
              </a:rPr>
              <a:t>)</a:t>
            </a:r>
          </a:p>
          <a:p>
            <a:pPr marL="457200" indent="-457200">
              <a:lnSpc>
                <a:spcPct val="150000"/>
              </a:lnSpc>
              <a:buNone/>
            </a:pPr>
            <a:r>
              <a:rPr lang="en-US" altLang="zh-TW" sz="2800" dirty="0" smtClean="0">
                <a:latin typeface="標楷體" panose="03000509000000000000" pitchFamily="65" charset="-120"/>
                <a:ea typeface="標楷體" panose="03000509000000000000" pitchFamily="65" charset="-120"/>
              </a:rPr>
              <a:t>		</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待客</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包裝產品</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備茶及茶點心</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教課</a:t>
            </a:r>
            <a:r>
              <a:rPr lang="zh-TW" altLang="en-US" sz="2800" dirty="0" smtClean="0">
                <a:latin typeface="標楷體" panose="03000509000000000000" pitchFamily="65" charset="-120"/>
                <a:ea typeface="標楷體" panose="03000509000000000000" pitchFamily="65" charset="-120"/>
              </a:rPr>
              <a:t>之處</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buNone/>
            </a:pPr>
            <a:r>
              <a:rPr lang="zh-TW" altLang="en-US" sz="2800" dirty="0" smtClean="0">
                <a:latin typeface="標楷體" panose="03000509000000000000" pitchFamily="65" charset="-120"/>
                <a:ea typeface="標楷體" panose="03000509000000000000" pitchFamily="65" charset="-120"/>
              </a:rPr>
              <a:t>二、</a:t>
            </a:r>
            <a:r>
              <a:rPr lang="zh-TW" altLang="en-US" sz="2800" b="1" dirty="0" smtClean="0">
                <a:latin typeface="標楷體" panose="03000509000000000000" pitchFamily="65" charset="-120"/>
                <a:ea typeface="標楷體" panose="03000509000000000000" pitchFamily="65" charset="-120"/>
              </a:rPr>
              <a:t>湖心亭兩座</a:t>
            </a:r>
            <a:endParaRPr lang="en-US" altLang="zh-TW" sz="2800" b="1" dirty="0" smtClean="0">
              <a:latin typeface="標楷體" panose="03000509000000000000" pitchFamily="65" charset="-120"/>
              <a:ea typeface="標楷體" panose="03000509000000000000" pitchFamily="65" charset="-120"/>
            </a:endParaRPr>
          </a:p>
          <a:p>
            <a:pPr marL="457200" indent="-457200">
              <a:lnSpc>
                <a:spcPct val="150000"/>
              </a:lnSpc>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客人</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品茗</a:t>
            </a:r>
            <a:r>
              <a:rPr lang="zh-TW" altLang="en-US" sz="2800" dirty="0" smtClean="0">
                <a:latin typeface="標楷體" panose="03000509000000000000" pitchFamily="65" charset="-120"/>
                <a:ea typeface="標楷體" panose="03000509000000000000" pitchFamily="65" charset="-120"/>
              </a:rPr>
              <a:t>清茶</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賞湖</a:t>
            </a:r>
            <a:r>
              <a:rPr lang="zh-TW" altLang="en-US" sz="2800" dirty="0" smtClean="0">
                <a:latin typeface="標楷體" panose="03000509000000000000" pitchFamily="65" charset="-120"/>
                <a:ea typeface="標楷體" panose="03000509000000000000" pitchFamily="65" charset="-120"/>
              </a:rPr>
              <a:t>之處</a:t>
            </a:r>
            <a:endParaRPr lang="en-US" altLang="zh-TW" sz="2800" dirty="0" smtClean="0">
              <a:latin typeface="標楷體" panose="03000509000000000000" pitchFamily="65" charset="-120"/>
              <a:ea typeface="標楷體" panose="03000509000000000000" pitchFamily="65" charset="-120"/>
            </a:endParaRPr>
          </a:p>
          <a:p>
            <a:pPr marL="457200" indent="-457200">
              <a:buNone/>
            </a:pPr>
            <a:endParaRPr lang="zh-CN"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a:latin typeface="標楷體" panose="03000509000000000000" pitchFamily="65" charset="-120"/>
                <a:ea typeface="標楷體" panose="03000509000000000000" pitchFamily="65" charset="-120"/>
              </a:rPr>
              <a:t>湖心亭</a:t>
            </a:r>
            <a:endParaRPr lang="zh-TW" altLang="en-US" sz="4800"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418222" y="1265907"/>
            <a:ext cx="4725778" cy="3394075"/>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203598"/>
            <a:ext cx="4591832" cy="3435846"/>
          </a:xfrm>
          <a:prstGeom prst="rect">
            <a:avLst/>
          </a:prstGeom>
        </p:spPr>
      </p:pic>
      <p:sp>
        <p:nvSpPr>
          <p:cNvPr id="7" name="文字方塊 6"/>
          <p:cNvSpPr txBox="1"/>
          <p:nvPr/>
        </p:nvSpPr>
        <p:spPr>
          <a:xfrm>
            <a:off x="0" y="4620280"/>
            <a:ext cx="6147837" cy="523220"/>
          </a:xfrm>
          <a:prstGeom prst="rect">
            <a:avLst/>
          </a:prstGeom>
          <a:noFill/>
        </p:spPr>
        <p:txBody>
          <a:bodyPr wrap="none" rtlCol="0">
            <a:spAutoFit/>
          </a:bodyPr>
          <a:lstStyle/>
          <a:p>
            <a:r>
              <a:rPr lang="zh-TW" altLang="en-US" sz="2800" dirty="0" smtClean="0">
                <a:solidFill>
                  <a:schemeClr val="bg1"/>
                </a:solidFill>
              </a:rPr>
              <a:t>左圖為現代式；右圖為杭州西湖</a:t>
            </a:r>
            <a:r>
              <a:rPr lang="en-US" altLang="zh-TW" sz="2800" dirty="0" smtClean="0">
                <a:solidFill>
                  <a:schemeClr val="bg1"/>
                </a:solidFill>
              </a:rPr>
              <a:t>(</a:t>
            </a:r>
            <a:r>
              <a:rPr lang="zh-TW" altLang="en-US" sz="2800" dirty="0" smtClean="0">
                <a:solidFill>
                  <a:schemeClr val="bg1"/>
                </a:solidFill>
              </a:rPr>
              <a:t>明代</a:t>
            </a:r>
            <a:r>
              <a:rPr lang="en-US" altLang="zh-TW" sz="2800" dirty="0" smtClean="0">
                <a:solidFill>
                  <a:schemeClr val="bg1"/>
                </a:solidFill>
              </a:rPr>
              <a:t>)</a:t>
            </a:r>
            <a:endParaRPr lang="zh-TW" altLang="en-US" sz="2800" dirty="0">
              <a:solidFill>
                <a:schemeClr val="bg1"/>
              </a:solidFill>
            </a:endParaRPr>
          </a:p>
        </p:txBody>
      </p:sp>
    </p:spTree>
    <p:extLst>
      <p:ext uri="{BB962C8B-B14F-4D97-AF65-F5344CB8AC3E}">
        <p14:creationId xmlns:p14="http://schemas.microsoft.com/office/powerpoint/2010/main" xmlns="" val="187339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b="1" dirty="0" smtClean="0">
                <a:latin typeface="標楷體" panose="03000509000000000000" pitchFamily="65" charset="-120"/>
                <a:ea typeface="標楷體" panose="03000509000000000000" pitchFamily="65" charset="-120"/>
              </a:rPr>
              <a:t>目錄</a:t>
            </a:r>
            <a:endParaRPr lang="zh-CN" altLang="en-US" sz="4800" b="1" dirty="0">
              <a:latin typeface="標楷體" panose="03000509000000000000" pitchFamily="65" charset="-120"/>
              <a:ea typeface="標楷體" panose="03000509000000000000" pitchFamily="65" charset="-120"/>
            </a:endParaRPr>
          </a:p>
        </p:txBody>
      </p:sp>
      <p:grpSp>
        <p:nvGrpSpPr>
          <p:cNvPr id="4" name="组合 3"/>
          <p:cNvGrpSpPr/>
          <p:nvPr/>
        </p:nvGrpSpPr>
        <p:grpSpPr>
          <a:xfrm>
            <a:off x="539552" y="1491630"/>
            <a:ext cx="3888432" cy="493603"/>
            <a:chOff x="2699792" y="2760023"/>
            <a:chExt cx="3888432" cy="493603"/>
          </a:xfrm>
        </p:grpSpPr>
        <p:sp>
          <p:nvSpPr>
            <p:cNvPr id="5" name="TextBox 4"/>
            <p:cNvSpPr txBox="1"/>
            <p:nvPr/>
          </p:nvSpPr>
          <p:spPr>
            <a:xfrm>
              <a:off x="3059832" y="2760023"/>
              <a:ext cx="1800200"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構思發想</a:t>
              </a:r>
              <a:endParaRPr lang="zh-CN" altLang="en-US" sz="2400" dirty="0">
                <a:latin typeface="標楷體" panose="03000509000000000000" pitchFamily="65" charset="-120"/>
                <a:ea typeface="標楷體" panose="03000509000000000000" pitchFamily="65" charset="-120"/>
              </a:endParaRPr>
            </a:p>
          </p:txBody>
        </p:sp>
        <p:cxnSp>
          <p:nvCxnSpPr>
            <p:cNvPr id="6" name="直接连接符 5"/>
            <p:cNvCxnSpPr/>
            <p:nvPr/>
          </p:nvCxnSpPr>
          <p:spPr>
            <a:xfrm>
              <a:off x="4572000" y="3048055"/>
              <a:ext cx="1224136"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99792" y="2832031"/>
              <a:ext cx="432048" cy="307777"/>
            </a:xfrm>
            <a:prstGeom prst="rect">
              <a:avLst/>
            </a:prstGeom>
            <a:noFill/>
          </p:spPr>
          <p:txBody>
            <a:bodyPr wrap="square" rtlCol="0">
              <a:spAutoFit/>
            </a:bodyPr>
            <a:lstStyle/>
            <a:p>
              <a:pPr algn="r"/>
              <a:r>
                <a:rPr lang="en-US" altLang="zh-CN" sz="1400" b="1" dirty="0" smtClean="0">
                  <a:latin typeface="標楷體" panose="03000509000000000000" pitchFamily="65" charset="-120"/>
                  <a:ea typeface="標楷體" panose="03000509000000000000" pitchFamily="65" charset="-120"/>
                </a:rPr>
                <a:t>&gt;&gt;</a:t>
              </a:r>
              <a:endParaRPr lang="zh-CN" altLang="en-US" sz="1400" b="1" dirty="0">
                <a:latin typeface="標楷體" panose="03000509000000000000" pitchFamily="65" charset="-120"/>
                <a:ea typeface="標楷體" panose="03000509000000000000" pitchFamily="65" charset="-120"/>
              </a:endParaRPr>
            </a:p>
          </p:txBody>
        </p:sp>
        <p:sp>
          <p:nvSpPr>
            <p:cNvPr id="9" name="TextBox 8"/>
            <p:cNvSpPr txBox="1"/>
            <p:nvPr/>
          </p:nvSpPr>
          <p:spPr>
            <a:xfrm>
              <a:off x="6012160" y="2884294"/>
              <a:ext cx="576064" cy="369332"/>
            </a:xfrm>
            <a:prstGeom prst="rect">
              <a:avLst/>
            </a:prstGeom>
            <a:noFill/>
          </p:spPr>
          <p:txBody>
            <a:bodyPr wrap="square" rtlCol="0">
              <a:spAutoFit/>
            </a:bodyPr>
            <a:lstStyle/>
            <a:p>
              <a:r>
                <a:rPr lang="en-US" altLang="zh-CN" dirty="0" smtClean="0">
                  <a:latin typeface="標楷體" panose="03000509000000000000" pitchFamily="65" charset="-120"/>
                  <a:ea typeface="標楷體" panose="03000509000000000000" pitchFamily="65" charset="-120"/>
                </a:rPr>
                <a:t>0</a:t>
              </a:r>
              <a:r>
                <a:rPr lang="en-US" altLang="zh-TW" dirty="0" smtClean="0">
                  <a:latin typeface="標楷體" panose="03000509000000000000" pitchFamily="65" charset="-120"/>
                  <a:ea typeface="標楷體" panose="03000509000000000000" pitchFamily="65" charset="-120"/>
                </a:rPr>
                <a:t>3</a:t>
              </a:r>
              <a:endParaRPr lang="zh-CN" altLang="en-US" dirty="0">
                <a:latin typeface="標楷體" panose="03000509000000000000" pitchFamily="65" charset="-120"/>
                <a:ea typeface="標楷體" panose="03000509000000000000" pitchFamily="65" charset="-120"/>
              </a:endParaRPr>
            </a:p>
          </p:txBody>
        </p:sp>
      </p:grpSp>
      <p:sp>
        <p:nvSpPr>
          <p:cNvPr id="29" name="矩形 28"/>
          <p:cNvSpPr/>
          <p:nvPr/>
        </p:nvSpPr>
        <p:spPr>
          <a:xfrm>
            <a:off x="8244408" y="4876006"/>
            <a:ext cx="792088"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模板下载：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www.1ppt.com/moban/     </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行业</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模板：</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节日</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模板：</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www.1ppt.com/jieri/           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素材下载：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背景图片：</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www.1ppt.com/beijing/      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图表下载：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优秀</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www.1ppt.com/xiazai/        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教程： </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Word</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教程： </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www.1ppt.com/word/              Excel</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教程：</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资料下载：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www.1ppt.com/ziliao/                PPT</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课件下载：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范文下载：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www.1ppt.com/fanwen/             </a:t>
            </a: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试卷下载：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教案下载：</a:t>
            </a: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rPr>
              <a:t> </a:t>
            </a:r>
            <a:endParaRPr kumimoji="0" lang="zh-CN" altLang="en-US" sz="100" b="0" i="0" u="none" strike="noStrike" kern="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endParaRPr>
          </a:p>
        </p:txBody>
      </p:sp>
      <p:cxnSp>
        <p:nvCxnSpPr>
          <p:cNvPr id="33" name="直線接點 32"/>
          <p:cNvCxnSpPr/>
          <p:nvPr/>
        </p:nvCxnSpPr>
        <p:spPr>
          <a:xfrm>
            <a:off x="4499992" y="1347614"/>
            <a:ext cx="0" cy="216024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8" name="组合 3"/>
          <p:cNvGrpSpPr/>
          <p:nvPr/>
        </p:nvGrpSpPr>
        <p:grpSpPr>
          <a:xfrm>
            <a:off x="539552" y="2150155"/>
            <a:ext cx="3888432" cy="493603"/>
            <a:chOff x="2699792" y="2760023"/>
            <a:chExt cx="3888432" cy="493603"/>
          </a:xfrm>
        </p:grpSpPr>
        <p:sp>
          <p:nvSpPr>
            <p:cNvPr id="39" name="TextBox 4"/>
            <p:cNvSpPr txBox="1"/>
            <p:nvPr/>
          </p:nvSpPr>
          <p:spPr>
            <a:xfrm>
              <a:off x="3059832" y="2760023"/>
              <a:ext cx="1800200"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文化延展</a:t>
              </a:r>
              <a:endParaRPr lang="zh-CN" altLang="en-US" sz="2400" dirty="0">
                <a:latin typeface="標楷體" panose="03000509000000000000" pitchFamily="65" charset="-120"/>
                <a:ea typeface="標楷體" panose="03000509000000000000" pitchFamily="65" charset="-120"/>
              </a:endParaRPr>
            </a:p>
          </p:txBody>
        </p:sp>
        <p:cxnSp>
          <p:nvCxnSpPr>
            <p:cNvPr id="40" name="直接连接符 5"/>
            <p:cNvCxnSpPr/>
            <p:nvPr/>
          </p:nvCxnSpPr>
          <p:spPr>
            <a:xfrm>
              <a:off x="4572000" y="3048055"/>
              <a:ext cx="1224136"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7"/>
            <p:cNvSpPr txBox="1"/>
            <p:nvPr/>
          </p:nvSpPr>
          <p:spPr>
            <a:xfrm>
              <a:off x="2699792" y="2832031"/>
              <a:ext cx="432048" cy="307777"/>
            </a:xfrm>
            <a:prstGeom prst="rect">
              <a:avLst/>
            </a:prstGeom>
            <a:noFill/>
          </p:spPr>
          <p:txBody>
            <a:bodyPr wrap="square" rtlCol="0">
              <a:spAutoFit/>
            </a:bodyPr>
            <a:lstStyle/>
            <a:p>
              <a:pPr algn="r"/>
              <a:r>
                <a:rPr lang="en-US" altLang="zh-CN" sz="1400" b="1" dirty="0" smtClean="0">
                  <a:latin typeface="標楷體" panose="03000509000000000000" pitchFamily="65" charset="-120"/>
                  <a:ea typeface="標楷體" panose="03000509000000000000" pitchFamily="65" charset="-120"/>
                </a:rPr>
                <a:t>&gt;&gt;</a:t>
              </a:r>
              <a:endParaRPr lang="zh-CN" altLang="en-US" sz="1400" b="1" dirty="0">
                <a:latin typeface="標楷體" panose="03000509000000000000" pitchFamily="65" charset="-120"/>
                <a:ea typeface="標楷體" panose="03000509000000000000" pitchFamily="65" charset="-120"/>
              </a:endParaRPr>
            </a:p>
          </p:txBody>
        </p:sp>
        <p:sp>
          <p:nvSpPr>
            <p:cNvPr id="42" name="TextBox 8"/>
            <p:cNvSpPr txBox="1"/>
            <p:nvPr/>
          </p:nvSpPr>
          <p:spPr>
            <a:xfrm>
              <a:off x="6012160" y="2884294"/>
              <a:ext cx="576064" cy="369332"/>
            </a:xfrm>
            <a:prstGeom prst="rect">
              <a:avLst/>
            </a:prstGeom>
            <a:noFill/>
          </p:spPr>
          <p:txBody>
            <a:bodyPr wrap="square" rtlCol="0">
              <a:spAutoFit/>
            </a:bodyPr>
            <a:lstStyle/>
            <a:p>
              <a:r>
                <a:rPr lang="en-US" altLang="zh-CN" dirty="0" smtClean="0">
                  <a:latin typeface="標楷體" panose="03000509000000000000" pitchFamily="65" charset="-120"/>
                  <a:ea typeface="標楷體" panose="03000509000000000000" pitchFamily="65" charset="-120"/>
                </a:rPr>
                <a:t>0</a:t>
              </a:r>
              <a:r>
                <a:rPr lang="en-US" altLang="zh-TW" dirty="0" smtClean="0">
                  <a:latin typeface="標楷體" panose="03000509000000000000" pitchFamily="65" charset="-120"/>
                  <a:ea typeface="標楷體" panose="03000509000000000000" pitchFamily="65" charset="-120"/>
                </a:rPr>
                <a:t>4</a:t>
              </a:r>
              <a:endParaRPr lang="zh-CN" altLang="en-US" dirty="0">
                <a:latin typeface="標楷體" panose="03000509000000000000" pitchFamily="65" charset="-120"/>
                <a:ea typeface="標楷體" panose="03000509000000000000" pitchFamily="65" charset="-120"/>
              </a:endParaRPr>
            </a:p>
          </p:txBody>
        </p:sp>
      </p:grpSp>
      <p:grpSp>
        <p:nvGrpSpPr>
          <p:cNvPr id="43" name="组合 3"/>
          <p:cNvGrpSpPr/>
          <p:nvPr/>
        </p:nvGrpSpPr>
        <p:grpSpPr>
          <a:xfrm>
            <a:off x="539552" y="2798227"/>
            <a:ext cx="3888432" cy="493603"/>
            <a:chOff x="2699792" y="2760023"/>
            <a:chExt cx="3888432" cy="493603"/>
          </a:xfrm>
        </p:grpSpPr>
        <p:sp>
          <p:nvSpPr>
            <p:cNvPr id="44" name="TextBox 4"/>
            <p:cNvSpPr txBox="1"/>
            <p:nvPr/>
          </p:nvSpPr>
          <p:spPr>
            <a:xfrm>
              <a:off x="3059832" y="2760023"/>
              <a:ext cx="1800200"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主要精神</a:t>
              </a:r>
              <a:endParaRPr lang="zh-CN" altLang="en-US" sz="2400" dirty="0">
                <a:latin typeface="標楷體" panose="03000509000000000000" pitchFamily="65" charset="-120"/>
                <a:ea typeface="標楷體" panose="03000509000000000000" pitchFamily="65" charset="-120"/>
              </a:endParaRPr>
            </a:p>
          </p:txBody>
        </p:sp>
        <p:cxnSp>
          <p:nvCxnSpPr>
            <p:cNvPr id="45" name="直接连接符 5"/>
            <p:cNvCxnSpPr/>
            <p:nvPr/>
          </p:nvCxnSpPr>
          <p:spPr>
            <a:xfrm>
              <a:off x="4572000" y="3048055"/>
              <a:ext cx="1224136"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7"/>
            <p:cNvSpPr txBox="1"/>
            <p:nvPr/>
          </p:nvSpPr>
          <p:spPr>
            <a:xfrm>
              <a:off x="2699792" y="2832031"/>
              <a:ext cx="432048" cy="307777"/>
            </a:xfrm>
            <a:prstGeom prst="rect">
              <a:avLst/>
            </a:prstGeom>
            <a:noFill/>
          </p:spPr>
          <p:txBody>
            <a:bodyPr wrap="square" rtlCol="0">
              <a:spAutoFit/>
            </a:bodyPr>
            <a:lstStyle/>
            <a:p>
              <a:pPr algn="r"/>
              <a:r>
                <a:rPr lang="en-US" altLang="zh-CN" sz="1400" b="1" dirty="0" smtClean="0">
                  <a:latin typeface="標楷體" panose="03000509000000000000" pitchFamily="65" charset="-120"/>
                  <a:ea typeface="標楷體" panose="03000509000000000000" pitchFamily="65" charset="-120"/>
                </a:rPr>
                <a:t>&gt;&gt;</a:t>
              </a:r>
              <a:endParaRPr lang="zh-CN" altLang="en-US" sz="1400" b="1" dirty="0">
                <a:latin typeface="標楷體" panose="03000509000000000000" pitchFamily="65" charset="-120"/>
                <a:ea typeface="標楷體" panose="03000509000000000000" pitchFamily="65" charset="-120"/>
              </a:endParaRPr>
            </a:p>
          </p:txBody>
        </p:sp>
        <p:sp>
          <p:nvSpPr>
            <p:cNvPr id="47" name="TextBox 8"/>
            <p:cNvSpPr txBox="1"/>
            <p:nvPr/>
          </p:nvSpPr>
          <p:spPr>
            <a:xfrm>
              <a:off x="6012160" y="2884294"/>
              <a:ext cx="576064" cy="369332"/>
            </a:xfrm>
            <a:prstGeom prst="rect">
              <a:avLst/>
            </a:prstGeom>
            <a:noFill/>
          </p:spPr>
          <p:txBody>
            <a:bodyPr wrap="square" rtlCol="0">
              <a:spAutoFit/>
            </a:bodyPr>
            <a:lstStyle/>
            <a:p>
              <a:r>
                <a:rPr lang="en-US" altLang="zh-CN" dirty="0" smtClean="0">
                  <a:latin typeface="標楷體" panose="03000509000000000000" pitchFamily="65" charset="-120"/>
                  <a:ea typeface="標楷體" panose="03000509000000000000" pitchFamily="65" charset="-120"/>
                </a:rPr>
                <a:t>0</a:t>
              </a:r>
              <a:r>
                <a:rPr lang="en-US" altLang="zh-TW" dirty="0" smtClean="0">
                  <a:latin typeface="標楷體" panose="03000509000000000000" pitchFamily="65" charset="-120"/>
                  <a:ea typeface="標楷體" panose="03000509000000000000" pitchFamily="65" charset="-120"/>
                </a:rPr>
                <a:t>9</a:t>
              </a:r>
              <a:endParaRPr lang="zh-CN" altLang="en-US" dirty="0">
                <a:latin typeface="標楷體" panose="03000509000000000000" pitchFamily="65" charset="-120"/>
                <a:ea typeface="標楷體" panose="03000509000000000000" pitchFamily="65" charset="-120"/>
              </a:endParaRPr>
            </a:p>
          </p:txBody>
        </p:sp>
      </p:grpSp>
      <p:grpSp>
        <p:nvGrpSpPr>
          <p:cNvPr id="48" name="组合 3"/>
          <p:cNvGrpSpPr/>
          <p:nvPr/>
        </p:nvGrpSpPr>
        <p:grpSpPr>
          <a:xfrm>
            <a:off x="4644008" y="1502083"/>
            <a:ext cx="3888432" cy="493603"/>
            <a:chOff x="2699792" y="2760023"/>
            <a:chExt cx="3888432" cy="493603"/>
          </a:xfrm>
        </p:grpSpPr>
        <p:sp>
          <p:nvSpPr>
            <p:cNvPr id="49" name="TextBox 4"/>
            <p:cNvSpPr txBox="1"/>
            <p:nvPr/>
          </p:nvSpPr>
          <p:spPr>
            <a:xfrm>
              <a:off x="3059832" y="2760023"/>
              <a:ext cx="1800200"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主要內容</a:t>
              </a:r>
              <a:endParaRPr lang="zh-CN" altLang="en-US" sz="2400" dirty="0">
                <a:latin typeface="標楷體" panose="03000509000000000000" pitchFamily="65" charset="-120"/>
                <a:ea typeface="標楷體" panose="03000509000000000000" pitchFamily="65" charset="-120"/>
              </a:endParaRPr>
            </a:p>
          </p:txBody>
        </p:sp>
        <p:cxnSp>
          <p:nvCxnSpPr>
            <p:cNvPr id="50" name="直接连接符 5"/>
            <p:cNvCxnSpPr/>
            <p:nvPr/>
          </p:nvCxnSpPr>
          <p:spPr>
            <a:xfrm>
              <a:off x="4572000" y="3048055"/>
              <a:ext cx="1224136"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7"/>
            <p:cNvSpPr txBox="1"/>
            <p:nvPr/>
          </p:nvSpPr>
          <p:spPr>
            <a:xfrm>
              <a:off x="2699792" y="2832031"/>
              <a:ext cx="432048" cy="307777"/>
            </a:xfrm>
            <a:prstGeom prst="rect">
              <a:avLst/>
            </a:prstGeom>
            <a:noFill/>
          </p:spPr>
          <p:txBody>
            <a:bodyPr wrap="square" rtlCol="0">
              <a:spAutoFit/>
            </a:bodyPr>
            <a:lstStyle/>
            <a:p>
              <a:pPr algn="r"/>
              <a:r>
                <a:rPr lang="en-US" altLang="zh-CN" sz="1400" b="1" dirty="0" smtClean="0">
                  <a:latin typeface="標楷體" panose="03000509000000000000" pitchFamily="65" charset="-120"/>
                  <a:ea typeface="標楷體" panose="03000509000000000000" pitchFamily="65" charset="-120"/>
                </a:rPr>
                <a:t>&gt;&gt;</a:t>
              </a:r>
              <a:endParaRPr lang="zh-CN" altLang="en-US" sz="1400" b="1" dirty="0">
                <a:latin typeface="標楷體" panose="03000509000000000000" pitchFamily="65" charset="-120"/>
                <a:ea typeface="標楷體" panose="03000509000000000000" pitchFamily="65" charset="-120"/>
              </a:endParaRPr>
            </a:p>
          </p:txBody>
        </p:sp>
        <p:sp>
          <p:nvSpPr>
            <p:cNvPr id="52" name="TextBox 8"/>
            <p:cNvSpPr txBox="1"/>
            <p:nvPr/>
          </p:nvSpPr>
          <p:spPr>
            <a:xfrm>
              <a:off x="6012160" y="2884294"/>
              <a:ext cx="576064"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10</a:t>
              </a:r>
              <a:endParaRPr lang="zh-CN" altLang="en-US" dirty="0">
                <a:latin typeface="標楷體" panose="03000509000000000000" pitchFamily="65" charset="-120"/>
                <a:ea typeface="標楷體" panose="03000509000000000000" pitchFamily="65" charset="-120"/>
              </a:endParaRPr>
            </a:p>
          </p:txBody>
        </p:sp>
      </p:grpSp>
      <p:grpSp>
        <p:nvGrpSpPr>
          <p:cNvPr id="53" name="组合 3"/>
          <p:cNvGrpSpPr/>
          <p:nvPr/>
        </p:nvGrpSpPr>
        <p:grpSpPr>
          <a:xfrm>
            <a:off x="4644008" y="2139702"/>
            <a:ext cx="3888432" cy="493603"/>
            <a:chOff x="2699792" y="2760023"/>
            <a:chExt cx="3888432" cy="493603"/>
          </a:xfrm>
        </p:grpSpPr>
        <p:sp>
          <p:nvSpPr>
            <p:cNvPr id="69" name="TextBox 4"/>
            <p:cNvSpPr txBox="1"/>
            <p:nvPr/>
          </p:nvSpPr>
          <p:spPr>
            <a:xfrm>
              <a:off x="3059832" y="2760023"/>
              <a:ext cx="1800200"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未來發展</a:t>
              </a:r>
              <a:endParaRPr lang="zh-CN" altLang="en-US" sz="2400" dirty="0">
                <a:latin typeface="標楷體" panose="03000509000000000000" pitchFamily="65" charset="-120"/>
                <a:ea typeface="標楷體" panose="03000509000000000000" pitchFamily="65" charset="-120"/>
              </a:endParaRPr>
            </a:p>
          </p:txBody>
        </p:sp>
        <p:cxnSp>
          <p:nvCxnSpPr>
            <p:cNvPr id="70" name="直接连接符 5"/>
            <p:cNvCxnSpPr/>
            <p:nvPr/>
          </p:nvCxnSpPr>
          <p:spPr>
            <a:xfrm>
              <a:off x="4572000" y="3048055"/>
              <a:ext cx="1224136"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
            <p:cNvSpPr txBox="1"/>
            <p:nvPr/>
          </p:nvSpPr>
          <p:spPr>
            <a:xfrm>
              <a:off x="2699792" y="2832031"/>
              <a:ext cx="432048" cy="307777"/>
            </a:xfrm>
            <a:prstGeom prst="rect">
              <a:avLst/>
            </a:prstGeom>
            <a:noFill/>
          </p:spPr>
          <p:txBody>
            <a:bodyPr wrap="square" rtlCol="0">
              <a:spAutoFit/>
            </a:bodyPr>
            <a:lstStyle/>
            <a:p>
              <a:pPr algn="r"/>
              <a:r>
                <a:rPr lang="en-US" altLang="zh-CN" sz="1400" b="1" dirty="0" smtClean="0">
                  <a:latin typeface="標楷體" panose="03000509000000000000" pitchFamily="65" charset="-120"/>
                  <a:ea typeface="標楷體" panose="03000509000000000000" pitchFamily="65" charset="-120"/>
                </a:rPr>
                <a:t>&gt;&gt;</a:t>
              </a:r>
              <a:endParaRPr lang="zh-CN" altLang="en-US" sz="1400" b="1" dirty="0">
                <a:latin typeface="標楷體" panose="03000509000000000000" pitchFamily="65" charset="-120"/>
                <a:ea typeface="標楷體" panose="03000509000000000000" pitchFamily="65" charset="-120"/>
              </a:endParaRPr>
            </a:p>
          </p:txBody>
        </p:sp>
        <p:sp>
          <p:nvSpPr>
            <p:cNvPr id="72" name="TextBox 8"/>
            <p:cNvSpPr txBox="1"/>
            <p:nvPr/>
          </p:nvSpPr>
          <p:spPr>
            <a:xfrm>
              <a:off x="6012160" y="2884294"/>
              <a:ext cx="576064"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22</a:t>
              </a:r>
              <a:endParaRPr lang="zh-CN" altLang="en-US" dirty="0">
                <a:latin typeface="標楷體" panose="03000509000000000000" pitchFamily="65" charset="-120"/>
                <a:ea typeface="標楷體" panose="03000509000000000000" pitchFamily="65" charset="-120"/>
              </a:endParaRPr>
            </a:p>
          </p:txBody>
        </p:sp>
      </p:grpSp>
      <p:grpSp>
        <p:nvGrpSpPr>
          <p:cNvPr id="73" name="组合 3"/>
          <p:cNvGrpSpPr/>
          <p:nvPr/>
        </p:nvGrpSpPr>
        <p:grpSpPr>
          <a:xfrm>
            <a:off x="4644008" y="2798227"/>
            <a:ext cx="3888432" cy="493603"/>
            <a:chOff x="2699792" y="2760023"/>
            <a:chExt cx="3888432" cy="493603"/>
          </a:xfrm>
        </p:grpSpPr>
        <p:sp>
          <p:nvSpPr>
            <p:cNvPr id="74" name="TextBox 4"/>
            <p:cNvSpPr txBox="1"/>
            <p:nvPr/>
          </p:nvSpPr>
          <p:spPr>
            <a:xfrm>
              <a:off x="3059832" y="2760023"/>
              <a:ext cx="1800200"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小知識</a:t>
              </a:r>
              <a:endParaRPr lang="zh-CN" altLang="en-US" sz="2400" dirty="0">
                <a:latin typeface="標楷體" panose="03000509000000000000" pitchFamily="65" charset="-120"/>
                <a:ea typeface="標楷體" panose="03000509000000000000" pitchFamily="65" charset="-120"/>
              </a:endParaRPr>
            </a:p>
          </p:txBody>
        </p:sp>
        <p:cxnSp>
          <p:nvCxnSpPr>
            <p:cNvPr id="75" name="直接连接符 5"/>
            <p:cNvCxnSpPr/>
            <p:nvPr/>
          </p:nvCxnSpPr>
          <p:spPr>
            <a:xfrm>
              <a:off x="4572000" y="3048055"/>
              <a:ext cx="1224136"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
            <p:cNvSpPr txBox="1"/>
            <p:nvPr/>
          </p:nvSpPr>
          <p:spPr>
            <a:xfrm>
              <a:off x="2699792" y="2832031"/>
              <a:ext cx="432048" cy="307777"/>
            </a:xfrm>
            <a:prstGeom prst="rect">
              <a:avLst/>
            </a:prstGeom>
            <a:noFill/>
          </p:spPr>
          <p:txBody>
            <a:bodyPr wrap="square" rtlCol="0">
              <a:spAutoFit/>
            </a:bodyPr>
            <a:lstStyle/>
            <a:p>
              <a:pPr algn="r"/>
              <a:r>
                <a:rPr lang="en-US" altLang="zh-CN" sz="1400" b="1" dirty="0" smtClean="0">
                  <a:latin typeface="標楷體" panose="03000509000000000000" pitchFamily="65" charset="-120"/>
                  <a:ea typeface="標楷體" panose="03000509000000000000" pitchFamily="65" charset="-120"/>
                </a:rPr>
                <a:t>&gt;&gt;</a:t>
              </a:r>
              <a:endParaRPr lang="zh-CN" altLang="en-US" sz="1400" b="1" dirty="0">
                <a:latin typeface="標楷體" panose="03000509000000000000" pitchFamily="65" charset="-120"/>
                <a:ea typeface="標楷體" panose="03000509000000000000" pitchFamily="65" charset="-120"/>
              </a:endParaRPr>
            </a:p>
          </p:txBody>
        </p:sp>
        <p:sp>
          <p:nvSpPr>
            <p:cNvPr id="77" name="TextBox 8"/>
            <p:cNvSpPr txBox="1"/>
            <p:nvPr/>
          </p:nvSpPr>
          <p:spPr>
            <a:xfrm>
              <a:off x="6012160" y="2884294"/>
              <a:ext cx="576064"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23</a:t>
              </a:r>
              <a:endParaRPr lang="zh-CN" altLang="en-US"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xmlns="" val="38857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250"/>
                                        <p:tgtEl>
                                          <p:spTgt spid="38"/>
                                        </p:tgtEl>
                                      </p:cBhvr>
                                    </p:animEffect>
                                    <p:anim calcmode="lin" valueType="num">
                                      <p:cBhvr>
                                        <p:cTn id="14" dur="1250" fill="hold"/>
                                        <p:tgtEl>
                                          <p:spTgt spid="38"/>
                                        </p:tgtEl>
                                        <p:attrNameLst>
                                          <p:attrName>ppt_x</p:attrName>
                                        </p:attrNameLst>
                                      </p:cBhvr>
                                      <p:tavLst>
                                        <p:tav tm="0">
                                          <p:val>
                                            <p:strVal val="#ppt_x"/>
                                          </p:val>
                                        </p:tav>
                                        <p:tav tm="100000">
                                          <p:val>
                                            <p:strVal val="#ppt_x"/>
                                          </p:val>
                                        </p:tav>
                                      </p:tavLst>
                                    </p:anim>
                                    <p:anim calcmode="lin" valueType="num">
                                      <p:cBhvr>
                                        <p:cTn id="15" dur="125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250"/>
                                        <p:tgtEl>
                                          <p:spTgt spid="43"/>
                                        </p:tgtEl>
                                      </p:cBhvr>
                                    </p:animEffect>
                                    <p:anim calcmode="lin" valueType="num">
                                      <p:cBhvr>
                                        <p:cTn id="20" dur="1250" fill="hold"/>
                                        <p:tgtEl>
                                          <p:spTgt spid="43"/>
                                        </p:tgtEl>
                                        <p:attrNameLst>
                                          <p:attrName>ppt_x</p:attrName>
                                        </p:attrNameLst>
                                      </p:cBhvr>
                                      <p:tavLst>
                                        <p:tav tm="0">
                                          <p:val>
                                            <p:strVal val="#ppt_x"/>
                                          </p:val>
                                        </p:tav>
                                        <p:tav tm="100000">
                                          <p:val>
                                            <p:strVal val="#ppt_x"/>
                                          </p:val>
                                        </p:tav>
                                      </p:tavLst>
                                    </p:anim>
                                    <p:anim calcmode="lin" valueType="num">
                                      <p:cBhvr>
                                        <p:cTn id="21" dur="125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250"/>
                                        <p:tgtEl>
                                          <p:spTgt spid="48"/>
                                        </p:tgtEl>
                                      </p:cBhvr>
                                    </p:animEffect>
                                    <p:anim calcmode="lin" valueType="num">
                                      <p:cBhvr>
                                        <p:cTn id="26" dur="1250" fill="hold"/>
                                        <p:tgtEl>
                                          <p:spTgt spid="48"/>
                                        </p:tgtEl>
                                        <p:attrNameLst>
                                          <p:attrName>ppt_x</p:attrName>
                                        </p:attrNameLst>
                                      </p:cBhvr>
                                      <p:tavLst>
                                        <p:tav tm="0">
                                          <p:val>
                                            <p:strVal val="#ppt_x"/>
                                          </p:val>
                                        </p:tav>
                                        <p:tav tm="100000">
                                          <p:val>
                                            <p:strVal val="#ppt_x"/>
                                          </p:val>
                                        </p:tav>
                                      </p:tavLst>
                                    </p:anim>
                                    <p:anim calcmode="lin" valueType="num">
                                      <p:cBhvr>
                                        <p:cTn id="27" dur="125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250"/>
                                        <p:tgtEl>
                                          <p:spTgt spid="53"/>
                                        </p:tgtEl>
                                      </p:cBhvr>
                                    </p:animEffect>
                                    <p:anim calcmode="lin" valueType="num">
                                      <p:cBhvr>
                                        <p:cTn id="32" dur="1250" fill="hold"/>
                                        <p:tgtEl>
                                          <p:spTgt spid="53"/>
                                        </p:tgtEl>
                                        <p:attrNameLst>
                                          <p:attrName>ppt_x</p:attrName>
                                        </p:attrNameLst>
                                      </p:cBhvr>
                                      <p:tavLst>
                                        <p:tav tm="0">
                                          <p:val>
                                            <p:strVal val="#ppt_x"/>
                                          </p:val>
                                        </p:tav>
                                        <p:tav tm="100000">
                                          <p:val>
                                            <p:strVal val="#ppt_x"/>
                                          </p:val>
                                        </p:tav>
                                      </p:tavLst>
                                    </p:anim>
                                    <p:anim calcmode="lin" valueType="num">
                                      <p:cBhvr>
                                        <p:cTn id="33" dur="125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250"/>
                                        <p:tgtEl>
                                          <p:spTgt spid="73"/>
                                        </p:tgtEl>
                                      </p:cBhvr>
                                    </p:animEffect>
                                    <p:anim calcmode="lin" valueType="num">
                                      <p:cBhvr>
                                        <p:cTn id="38" dur="1250" fill="hold"/>
                                        <p:tgtEl>
                                          <p:spTgt spid="73"/>
                                        </p:tgtEl>
                                        <p:attrNameLst>
                                          <p:attrName>ppt_x</p:attrName>
                                        </p:attrNameLst>
                                      </p:cBhvr>
                                      <p:tavLst>
                                        <p:tav tm="0">
                                          <p:val>
                                            <p:strVal val="#ppt_x"/>
                                          </p:val>
                                        </p:tav>
                                        <p:tav tm="100000">
                                          <p:val>
                                            <p:strVal val="#ppt_x"/>
                                          </p:val>
                                        </p:tav>
                                      </p:tavLst>
                                    </p:anim>
                                    <p:anim calcmode="lin" valueType="num">
                                      <p:cBhvr>
                                        <p:cTn id="39" dur="12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服務</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Autofit/>
          </a:bodyPr>
          <a:lstStyle/>
          <a:p>
            <a:pPr marL="457200" indent="-457200">
              <a:buNone/>
            </a:pPr>
            <a:r>
              <a:rPr lang="zh-TW" altLang="en-US" sz="2800" dirty="0" smtClean="0">
                <a:latin typeface="標楷體" panose="03000509000000000000" pitchFamily="65" charset="-120"/>
                <a:ea typeface="標楷體" panose="03000509000000000000" pitchFamily="65" charset="-120"/>
              </a:rPr>
              <a:t>於湖心亭品茶之服務有四種</a:t>
            </a:r>
            <a:r>
              <a:rPr lang="en-US" altLang="zh-TW" sz="2800" dirty="0" smtClean="0">
                <a:latin typeface="標楷體" panose="03000509000000000000" pitchFamily="65" charset="-120"/>
                <a:ea typeface="標楷體" panose="03000509000000000000" pitchFamily="65" charset="-120"/>
                <a:sym typeface="Wingdings" pitchFamily="2" charset="2"/>
              </a:rPr>
              <a:t>(</a:t>
            </a:r>
            <a:r>
              <a:rPr lang="zh-TW" altLang="en-US" sz="2800" dirty="0" smtClean="0">
                <a:latin typeface="標楷體" panose="03000509000000000000" pitchFamily="65" charset="-120"/>
                <a:ea typeface="標楷體" panose="03000509000000000000" pitchFamily="65" charset="-120"/>
                <a:sym typeface="Wingdings" pitchFamily="2" charset="2"/>
              </a:rPr>
              <a:t>亦分有四種收費方式</a:t>
            </a:r>
            <a:r>
              <a:rPr lang="en-US" altLang="zh-TW" sz="2800" dirty="0" smtClean="0">
                <a:latin typeface="標楷體" panose="03000509000000000000" pitchFamily="65" charset="-120"/>
                <a:ea typeface="標楷體" panose="03000509000000000000" pitchFamily="65" charset="-120"/>
                <a:sym typeface="Wingdings" pitchFamily="2" charset="2"/>
              </a:rPr>
              <a:t>)</a:t>
            </a:r>
            <a:endParaRPr lang="en-US" altLang="zh-TW" sz="2800" dirty="0" smtClean="0">
              <a:latin typeface="標楷體" panose="03000509000000000000" pitchFamily="65" charset="-120"/>
              <a:ea typeface="標楷體" panose="03000509000000000000" pitchFamily="65" charset="-120"/>
            </a:endParaRPr>
          </a:p>
          <a:p>
            <a:pPr marL="457200" indent="-457200"/>
            <a:r>
              <a:rPr lang="zh-TW" altLang="en-US" sz="2800" b="1" dirty="0" smtClean="0">
                <a:latin typeface="標楷體" panose="03000509000000000000" pitchFamily="65" charset="-120"/>
                <a:ea typeface="標楷體" panose="03000509000000000000" pitchFamily="65" charset="-120"/>
              </a:rPr>
              <a:t>一個時辰  </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兩個小時</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 </a:t>
            </a:r>
            <a:endParaRPr lang="en-US" altLang="zh-TW" sz="2800" b="1" dirty="0" smtClean="0">
              <a:latin typeface="標楷體" panose="03000509000000000000" pitchFamily="65" charset="-120"/>
              <a:ea typeface="標楷體" panose="03000509000000000000" pitchFamily="65" charset="-120"/>
            </a:endParaRPr>
          </a:p>
          <a:p>
            <a:pPr marL="457200" indent="-457200"/>
            <a:r>
              <a:rPr lang="zh-TW" altLang="en-US" sz="2800" b="1" dirty="0" smtClean="0">
                <a:latin typeface="標楷體" panose="03000509000000000000" pitchFamily="65" charset="-120"/>
                <a:ea typeface="標楷體" panose="03000509000000000000" pitchFamily="65" charset="-120"/>
              </a:rPr>
              <a:t>半個時辰  </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一個小時</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 </a:t>
            </a:r>
            <a:endParaRPr lang="en-US" altLang="zh-TW" sz="2800" b="1" dirty="0" smtClean="0">
              <a:latin typeface="標楷體" panose="03000509000000000000" pitchFamily="65" charset="-120"/>
              <a:ea typeface="標楷體" panose="03000509000000000000" pitchFamily="65" charset="-120"/>
            </a:endParaRPr>
          </a:p>
          <a:p>
            <a:pPr marL="457200" indent="-457200"/>
            <a:r>
              <a:rPr lang="zh-TW" altLang="en-US" sz="2800" b="1" dirty="0" smtClean="0">
                <a:latin typeface="標楷體" panose="03000509000000000000" pitchFamily="65" charset="-120"/>
                <a:ea typeface="標楷體" panose="03000509000000000000" pitchFamily="65" charset="-120"/>
              </a:rPr>
              <a:t>一炷香 </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三十分鐘</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 </a:t>
            </a:r>
            <a:endParaRPr lang="en-US" altLang="zh-TW" sz="2800" b="1" dirty="0" smtClean="0">
              <a:latin typeface="標楷體" panose="03000509000000000000" pitchFamily="65" charset="-120"/>
              <a:ea typeface="標楷體" panose="03000509000000000000" pitchFamily="65" charset="-120"/>
            </a:endParaRPr>
          </a:p>
          <a:p>
            <a:pPr marL="457200" indent="-457200"/>
            <a:r>
              <a:rPr lang="zh-TW" altLang="en-US" sz="2800" b="1" dirty="0" smtClean="0">
                <a:latin typeface="標楷體" panose="03000509000000000000" pitchFamily="65" charset="-120"/>
                <a:ea typeface="標楷體" panose="03000509000000000000" pitchFamily="65" charset="-120"/>
              </a:rPr>
              <a:t>一盞茶</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十五分鐘</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 </a:t>
            </a:r>
            <a:endParaRPr lang="en-US" altLang="zh-TW" sz="2800" b="1"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異業合作</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當地飯店、餐廳</a:t>
            </a:r>
            <a:endParaRPr lang="en-US" altLang="zh-TW" sz="2800" dirty="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當地茶場、茶農</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環境保育</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有機茶</a:t>
            </a:r>
            <a:r>
              <a:rPr lang="en-US" altLang="zh-TW" sz="2800" dirty="0" smtClean="0">
                <a:latin typeface="標楷體" panose="03000509000000000000" pitchFamily="65" charset="-120"/>
                <a:ea typeface="標楷體" panose="03000509000000000000" pitchFamily="65" charset="-120"/>
              </a:rPr>
              <a:t>)</a:t>
            </a:r>
          </a:p>
          <a:p>
            <a:r>
              <a:rPr lang="zh-TW" altLang="en-US" sz="2800" dirty="0" smtClean="0">
                <a:latin typeface="標楷體" panose="03000509000000000000" pitchFamily="65" charset="-120"/>
                <a:ea typeface="標楷體" panose="03000509000000000000" pitchFamily="65" charset="-120"/>
              </a:rPr>
              <a:t>物流業者</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旅行社</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mn-ea"/>
                <a:ea typeface="+mn-ea"/>
              </a:rPr>
              <a:t>未來發展</a:t>
            </a:r>
            <a:endParaRPr lang="zh-CN" altLang="en-US" sz="4800" dirty="0">
              <a:latin typeface="+mn-ea"/>
              <a:ea typeface="+mn-ea"/>
            </a:endParaRPr>
          </a:p>
        </p:txBody>
      </p:sp>
      <p:sp>
        <p:nvSpPr>
          <p:cNvPr id="3" name="内容占位符 2"/>
          <p:cNvSpPr>
            <a:spLocks noGrp="1"/>
          </p:cNvSpPr>
          <p:nvPr>
            <p:ph idx="1"/>
          </p:nvPr>
        </p:nvSpPr>
        <p:spPr/>
        <p:txBody>
          <a:bodyPr>
            <a:normAutofit/>
          </a:bodyPr>
          <a:lstStyle/>
          <a:p>
            <a:pPr>
              <a:lnSpc>
                <a:spcPct val="150000"/>
              </a:lnSpc>
            </a:pPr>
            <a:r>
              <a:rPr lang="zh-TW" altLang="en-US" sz="2800" dirty="0" smtClean="0">
                <a:latin typeface="標楷體" panose="03000509000000000000" pitchFamily="65" charset="-120"/>
                <a:ea typeface="標楷體" panose="03000509000000000000" pitchFamily="65" charset="-120"/>
              </a:rPr>
              <a:t>於台灣當地開設分店</a:t>
            </a:r>
            <a:endParaRPr lang="en-US" altLang="zh-TW" sz="2800" dirty="0" smtClean="0">
              <a:latin typeface="標楷體" panose="03000509000000000000" pitchFamily="65" charset="-120"/>
              <a:ea typeface="標楷體" panose="03000509000000000000" pitchFamily="65" charset="-120"/>
            </a:endParaRPr>
          </a:p>
          <a:p>
            <a:pPr>
              <a:lnSpc>
                <a:spcPct val="150000"/>
              </a:lnSpc>
            </a:pPr>
            <a:r>
              <a:rPr lang="zh-TW" altLang="en-US" sz="2800" dirty="0" smtClean="0">
                <a:latin typeface="標楷體" panose="03000509000000000000" pitchFamily="65" charset="-120"/>
                <a:ea typeface="標楷體" panose="03000509000000000000" pitchFamily="65" charset="-120"/>
              </a:rPr>
              <a:t>使台灣茶文化走向國際化</a:t>
            </a:r>
            <a:endParaRPr lang="en-US" altLang="zh-TW" sz="2800" dirty="0" smtClean="0">
              <a:latin typeface="標楷體" panose="03000509000000000000" pitchFamily="65" charset="-120"/>
              <a:ea typeface="標楷體" panose="03000509000000000000" pitchFamily="65" charset="-120"/>
            </a:endParaRPr>
          </a:p>
          <a:p>
            <a:pPr>
              <a:lnSpc>
                <a:spcPct val="150000"/>
              </a:lnSpc>
            </a:pPr>
            <a:r>
              <a:rPr lang="zh-TW" altLang="en-US" sz="2800" dirty="0" smtClean="0">
                <a:latin typeface="標楷體" panose="03000509000000000000" pitchFamily="65" charset="-120"/>
                <a:ea typeface="標楷體" panose="03000509000000000000" pitchFamily="65" charset="-120"/>
              </a:rPr>
              <a:t>倡導環境保育、有機茶品</a:t>
            </a:r>
            <a:endParaRPr lang="zh-CN"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小知識</a:t>
            </a:r>
            <a:r>
              <a:rPr lang="en-US" altLang="zh-TW" sz="4800" dirty="0" smtClean="0">
                <a:latin typeface="標楷體" panose="03000509000000000000" pitchFamily="65" charset="-120"/>
                <a:ea typeface="標楷體" panose="03000509000000000000" pitchFamily="65" charset="-120"/>
              </a:rPr>
              <a:t>?</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85000" lnSpcReduction="10000"/>
          </a:bodyPr>
          <a:lstStyle/>
          <a:p>
            <a:pPr>
              <a:lnSpc>
                <a:spcPct val="150000"/>
              </a:lnSpc>
            </a:pPr>
            <a:r>
              <a:rPr lang="zh-TW" altLang="en-US" sz="2800" dirty="0" smtClean="0">
                <a:latin typeface="標楷體" panose="03000509000000000000" pitchFamily="65" charset="-120"/>
                <a:ea typeface="標楷體" panose="03000509000000000000" pitchFamily="65" charset="-120"/>
              </a:rPr>
              <a:t>什麼</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體質</a:t>
            </a:r>
            <a:r>
              <a:rPr lang="zh-TW" altLang="en-US" sz="2800" dirty="0" smtClean="0">
                <a:latin typeface="標楷體" panose="03000509000000000000" pitchFamily="65" charset="-120"/>
                <a:ea typeface="標楷體" panose="03000509000000000000" pitchFamily="65" charset="-120"/>
              </a:rPr>
              <a:t>適合什麼茶？</a:t>
            </a:r>
            <a:endParaRPr lang="en-US" altLang="zh-TW" sz="2800" dirty="0" smtClean="0">
              <a:latin typeface="標楷體" panose="03000509000000000000" pitchFamily="65" charset="-120"/>
              <a:ea typeface="標楷體" panose="03000509000000000000" pitchFamily="65" charset="-120"/>
            </a:endParaRPr>
          </a:p>
          <a:p>
            <a:pPr>
              <a:lnSpc>
                <a:spcPct val="150000"/>
              </a:lnSpc>
              <a:buNone/>
            </a:pPr>
            <a:r>
              <a:rPr lang="zh-TW" altLang="en-US" sz="2800" dirty="0" smtClean="0">
                <a:latin typeface="標楷體" panose="03000509000000000000" pitchFamily="65" charset="-120"/>
                <a:ea typeface="標楷體" panose="03000509000000000000" pitchFamily="65" charset="-120"/>
              </a:rPr>
              <a:t>茶葉的</a:t>
            </a:r>
            <a:r>
              <a:rPr lang="zh-TW" altLang="en-US" sz="2800" b="1" dirty="0" smtClean="0">
                <a:latin typeface="標楷體" panose="03000509000000000000" pitchFamily="65" charset="-120"/>
                <a:ea typeface="標楷體" panose="03000509000000000000" pitchFamily="65" charset="-120"/>
              </a:rPr>
              <a:t>發酵程度</a:t>
            </a:r>
            <a:r>
              <a:rPr lang="zh-TW" altLang="en-US" sz="2800" dirty="0" smtClean="0">
                <a:latin typeface="標楷體" panose="03000509000000000000" pitchFamily="65" charset="-120"/>
                <a:ea typeface="標楷體" panose="03000509000000000000" pitchFamily="65" charset="-120"/>
              </a:rPr>
              <a:t>視乎茶葉深淺度，</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較青</a:t>
            </a:r>
            <a:r>
              <a:rPr lang="zh-TW" altLang="en-US" sz="2800" dirty="0" smtClean="0">
                <a:latin typeface="標楷體" panose="03000509000000000000" pitchFamily="65" charset="-120"/>
                <a:ea typeface="標楷體" panose="03000509000000000000" pitchFamily="65" charset="-120"/>
              </a:rPr>
              <a:t>的茶葉屬</a:t>
            </a:r>
            <a:r>
              <a:rPr lang="zh-TW" altLang="en-US" sz="2800" b="1" dirty="0" smtClean="0">
                <a:latin typeface="標楷體" panose="03000509000000000000" pitchFamily="65" charset="-120"/>
                <a:ea typeface="標楷體" panose="03000509000000000000" pitchFamily="65" charset="-120"/>
              </a:rPr>
              <a:t>輕度發酵</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a:lnSpc>
                <a:spcPct val="150000"/>
              </a:lnSpc>
              <a:buNone/>
            </a:pPr>
            <a:r>
              <a:rPr lang="zh-TW" altLang="en-US" sz="2800" dirty="0" smtClean="0">
                <a:latin typeface="標楷體" panose="03000509000000000000" pitchFamily="65" charset="-120"/>
                <a:ea typeface="標楷體" panose="03000509000000000000" pitchFamily="65" charset="-120"/>
              </a:rPr>
              <a:t>適合</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熱底</a:t>
            </a:r>
            <a:r>
              <a:rPr lang="zh-TW" altLang="en-US" sz="2800" dirty="0" smtClean="0">
                <a:latin typeface="標楷體" panose="03000509000000000000" pitchFamily="65" charset="-120"/>
                <a:ea typeface="標楷體" panose="03000509000000000000" pitchFamily="65" charset="-120"/>
              </a:rPr>
              <a:t>人士；</a:t>
            </a:r>
            <a:r>
              <a:rPr lang="zh-TW" altLang="en-US" sz="2800" b="1" dirty="0" smtClean="0">
                <a:latin typeface="標楷體" panose="03000509000000000000" pitchFamily="65" charset="-120"/>
                <a:ea typeface="標楷體" panose="03000509000000000000" pitchFamily="65" charset="-120"/>
              </a:rPr>
              <a:t>重發酵</a:t>
            </a:r>
            <a:r>
              <a:rPr lang="zh-TW" altLang="en-US" sz="2800" dirty="0" smtClean="0">
                <a:latin typeface="標楷體" panose="03000509000000000000" pitchFamily="65" charset="-120"/>
                <a:ea typeface="標楷體" panose="03000509000000000000" pitchFamily="65" charset="-120"/>
              </a:rPr>
              <a:t>的茶則適合</a:t>
            </a:r>
            <a:r>
              <a:rPr lang="zh-TW" altLang="en-US" sz="2800" u="sng" dirty="0" smtClean="0">
                <a:solidFill>
                  <a:schemeClr val="accent6">
                    <a:lumMod val="75000"/>
                  </a:schemeClr>
                </a:solidFill>
                <a:latin typeface="標楷體" panose="03000509000000000000" pitchFamily="65" charset="-120"/>
                <a:ea typeface="標楷體" panose="03000509000000000000" pitchFamily="65" charset="-120"/>
              </a:rPr>
              <a:t>寒底</a:t>
            </a:r>
            <a:r>
              <a:rPr lang="zh-TW" altLang="en-US" sz="2800" dirty="0" smtClean="0">
                <a:latin typeface="標楷體" panose="03000509000000000000" pitchFamily="65" charset="-120"/>
                <a:ea typeface="標楷體" panose="03000509000000000000" pitchFamily="65" charset="-120"/>
              </a:rPr>
              <a:t>人士。</a:t>
            </a:r>
            <a:endParaRPr lang="en-US" altLang="zh-TW" sz="2800" dirty="0" smtClean="0">
              <a:latin typeface="標楷體" panose="03000509000000000000" pitchFamily="65" charset="-120"/>
              <a:ea typeface="標楷體" panose="03000509000000000000" pitchFamily="65" charset="-120"/>
            </a:endParaRPr>
          </a:p>
          <a:p>
            <a:pPr>
              <a:lnSpc>
                <a:spcPct val="150000"/>
              </a:lnSpc>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熱底 ：白茶、綠茶、黃茶</a:t>
            </a:r>
            <a:endParaRPr lang="en-US" altLang="zh-TW" sz="2800" dirty="0" smtClean="0">
              <a:latin typeface="標楷體" panose="03000509000000000000" pitchFamily="65" charset="-120"/>
              <a:ea typeface="標楷體" panose="03000509000000000000" pitchFamily="65" charset="-120"/>
            </a:endParaRPr>
          </a:p>
          <a:p>
            <a:pPr>
              <a:lnSpc>
                <a:spcPct val="150000"/>
              </a:lnSpc>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寒底 ：黑茶、紅茶、青茶</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烏龍茶</a:t>
            </a:r>
            <a:r>
              <a:rPr lang="en-US" altLang="zh-TW" sz="2800" dirty="0" smtClean="0">
                <a:latin typeface="標楷體" panose="03000509000000000000" pitchFamily="65" charset="-120"/>
                <a:ea typeface="標楷體" panose="03000509000000000000" pitchFamily="65" charset="-120"/>
              </a:rPr>
              <a:t>)</a:t>
            </a:r>
          </a:p>
          <a:p>
            <a:pPr>
              <a:buNone/>
            </a:pPr>
            <a:endParaRPr lang="en-US" altLang="zh-TW" dirty="0" smtClean="0">
              <a:latin typeface="標楷體" panose="03000509000000000000" pitchFamily="65" charset="-120"/>
              <a:ea typeface="標楷體" panose="03000509000000000000" pitchFamily="65" charset="-120"/>
            </a:endParaRPr>
          </a:p>
          <a:p>
            <a:pPr>
              <a:buNone/>
            </a:pP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小知識</a:t>
            </a:r>
            <a:r>
              <a:rPr lang="en-US" altLang="zh-TW" sz="4800" dirty="0" smtClean="0">
                <a:latin typeface="標楷體" panose="03000509000000000000" pitchFamily="65" charset="-120"/>
                <a:ea typeface="標楷體" panose="03000509000000000000" pitchFamily="65" charset="-120"/>
              </a:rPr>
              <a:t>?</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a:lnSpc>
                <a:spcPct val="150000"/>
              </a:lnSpc>
            </a:pPr>
            <a:r>
              <a:rPr lang="zh-TW" altLang="en-US" dirty="0" smtClean="0">
                <a:latin typeface="標楷體" panose="03000509000000000000" pitchFamily="65" charset="-120"/>
                <a:ea typeface="標楷體" panose="03000509000000000000" pitchFamily="65" charset="-120"/>
              </a:rPr>
              <a:t>什麼</a:t>
            </a:r>
            <a:r>
              <a:rPr lang="zh-TW" altLang="en-US" u="sng" dirty="0" smtClean="0">
                <a:solidFill>
                  <a:schemeClr val="accent6">
                    <a:lumMod val="75000"/>
                  </a:schemeClr>
                </a:solidFill>
                <a:latin typeface="標楷體" panose="03000509000000000000" pitchFamily="65" charset="-120"/>
                <a:ea typeface="標楷體" panose="03000509000000000000" pitchFamily="65" charset="-120"/>
              </a:rPr>
              <a:t>人</a:t>
            </a:r>
            <a:r>
              <a:rPr lang="zh-TW" altLang="en-US" dirty="0" smtClean="0">
                <a:latin typeface="標楷體" panose="03000509000000000000" pitchFamily="65" charset="-120"/>
                <a:ea typeface="標楷體" panose="03000509000000000000" pitchFamily="65" charset="-120"/>
              </a:rPr>
              <a:t>不適合喝</a:t>
            </a:r>
            <a:r>
              <a:rPr lang="zh-TW" altLang="en-US" u="sng" dirty="0" smtClean="0">
                <a:solidFill>
                  <a:schemeClr val="accent6">
                    <a:lumMod val="75000"/>
                  </a:schemeClr>
                </a:solidFill>
                <a:latin typeface="標楷體" panose="03000509000000000000" pitchFamily="65" charset="-120"/>
                <a:ea typeface="標楷體" panose="03000509000000000000" pitchFamily="65" charset="-120"/>
              </a:rPr>
              <a:t>濃茶</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lnSpc>
                <a:spcPct val="150000"/>
              </a:lnSpc>
              <a:buNone/>
            </a:pPr>
            <a:r>
              <a:rPr lang="en-US" altLang="zh-TW"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精神衰弱、孕婦、婦女哺乳期、潰瘍病患、醉酒、老年人</a:t>
            </a:r>
            <a:endParaRPr lang="en-US" altLang="zh-TW" b="1" dirty="0" smtClean="0">
              <a:latin typeface="標楷體" panose="03000509000000000000" pitchFamily="65" charset="-120"/>
              <a:ea typeface="標楷體" panose="03000509000000000000" pitchFamily="65" charset="-120"/>
            </a:endParaRPr>
          </a:p>
          <a:p>
            <a:pPr>
              <a:lnSpc>
                <a:spcPct val="150000"/>
              </a:lnSpc>
            </a:pPr>
            <a:r>
              <a:rPr lang="zh-TW" altLang="en-US" u="sng" dirty="0" smtClean="0">
                <a:solidFill>
                  <a:schemeClr val="accent6">
                    <a:lumMod val="75000"/>
                  </a:schemeClr>
                </a:solidFill>
                <a:latin typeface="標楷體" panose="03000509000000000000" pitchFamily="65" charset="-120"/>
                <a:ea typeface="標楷體" panose="03000509000000000000" pitchFamily="65" charset="-120"/>
              </a:rPr>
              <a:t>不宜飲茶</a:t>
            </a:r>
            <a:r>
              <a:rPr lang="zh-TW" altLang="en-US" dirty="0" smtClean="0">
                <a:latin typeface="標楷體" panose="03000509000000000000" pitchFamily="65" charset="-120"/>
                <a:ea typeface="標楷體" panose="03000509000000000000" pitchFamily="65" charset="-120"/>
              </a:rPr>
              <a:t>的六種情況？</a:t>
            </a:r>
            <a:endParaRPr lang="en-US" altLang="zh-TW" dirty="0" smtClean="0">
              <a:latin typeface="標楷體" panose="03000509000000000000" pitchFamily="65" charset="-120"/>
              <a:ea typeface="標楷體" panose="03000509000000000000" pitchFamily="65" charset="-120"/>
            </a:endParaRPr>
          </a:p>
          <a:p>
            <a:pPr>
              <a:lnSpc>
                <a:spcPct val="150000"/>
              </a:lnSpc>
              <a:buNone/>
            </a:pPr>
            <a:r>
              <a:rPr lang="en-US" altLang="zh-TW"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rPr>
              <a:t>忌空腹飲茶、忌飯前後大量飲茶、忌睡前飲茶、隔夜茶不可以喝</a:t>
            </a:r>
            <a:r>
              <a:rPr lang="zh-TW" altLang="en-US"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不宜飲過濃的新茶</a:t>
            </a:r>
            <a:endParaRPr lang="en-US" altLang="zh-TW" dirty="0" smtClean="0">
              <a:latin typeface="標楷體" panose="03000509000000000000" pitchFamily="65" charset="-120"/>
              <a:ea typeface="標楷體" panose="03000509000000000000" pitchFamily="65" charset="-120"/>
            </a:endParaRPr>
          </a:p>
          <a:p>
            <a:pPr>
              <a:buNone/>
            </a:pPr>
            <a:endParaRPr lang="en-US" altLang="zh-TW" dirty="0" smtClean="0">
              <a:latin typeface="標楷體" panose="03000509000000000000" pitchFamily="65" charset="-120"/>
              <a:ea typeface="標楷體" panose="03000509000000000000" pitchFamily="65" charset="-120"/>
            </a:endParaRPr>
          </a:p>
          <a:p>
            <a:pPr>
              <a:buNone/>
            </a:pPr>
            <a:r>
              <a:rPr lang="en-US" altLang="zh-TW" dirty="0" smtClean="0">
                <a:latin typeface="標楷體" panose="03000509000000000000" pitchFamily="65" charset="-120"/>
                <a:ea typeface="標楷體" panose="03000509000000000000" pitchFamily="65" charset="-120"/>
              </a:rPr>
              <a:t>		</a:t>
            </a:r>
          </a:p>
          <a:p>
            <a:pPr>
              <a:buNone/>
            </a:pPr>
            <a:endParaRPr lang="en-US" altLang="zh-TW" dirty="0" smtClean="0">
              <a:latin typeface="標楷體" panose="03000509000000000000" pitchFamily="65" charset="-120"/>
              <a:ea typeface="標楷體" panose="03000509000000000000" pitchFamily="65" charset="-120"/>
            </a:endParaRPr>
          </a:p>
          <a:p>
            <a:pPr>
              <a:buNone/>
            </a:pP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參考文獻</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pPr>
              <a:buNone/>
            </a:pPr>
            <a:r>
              <a:rPr lang="zh-TW" altLang="en-US" sz="2800" dirty="0" smtClean="0">
                <a:latin typeface="標楷體" panose="03000509000000000000" pitchFamily="65" charset="-120"/>
                <a:ea typeface="標楷體" panose="03000509000000000000" pitchFamily="65" charset="-120"/>
              </a:rPr>
              <a:t>古時候時間概念：</a:t>
            </a:r>
            <a:endParaRPr lang="en-US" altLang="zh-TW" sz="2800" dirty="0" smtClean="0">
              <a:latin typeface="標楷體" panose="03000509000000000000" pitchFamily="65" charset="-120"/>
              <a:ea typeface="標楷體" panose="03000509000000000000" pitchFamily="65" charset="-120"/>
              <a:hlinkClick r:id="rId2"/>
            </a:endParaRPr>
          </a:p>
          <a:p>
            <a:r>
              <a:rPr lang="en-US" altLang="zh-TW" sz="1800" dirty="0" smtClean="0">
                <a:latin typeface="標楷體" panose="03000509000000000000" pitchFamily="65" charset="-120"/>
                <a:ea typeface="標楷體" panose="03000509000000000000" pitchFamily="65" charset="-120"/>
                <a:hlinkClick r:id="rId2"/>
              </a:rPr>
              <a:t>http://zhidao.baidu.com/question/1430891628672051299.html?qbl=relate_question_1</a:t>
            </a:r>
            <a:endParaRPr lang="en-US" altLang="zh-TW" sz="1800" dirty="0" smtClean="0">
              <a:latin typeface="標楷體" panose="03000509000000000000" pitchFamily="65" charset="-120"/>
              <a:ea typeface="標楷體" panose="03000509000000000000" pitchFamily="65" charset="-120"/>
            </a:endParaRPr>
          </a:p>
          <a:p>
            <a:pPr>
              <a:buNone/>
            </a:pPr>
            <a:r>
              <a:rPr lang="zh-TW" altLang="en-US" sz="2800" dirty="0" smtClean="0">
                <a:latin typeface="標楷體" panose="03000509000000000000" pitchFamily="65" charset="-120"/>
                <a:ea typeface="標楷體" panose="03000509000000000000" pitchFamily="65" charset="-120"/>
              </a:rPr>
              <a:t>台灣十大茗茶說明：</a:t>
            </a:r>
            <a:endParaRPr lang="en-US" altLang="zh-TW" sz="2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hlinkClick r:id="rId3"/>
              </a:rPr>
              <a:t>http://www.teapotway.com/%E5%8F%B0%E7%81%A3%E5%8D%81%E5%A4%A7%E8%8C%97%E8%8C%B6/</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hlinkClick r:id="rId4"/>
              </a:rPr>
              <a:t>https://zh.wikipedia.org/zh-tw/%E8%87%BA%E7%81%A3%E5%8D%81%E5%A4%A7%E5%90%8D%E8%8C%B6#.E5.A4.96.E9.83.A8.E9.93.BE.E6.8E.A5</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hlinkClick r:id="rId5"/>
              </a:rPr>
              <a:t>https://iask.tw/question/56e8c7d427038909528b4567</a:t>
            </a:r>
            <a:endParaRPr lang="en-US" altLang="zh-TW" sz="1800"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參考文獻</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a:buNone/>
            </a:pPr>
            <a:r>
              <a:rPr lang="zh-TW" altLang="en-US" sz="2800" dirty="0" smtClean="0">
                <a:latin typeface="標楷體" panose="03000509000000000000" pitchFamily="65" charset="-120"/>
                <a:ea typeface="標楷體" panose="03000509000000000000" pitchFamily="65" charset="-120"/>
              </a:rPr>
              <a:t>古時候盛放食物的五種提盒：</a:t>
            </a:r>
            <a:endParaRPr lang="en-US" altLang="zh-TW" sz="2800" dirty="0" smtClean="0">
              <a:latin typeface="標楷體" panose="03000509000000000000" pitchFamily="65" charset="-120"/>
              <a:ea typeface="標楷體" panose="03000509000000000000" pitchFamily="65" charset="-120"/>
              <a:hlinkClick r:id="rId2"/>
            </a:endParaRPr>
          </a:p>
          <a:p>
            <a:r>
              <a:rPr lang="en-US" altLang="zh-TW" sz="1600" dirty="0" smtClean="0">
                <a:latin typeface="標楷體" panose="03000509000000000000" pitchFamily="65" charset="-120"/>
                <a:ea typeface="標楷體" panose="03000509000000000000" pitchFamily="65" charset="-120"/>
                <a:hlinkClick r:id="rId3"/>
              </a:rPr>
              <a:t>http://art.people.com.cn/n/2015/0326/c206244-26752162.html</a:t>
            </a:r>
            <a:endParaRPr lang="en-US" altLang="zh-TW" sz="1600" dirty="0" smtClean="0">
              <a:latin typeface="標楷體" panose="03000509000000000000" pitchFamily="65" charset="-120"/>
              <a:ea typeface="標楷體" panose="03000509000000000000" pitchFamily="65" charset="-120"/>
            </a:endParaRPr>
          </a:p>
          <a:p>
            <a:pPr>
              <a:buNone/>
            </a:pPr>
            <a:r>
              <a:rPr lang="zh-TW" altLang="en-US" sz="2800" dirty="0" smtClean="0">
                <a:latin typeface="標楷體" panose="03000509000000000000" pitchFamily="65" charset="-120"/>
                <a:ea typeface="標楷體" panose="03000509000000000000" pitchFamily="65" charset="-120"/>
              </a:rPr>
              <a:t>不同體質適合喝什麼茶：</a:t>
            </a:r>
            <a:endParaRPr lang="en-US" altLang="zh-TW" sz="2800" dirty="0" smtClean="0">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http://www.managertoday.com.tw/articles/view/52537?utm_source=line&amp;utm_medium=message&amp;utm_campaign=%E8%8C%B6%E8%91%89%E4%BA%82%E5%96%9D%EF%BC%8C%E5%B0%8F%E5%BF%83%E5%82%B7%E8%BA%AB%EF%BC%81%E9%80%99%E7%A8%AE%E9%AB%94%E8%B3%AA%E7%9A%84%E4%BA%BA%EF%BC%8C%E4%B8%8D%E9%81%A9%E5%90%88%E5%96%9D%E3%80%8C%E6%8A%B9%E8%8C%B6%E3%80%8Dhttp</a:t>
            </a:r>
            <a:r>
              <a:rPr lang="en-US" altLang="zh-TW" sz="1600" dirty="0" smtClean="0">
                <a:latin typeface="標楷體" panose="03000509000000000000" pitchFamily="65" charset="-120"/>
                <a:ea typeface="標楷體" panose="03000509000000000000" pitchFamily="65" charset="-120"/>
              </a:rPr>
              <a:t>://blog.sina.com.cn/s/blog_7db417230102v8un.html</a:t>
            </a:r>
          </a:p>
          <a:p>
            <a:r>
              <a:rPr lang="en-US" altLang="zh-TW" sz="1600" dirty="0" smtClean="0">
                <a:latin typeface="標楷體" panose="03000509000000000000" pitchFamily="65" charset="-120"/>
                <a:ea typeface="標楷體" panose="03000509000000000000" pitchFamily="65" charset="-120"/>
                <a:hlinkClick r:id="rId4"/>
              </a:rPr>
              <a:t>http://www.zgchawang.com/knowledge/show-86165.html</a:t>
            </a:r>
            <a:endParaRPr lang="en-US" altLang="zh-TW" sz="1600"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latin typeface="標楷體" panose="03000509000000000000" pitchFamily="65" charset="-120"/>
                <a:ea typeface="標楷體" panose="03000509000000000000" pitchFamily="65" charset="-120"/>
              </a:rPr>
              <a:t>參考文獻</a:t>
            </a:r>
            <a:endParaRPr lang="zh-TW" altLang="en-US" sz="3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a:buNone/>
            </a:pPr>
            <a:r>
              <a:rPr lang="zh-TW" altLang="en-US" sz="2800" dirty="0" smtClean="0">
                <a:latin typeface="標楷體" panose="03000509000000000000" pitchFamily="65" charset="-120"/>
                <a:ea typeface="標楷體" panose="03000509000000000000" pitchFamily="65" charset="-120"/>
              </a:rPr>
              <a:t>簡牘：</a:t>
            </a:r>
            <a:endParaRPr lang="en-US" altLang="zh-TW" sz="2800" dirty="0" smtClean="0">
              <a:latin typeface="標楷體" panose="03000509000000000000" pitchFamily="65" charset="-120"/>
              <a:ea typeface="標楷體" panose="03000509000000000000" pitchFamily="65" charset="-120"/>
              <a:hlinkClick r:id="rId2"/>
            </a:endParaRPr>
          </a:p>
          <a:p>
            <a:r>
              <a:rPr lang="en-US" altLang="zh-TW" sz="1600" dirty="0" smtClean="0">
                <a:latin typeface="標楷體" panose="03000509000000000000" pitchFamily="65" charset="-120"/>
                <a:ea typeface="標楷體" panose="03000509000000000000" pitchFamily="65" charset="-120"/>
                <a:hlinkClick r:id="rId3"/>
              </a:rPr>
              <a:t>https://zh.wikipedia.org/wiki/%E7%AE%80%E7%89%8D</a:t>
            </a:r>
            <a:r>
              <a:rPr lang="zh-TW" altLang="en-US" sz="1600" dirty="0" smtClean="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pPr>
              <a:buNone/>
            </a:pPr>
            <a:r>
              <a:rPr lang="zh-TW" altLang="en-US" sz="2800" dirty="0" smtClean="0">
                <a:latin typeface="標楷體" panose="03000509000000000000" pitchFamily="65" charset="-120"/>
                <a:ea typeface="標楷體" panose="03000509000000000000" pitchFamily="65" charset="-120"/>
              </a:rPr>
              <a:t>湖心亭：</a:t>
            </a:r>
            <a:endParaRPr lang="en-US" altLang="zh-TW" sz="28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hlinkClick r:id="rId4"/>
              </a:rPr>
              <a:t>http://www.hitoradio.com/activities/20080701lake/a2.php?Id=9</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l"/>
            <a:r>
              <a:rPr lang="en-US" altLang="zh-CN" sz="4800" b="1" dirty="0" smtClean="0">
                <a:latin typeface="標楷體" panose="03000509000000000000" pitchFamily="65" charset="-120"/>
                <a:ea typeface="標楷體" panose="03000509000000000000" pitchFamily="65" charset="-120"/>
              </a:rPr>
              <a:t>THANKS</a:t>
            </a:r>
            <a:endParaRPr lang="zh-CN" altLang="en-US" sz="4800" b="1" dirty="0">
              <a:latin typeface="標楷體" panose="03000509000000000000" pitchFamily="65" charset="-120"/>
              <a:ea typeface="標楷體" panose="03000509000000000000" pitchFamily="65" charset="-120"/>
            </a:endParaRPr>
          </a:p>
        </p:txBody>
      </p:sp>
      <p:sp>
        <p:nvSpPr>
          <p:cNvPr id="3" name="副标题 2"/>
          <p:cNvSpPr>
            <a:spLocks noGrp="1"/>
          </p:cNvSpPr>
          <p:nvPr>
            <p:ph type="subTitle" idx="1"/>
          </p:nvPr>
        </p:nvSpPr>
        <p:spPr>
          <a:xfrm>
            <a:off x="763488" y="2410594"/>
            <a:ext cx="6400800" cy="665212"/>
          </a:xfrm>
        </p:spPr>
        <p:txBody>
          <a:bodyPr>
            <a:normAutofit/>
          </a:bodyPr>
          <a:lstStyle/>
          <a:p>
            <a:pPr algn="l"/>
            <a:r>
              <a:rPr lang="zh-TW" altLang="en-US" sz="2400" b="1" dirty="0" smtClean="0">
                <a:solidFill>
                  <a:schemeClr val="tx1"/>
                </a:solidFill>
                <a:latin typeface="標楷體" panose="03000509000000000000" pitchFamily="65" charset="-120"/>
                <a:ea typeface="標楷體" panose="03000509000000000000" pitchFamily="65" charset="-120"/>
              </a:rPr>
              <a:t>謝謝大家</a:t>
            </a:r>
            <a:endParaRPr lang="zh-CN" altLang="en-US" sz="24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409146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構思發想</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元素連結</a:t>
            </a:r>
            <a:r>
              <a:rPr lang="en-US" altLang="zh-TW" sz="4800" dirty="0" smtClean="0">
                <a:latin typeface="標楷體" panose="03000509000000000000" pitchFamily="65" charset="-120"/>
                <a:ea typeface="標楷體" panose="03000509000000000000" pitchFamily="65" charset="-120"/>
              </a:rPr>
              <a:t>)</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lstStyle/>
          <a:p>
            <a:pPr marL="457200" indent="-457200">
              <a:lnSpc>
                <a:spcPct val="150000"/>
              </a:lnSpc>
              <a:buFont typeface="+mj-ea"/>
              <a:buAutoNum type="ea1ChtPeriod"/>
            </a:pPr>
            <a:r>
              <a:rPr lang="zh-TW" altLang="en-US" sz="2800" dirty="0" smtClean="0">
                <a:latin typeface="標楷體" panose="03000509000000000000" pitchFamily="65" charset="-120"/>
                <a:ea typeface="標楷體" panose="03000509000000000000" pitchFamily="65" charset="-120"/>
              </a:rPr>
              <a:t>除了歷史，還有什麼文化是想讓外國人知道的？</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buFont typeface="+mj-ea"/>
              <a:buAutoNum type="ea1ChtPeriod"/>
            </a:pPr>
            <a:r>
              <a:rPr lang="zh-TW" altLang="en-US" sz="2800" dirty="0" smtClean="0">
                <a:latin typeface="標楷體" panose="03000509000000000000" pitchFamily="65" charset="-120"/>
                <a:ea typeface="標楷體" panose="03000509000000000000" pitchFamily="65" charset="-120"/>
              </a:rPr>
              <a:t>台灣十大茗茶</a:t>
            </a:r>
            <a:endParaRPr lang="en-US" altLang="zh-TW" sz="2800" dirty="0" smtClean="0">
              <a:latin typeface="標楷體" panose="03000509000000000000" pitchFamily="65" charset="-120"/>
              <a:ea typeface="標楷體" panose="03000509000000000000" pitchFamily="65" charset="-120"/>
            </a:endParaRPr>
          </a:p>
          <a:p>
            <a:pPr marL="457200" indent="-457200">
              <a:lnSpc>
                <a:spcPct val="150000"/>
              </a:lnSpc>
              <a:buFont typeface="+mj-ea"/>
              <a:buAutoNum type="ea1ChtPeriod"/>
            </a:pPr>
            <a:r>
              <a:rPr lang="zh-TW" altLang="en-US" sz="2800" dirty="0" smtClean="0">
                <a:latin typeface="標楷體" panose="03000509000000000000" pitchFamily="65" charset="-120"/>
                <a:ea typeface="標楷體" panose="03000509000000000000" pitchFamily="65" charset="-120"/>
              </a:rPr>
              <a:t>日月潭紅茶</a:t>
            </a:r>
            <a:endParaRPr lang="en-US" altLang="zh-TW" sz="2800" dirty="0" smtClean="0">
              <a:latin typeface="標楷體" panose="03000509000000000000" pitchFamily="65" charset="-120"/>
              <a:ea typeface="標楷體" panose="03000509000000000000" pitchFamily="65" charset="-120"/>
            </a:endParaRPr>
          </a:p>
          <a:p>
            <a:pPr marL="457200" indent="-457200">
              <a:buFont typeface="+mj-ea"/>
              <a:buAutoNum type="ea1ChtPeriod"/>
            </a:pPr>
            <a:endParaRPr lang="zh-CN"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文化延展</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a:bodyPr>
          <a:lstStyle/>
          <a:p>
            <a:r>
              <a:rPr lang="zh-TW" altLang="en-US" sz="2800" b="1" dirty="0">
                <a:latin typeface="標楷體" panose="03000509000000000000" pitchFamily="65" charset="-120"/>
                <a:ea typeface="標楷體" panose="03000509000000000000" pitchFamily="65" charset="-120"/>
              </a:rPr>
              <a:t>茶文化</a:t>
            </a:r>
            <a:r>
              <a:rPr lang="zh-TW" altLang="en-US"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pPr>
              <a:buNone/>
            </a:pPr>
            <a:r>
              <a:rPr lang="en-US" altLang="zh-TW" sz="2800" b="1"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東亞文化圈、中國</a:t>
            </a:r>
            <a:r>
              <a:rPr lang="zh-TW" altLang="en-US" sz="2800" dirty="0">
                <a:latin typeface="標楷體" panose="03000509000000000000" pitchFamily="65" charset="-120"/>
                <a:ea typeface="標楷體" panose="03000509000000000000" pitchFamily="65" charset="-120"/>
              </a:rPr>
              <a:t>、香港、台灣、雲南、日本、朝鮮、越南、琉球、印度</a:t>
            </a:r>
            <a:r>
              <a:rPr lang="zh-TW" altLang="en-US" sz="2800" dirty="0" smtClean="0">
                <a:latin typeface="標楷體" panose="03000509000000000000" pitchFamily="65" charset="-120"/>
                <a:ea typeface="標楷體" panose="03000509000000000000" pitchFamily="65" charset="-120"/>
              </a:rPr>
              <a:t>文化圈、西藏</a:t>
            </a:r>
            <a:r>
              <a:rPr lang="zh-TW" altLang="en-US" sz="2800" dirty="0">
                <a:latin typeface="標楷體" panose="03000509000000000000" pitchFamily="65" charset="-120"/>
                <a:ea typeface="標楷體" panose="03000509000000000000" pitchFamily="65" charset="-120"/>
              </a:rPr>
              <a:t>茶文化、印度茶文化、馬來西亞茶文化、蒙古、土耳其茶文化、歐美茶</a:t>
            </a:r>
            <a:r>
              <a:rPr lang="zh-TW" altLang="en-US" sz="2800" dirty="0" smtClean="0">
                <a:latin typeface="標楷體" panose="03000509000000000000" pitchFamily="65" charset="-120"/>
                <a:ea typeface="標楷體" panose="03000509000000000000" pitchFamily="65" charset="-120"/>
              </a:rPr>
              <a:t>文化</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俄羅斯</a:t>
            </a:r>
            <a:r>
              <a:rPr lang="zh-TW" altLang="en-US" sz="2800" dirty="0">
                <a:latin typeface="標楷體" panose="03000509000000000000" pitchFamily="65" charset="-120"/>
                <a:ea typeface="標楷體" panose="03000509000000000000" pitchFamily="65" charset="-120"/>
              </a:rPr>
              <a:t>茶文化、英國、美國、德國、阿根廷、</a:t>
            </a:r>
            <a:r>
              <a:rPr lang="zh-TW" altLang="en-US" sz="2800" dirty="0" smtClean="0">
                <a:latin typeface="標楷體" panose="03000509000000000000" pitchFamily="65" charset="-120"/>
                <a:ea typeface="標楷體" panose="03000509000000000000" pitchFamily="65" charset="-120"/>
              </a:rPr>
              <a:t>非洲</a:t>
            </a:r>
            <a:endParaRPr lang="en-US" altLang="zh-TW" sz="2800"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台灣</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文化延展</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lnSpcReduction="10000"/>
          </a:bodyPr>
          <a:lstStyle/>
          <a:p>
            <a:r>
              <a:rPr lang="zh-TW" altLang="en-US" sz="2800" b="1" dirty="0" smtClean="0">
                <a:latin typeface="標楷體" panose="03000509000000000000" pitchFamily="65" charset="-120"/>
                <a:ea typeface="標楷體" panose="03000509000000000000" pitchFamily="65" charset="-120"/>
              </a:rPr>
              <a:t>包裝：</a:t>
            </a:r>
            <a:endParaRPr lang="en-US" altLang="zh-TW" sz="2800" b="1"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簡牘學、古代食盒</a:t>
            </a:r>
            <a:endParaRPr lang="en-US" altLang="zh-TW" sz="2800"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台灣十大茗茶：</a:t>
            </a:r>
            <a:endParaRPr lang="en-US" altLang="zh-TW" sz="2800" b="1"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木柵鐵觀音、三峽龍井茶、東方美人茶、台灣高山茶、阿里山高山茶、珠露茶、烏龍茶、龍泉茶、日月潭紅茶、松柏長青茶</a:t>
            </a:r>
            <a:r>
              <a:rPr lang="en-US" altLang="zh-TW" sz="2800" i="1" dirty="0" smtClean="0">
                <a:latin typeface="標楷體" panose="03000509000000000000" pitchFamily="65" charset="-120"/>
                <a:ea typeface="標楷體" panose="03000509000000000000" pitchFamily="65" charset="-120"/>
              </a:rPr>
              <a:t>(</a:t>
            </a:r>
            <a:r>
              <a:rPr lang="zh-TW" altLang="en-US" sz="2800" i="1" dirty="0" smtClean="0">
                <a:latin typeface="標楷體" panose="03000509000000000000" pitchFamily="65" charset="-120"/>
                <a:ea typeface="標楷體" panose="03000509000000000000" pitchFamily="65" charset="-120"/>
              </a:rPr>
              <a:t>宜蘭蜜香紅茶</a:t>
            </a:r>
            <a:r>
              <a:rPr lang="en-US" altLang="zh-TW" sz="2800" i="1" dirty="0" smtClean="0">
                <a:latin typeface="標楷體" panose="03000509000000000000" pitchFamily="65" charset="-120"/>
                <a:ea typeface="標楷體" panose="03000509000000000000" pitchFamily="65" charset="-120"/>
              </a:rPr>
              <a:t>)</a:t>
            </a:r>
          </a:p>
          <a:p>
            <a:r>
              <a:rPr lang="zh-TW" altLang="en-US" sz="2800" dirty="0" smtClean="0">
                <a:latin typeface="標楷體" panose="03000509000000000000" pitchFamily="65" charset="-120"/>
                <a:ea typeface="標楷體" panose="03000509000000000000" pitchFamily="65" charset="-120"/>
              </a:rPr>
              <a:t>其中以</a:t>
            </a:r>
            <a:r>
              <a:rPr lang="zh-TW" altLang="en-US" sz="2800" dirty="0" smtClean="0">
                <a:solidFill>
                  <a:srgbClr val="FF0000"/>
                </a:solidFill>
                <a:latin typeface="標楷體" panose="03000509000000000000" pitchFamily="65" charset="-120"/>
                <a:ea typeface="標楷體" panose="03000509000000000000" pitchFamily="65" charset="-120"/>
              </a:rPr>
              <a:t>日月潭紅茶</a:t>
            </a:r>
            <a:r>
              <a:rPr lang="zh-TW" altLang="en-US" sz="2800" dirty="0" smtClean="0">
                <a:latin typeface="標楷體" panose="03000509000000000000" pitchFamily="65" charset="-120"/>
                <a:ea typeface="標楷體" panose="03000509000000000000" pitchFamily="65" charset="-120"/>
              </a:rPr>
              <a:t>為本店主軸</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文化延展</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fontScale="92500" lnSpcReduction="20000"/>
          </a:bodyPr>
          <a:lstStyle/>
          <a:p>
            <a:r>
              <a:rPr lang="zh-TW" altLang="en-US" sz="2800" b="1" dirty="0" smtClean="0">
                <a:latin typeface="標楷體" panose="03000509000000000000" pitchFamily="65" charset="-120"/>
                <a:ea typeface="標楷體" panose="03000509000000000000" pitchFamily="65" charset="-120"/>
              </a:rPr>
              <a:t>台灣飲茶歷史：</a:t>
            </a:r>
            <a:endParaRPr lang="en-US" altLang="zh-TW" sz="2800" b="1"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西元</a:t>
            </a:r>
            <a:r>
              <a:rPr lang="en-US" altLang="zh-TW" sz="2800" dirty="0" smtClean="0">
                <a:latin typeface="標楷體" panose="03000509000000000000" pitchFamily="65" charset="-120"/>
                <a:ea typeface="標楷體" panose="03000509000000000000" pitchFamily="65" charset="-120"/>
              </a:rPr>
              <a:t>17</a:t>
            </a:r>
            <a:r>
              <a:rPr lang="zh-TW" altLang="en-US" sz="2800" dirty="0" smtClean="0">
                <a:latin typeface="標楷體" panose="03000509000000000000" pitchFamily="65" charset="-120"/>
                <a:ea typeface="標楷體" panose="03000509000000000000" pitchFamily="65" charset="-120"/>
              </a:rPr>
              <a:t>世紀以前台灣原住民便已有採野生</a:t>
            </a:r>
            <a:r>
              <a:rPr lang="zh-TW" altLang="en-US" sz="2800" b="1" dirty="0" smtClean="0">
                <a:latin typeface="標楷體" panose="03000509000000000000" pitchFamily="65" charset="-120"/>
                <a:ea typeface="標楷體" panose="03000509000000000000" pitchFamily="65" charset="-120"/>
              </a:rPr>
              <a:t>山茶</a:t>
            </a:r>
            <a:r>
              <a:rPr lang="zh-TW" altLang="en-US" sz="2800" dirty="0" smtClean="0">
                <a:latin typeface="標楷體" panose="03000509000000000000" pitchFamily="65" charset="-120"/>
                <a:ea typeface="標楷體" panose="03000509000000000000" pitchFamily="65" charset="-120"/>
              </a:rPr>
              <a:t>製茶飲用的習慣。</a:t>
            </a:r>
            <a:endParaRPr lang="en-US" altLang="zh-TW" sz="2800"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西元</a:t>
            </a:r>
            <a:r>
              <a:rPr lang="en-US" altLang="zh-TW" sz="2800" dirty="0" smtClean="0">
                <a:latin typeface="標楷體" panose="03000509000000000000" pitchFamily="65" charset="-120"/>
                <a:ea typeface="標楷體" panose="03000509000000000000" pitchFamily="65" charset="-120"/>
              </a:rPr>
              <a:t>18</a:t>
            </a: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19</a:t>
            </a:r>
            <a:r>
              <a:rPr lang="zh-TW" altLang="en-US" sz="2800" dirty="0" smtClean="0">
                <a:latin typeface="標楷體" panose="03000509000000000000" pitchFamily="65" charset="-120"/>
                <a:ea typeface="標楷體" panose="03000509000000000000" pitchFamily="65" charset="-120"/>
              </a:rPr>
              <a:t>世紀間，由柯朝、林鳳池、張迺妙與張迺乾兄弟等從福建一帶逐步</a:t>
            </a:r>
            <a:r>
              <a:rPr lang="zh-TW" altLang="en-US" sz="2800" b="1" dirty="0" smtClean="0">
                <a:latin typeface="標楷體" panose="03000509000000000000" pitchFamily="65" charset="-120"/>
                <a:ea typeface="標楷體" panose="03000509000000000000" pitchFamily="65" charset="-120"/>
              </a:rPr>
              <a:t>引進茶苗與技術</a:t>
            </a:r>
            <a:r>
              <a:rPr lang="zh-TW" altLang="en-US" sz="2800" dirty="0" smtClean="0">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於台灣北部瑞芳、石碇、坪林、木柵與中部鹿谷凍頂山一帶闢園植茶、製茶。</a:t>
            </a:r>
            <a:endParaRPr lang="en-US" altLang="zh-TW" sz="2800" dirty="0" smtClean="0">
              <a:solidFill>
                <a:srgbClr val="FF0000"/>
              </a:solidFill>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p>
          <a:p>
            <a:pPr>
              <a:buNone/>
            </a:pPr>
            <a:r>
              <a:rPr lang="en-US" altLang="zh-TW" sz="2800" dirty="0" smtClean="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文化延展</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a:bodyPr>
          <a:lstStyle/>
          <a:p>
            <a:r>
              <a:rPr lang="zh-TW" altLang="en-US" sz="2800" b="1" dirty="0" smtClean="0">
                <a:latin typeface="標楷體" panose="03000509000000000000" pitchFamily="65" charset="-120"/>
                <a:ea typeface="標楷體" panose="03000509000000000000" pitchFamily="65" charset="-120"/>
              </a:rPr>
              <a:t>台灣飲茶歷史：</a:t>
            </a:r>
            <a:endParaRPr lang="en-US" altLang="zh-TW" sz="2800" b="1"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19</a:t>
            </a:r>
            <a:r>
              <a:rPr lang="zh-TW" altLang="en-US" sz="2800" dirty="0" smtClean="0">
                <a:latin typeface="標楷體" panose="03000509000000000000" pitchFamily="65" charset="-120"/>
                <a:ea typeface="標楷體" panose="03000509000000000000" pitchFamily="65" charset="-120"/>
              </a:rPr>
              <a:t>世紀中葉，來自英國的茶商約翰杜德的寶順洋行首度將台灣烏龍茶引介至海外並獲得成功與口碑後，正式展開了台灣百餘年以外銷為主的製茶史。 </a:t>
            </a:r>
            <a:r>
              <a:rPr lang="en-US" altLang="zh-TW" sz="2800" dirty="0" smtClean="0">
                <a:latin typeface="標楷體" panose="03000509000000000000" pitchFamily="65" charset="-120"/>
                <a:ea typeface="標楷體" panose="03000509000000000000" pitchFamily="65" charset="-120"/>
              </a:rPr>
              <a:t>	</a:t>
            </a:r>
          </a:p>
          <a:p>
            <a:pPr>
              <a:buNone/>
            </a:pPr>
            <a:r>
              <a:rPr lang="en-US" altLang="zh-TW" sz="2800" dirty="0" smtClean="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標楷體" panose="03000509000000000000" pitchFamily="65" charset="-120"/>
                <a:ea typeface="標楷體" panose="03000509000000000000" pitchFamily="65" charset="-120"/>
              </a:rPr>
              <a:t>文化延展</a:t>
            </a:r>
            <a:endParaRPr lang="zh-CN" altLang="en-US" sz="4800" dirty="0">
              <a:latin typeface="標楷體" panose="03000509000000000000" pitchFamily="65" charset="-120"/>
              <a:ea typeface="標楷體" panose="03000509000000000000" pitchFamily="65" charset="-120"/>
            </a:endParaRPr>
          </a:p>
        </p:txBody>
      </p:sp>
      <p:sp>
        <p:nvSpPr>
          <p:cNvPr id="3" name="内容占位符 2"/>
          <p:cNvSpPr>
            <a:spLocks noGrp="1"/>
          </p:cNvSpPr>
          <p:nvPr>
            <p:ph idx="1"/>
          </p:nvPr>
        </p:nvSpPr>
        <p:spPr/>
        <p:txBody>
          <a:bodyPr>
            <a:normAutofit fontScale="77500" lnSpcReduction="20000"/>
          </a:bodyPr>
          <a:lstStyle/>
          <a:p>
            <a:r>
              <a:rPr lang="zh-TW" altLang="en-US" sz="3600" b="1" dirty="0" smtClean="0">
                <a:latin typeface="標楷體" panose="03000509000000000000" pitchFamily="65" charset="-120"/>
                <a:ea typeface="標楷體" panose="03000509000000000000" pitchFamily="65" charset="-120"/>
              </a:rPr>
              <a:t>台灣茶藝館：</a:t>
            </a:r>
            <a:endParaRPr lang="en-US" altLang="zh-TW" sz="3600" b="1" dirty="0" smtClean="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		</a:t>
            </a:r>
            <a:r>
              <a:rPr lang="zh-TW" altLang="en-US" sz="3500" dirty="0" smtClean="0">
                <a:solidFill>
                  <a:srgbClr val="FF0000"/>
                </a:solidFill>
                <a:latin typeface="標楷體" panose="03000509000000000000" pitchFamily="65" charset="-120"/>
                <a:ea typeface="標楷體" panose="03000509000000000000" pitchFamily="65" charset="-120"/>
              </a:rPr>
              <a:t>坪林</a:t>
            </a:r>
            <a:r>
              <a:rPr lang="zh-TW" altLang="en-US" sz="3500" dirty="0" smtClean="0">
                <a:latin typeface="標楷體" panose="03000509000000000000" pitchFamily="65" charset="-120"/>
                <a:ea typeface="標楷體" panose="03000509000000000000" pitchFamily="65" charset="-120"/>
              </a:rPr>
              <a:t>的茶業博物館是一座</a:t>
            </a:r>
            <a:r>
              <a:rPr lang="zh-TW" altLang="en-US" sz="3500" b="1" dirty="0" smtClean="0">
                <a:latin typeface="標楷體" panose="03000509000000000000" pitchFamily="65" charset="-120"/>
                <a:ea typeface="標楷體" panose="03000509000000000000" pitchFamily="65" charset="-120"/>
              </a:rPr>
              <a:t>閩南安溪風格</a:t>
            </a:r>
            <a:r>
              <a:rPr lang="zh-TW" altLang="en-US" sz="3500" dirty="0" smtClean="0">
                <a:latin typeface="標楷體" panose="03000509000000000000" pitchFamily="65" charset="-120"/>
                <a:ea typeface="標楷體" panose="03000509000000000000" pitchFamily="65" charset="-120"/>
              </a:rPr>
              <a:t>的</a:t>
            </a:r>
            <a:r>
              <a:rPr lang="zh-TW" altLang="en-US" sz="3500" b="1" dirty="0" smtClean="0">
                <a:latin typeface="標楷體" panose="03000509000000000000" pitchFamily="65" charset="-120"/>
                <a:ea typeface="標楷體" panose="03000509000000000000" pitchFamily="65" charset="-120"/>
              </a:rPr>
              <a:t>四合院建築</a:t>
            </a:r>
            <a:r>
              <a:rPr lang="zh-TW" altLang="en-US" sz="3500" dirty="0" smtClean="0">
                <a:latin typeface="標楷體" panose="03000509000000000000" pitchFamily="65" charset="-120"/>
                <a:ea typeface="標楷體" panose="03000509000000000000" pitchFamily="65" charset="-120"/>
              </a:rPr>
              <a:t>，也是</a:t>
            </a:r>
            <a:r>
              <a:rPr lang="zh-TW" altLang="en-US" sz="3500" dirty="0" smtClean="0">
                <a:solidFill>
                  <a:srgbClr val="FF0000"/>
                </a:solidFill>
                <a:latin typeface="標楷體" panose="03000509000000000000" pitchFamily="65" charset="-120"/>
                <a:ea typeface="標楷體" panose="03000509000000000000" pitchFamily="65" charset="-120"/>
              </a:rPr>
              <a:t>世界上第二座茶業博物館</a:t>
            </a:r>
            <a:r>
              <a:rPr lang="zh-TW" altLang="en-US" sz="3500" dirty="0" smtClean="0">
                <a:latin typeface="標楷體" panose="03000509000000000000" pitchFamily="65" charset="-120"/>
                <a:ea typeface="標楷體" panose="03000509000000000000" pitchFamily="65" charset="-120"/>
              </a:rPr>
              <a:t>。</a:t>
            </a:r>
            <a:endParaRPr lang="en-US" altLang="zh-TW" sz="3500" dirty="0" smtClean="0">
              <a:latin typeface="標楷體" panose="03000509000000000000" pitchFamily="65" charset="-120"/>
              <a:ea typeface="標楷體" panose="03000509000000000000" pitchFamily="65" charset="-120"/>
            </a:endParaRPr>
          </a:p>
          <a:p>
            <a:pPr>
              <a:buNone/>
            </a:pPr>
            <a:r>
              <a:rPr lang="en-US" altLang="zh-TW" sz="3500" dirty="0" smtClean="0">
                <a:latin typeface="標楷體" panose="03000509000000000000" pitchFamily="65" charset="-120"/>
                <a:ea typeface="標楷體" panose="03000509000000000000" pitchFamily="65" charset="-120"/>
              </a:rPr>
              <a:t>		</a:t>
            </a:r>
            <a:r>
              <a:rPr lang="zh-TW" altLang="en-US" sz="3500" dirty="0" smtClean="0">
                <a:latin typeface="標楷體" panose="03000509000000000000" pitchFamily="65" charset="-120"/>
                <a:ea typeface="標楷體" panose="03000509000000000000" pitchFamily="65" charset="-120"/>
              </a:rPr>
              <a:t>主要館藏有</a:t>
            </a:r>
            <a:r>
              <a:rPr lang="zh-TW" altLang="en-US" sz="3500" b="1" dirty="0" smtClean="0">
                <a:latin typeface="標楷體" panose="03000509000000000000" pitchFamily="65" charset="-120"/>
                <a:ea typeface="標楷體" panose="03000509000000000000" pitchFamily="65" charset="-120"/>
              </a:rPr>
              <a:t>茶事</a:t>
            </a:r>
            <a:r>
              <a:rPr lang="zh-TW" altLang="en-US" sz="3500" dirty="0" smtClean="0">
                <a:latin typeface="標楷體" panose="03000509000000000000" pitchFamily="65" charset="-120"/>
                <a:ea typeface="標楷體" panose="03000509000000000000" pitchFamily="65" charset="-120"/>
              </a:rPr>
              <a:t>、</a:t>
            </a:r>
            <a:r>
              <a:rPr lang="zh-TW" altLang="en-US" sz="3500" b="1" dirty="0" smtClean="0">
                <a:latin typeface="標楷體" panose="03000509000000000000" pitchFamily="65" charset="-120"/>
                <a:ea typeface="標楷體" panose="03000509000000000000" pitchFamily="65" charset="-120"/>
              </a:rPr>
              <a:t>茶史</a:t>
            </a:r>
            <a:r>
              <a:rPr lang="zh-TW" altLang="en-US" sz="3500" dirty="0" smtClean="0">
                <a:latin typeface="標楷體" panose="03000509000000000000" pitchFamily="65" charset="-120"/>
                <a:ea typeface="標楷體" panose="03000509000000000000" pitchFamily="65" charset="-120"/>
              </a:rPr>
              <a:t>、</a:t>
            </a:r>
            <a:r>
              <a:rPr lang="zh-TW" altLang="en-US" sz="3500" b="1" dirty="0" smtClean="0">
                <a:latin typeface="標楷體" panose="03000509000000000000" pitchFamily="65" charset="-120"/>
                <a:ea typeface="標楷體" panose="03000509000000000000" pitchFamily="65" charset="-120"/>
              </a:rPr>
              <a:t>茶藝</a:t>
            </a:r>
            <a:r>
              <a:rPr lang="zh-TW" altLang="en-US" sz="3500" dirty="0" smtClean="0">
                <a:latin typeface="標楷體" panose="03000509000000000000" pitchFamily="65" charset="-120"/>
                <a:ea typeface="標楷體" panose="03000509000000000000" pitchFamily="65" charset="-120"/>
              </a:rPr>
              <a:t>等，涵蓋茶葉的成分、</a:t>
            </a:r>
            <a:r>
              <a:rPr lang="zh-TW" altLang="en-US" sz="3500" b="1" dirty="0" smtClean="0">
                <a:latin typeface="標楷體" panose="03000509000000000000" pitchFamily="65" charset="-120"/>
                <a:ea typeface="標楷體" panose="03000509000000000000" pitchFamily="65" charset="-120"/>
              </a:rPr>
              <a:t>茶樹</a:t>
            </a:r>
            <a:r>
              <a:rPr lang="zh-TW" altLang="en-US" sz="3500" dirty="0" smtClean="0">
                <a:latin typeface="標楷體" panose="03000509000000000000" pitchFamily="65" charset="-120"/>
                <a:ea typeface="標楷體" panose="03000509000000000000" pitchFamily="65" charset="-120"/>
              </a:rPr>
              <a:t>的品種、茶葉的</a:t>
            </a:r>
            <a:r>
              <a:rPr lang="zh-TW" altLang="en-US" sz="3500" b="1" dirty="0" smtClean="0">
                <a:latin typeface="標楷體" panose="03000509000000000000" pitchFamily="65" charset="-120"/>
                <a:ea typeface="標楷體" panose="03000509000000000000" pitchFamily="65" charset="-120"/>
              </a:rPr>
              <a:t>分類</a:t>
            </a:r>
            <a:r>
              <a:rPr lang="zh-TW" altLang="en-US" sz="3500" dirty="0" smtClean="0">
                <a:latin typeface="標楷體" panose="03000509000000000000" pitchFamily="65" charset="-120"/>
                <a:ea typeface="標楷體" panose="03000509000000000000" pitchFamily="65" charset="-120"/>
              </a:rPr>
              <a:t>、</a:t>
            </a:r>
            <a:r>
              <a:rPr lang="zh-TW" altLang="en-US" sz="3500" b="1" dirty="0" smtClean="0">
                <a:latin typeface="標楷體" panose="03000509000000000000" pitchFamily="65" charset="-120"/>
                <a:ea typeface="標楷體" panose="03000509000000000000" pitchFamily="65" charset="-120"/>
              </a:rPr>
              <a:t>茶葉的產銷</a:t>
            </a:r>
            <a:r>
              <a:rPr lang="zh-TW" altLang="en-US" sz="3500" dirty="0" smtClean="0">
                <a:latin typeface="標楷體" panose="03000509000000000000" pitchFamily="65" charset="-120"/>
                <a:ea typeface="標楷體" panose="03000509000000000000" pitchFamily="65" charset="-120"/>
              </a:rPr>
              <a:t>、臺灣茶園的分布、唐宋製茶器具、各代製茶法、現代</a:t>
            </a:r>
            <a:r>
              <a:rPr lang="zh-TW" altLang="en-US" sz="3500" b="1" dirty="0" smtClean="0">
                <a:latin typeface="標楷體" panose="03000509000000000000" pitchFamily="65" charset="-120"/>
                <a:ea typeface="標楷體" panose="03000509000000000000" pitchFamily="65" charset="-120"/>
              </a:rPr>
              <a:t>製茶的過程</a:t>
            </a:r>
            <a:r>
              <a:rPr lang="zh-TW" altLang="en-US" sz="3500" dirty="0" smtClean="0">
                <a:latin typeface="標楷體" panose="03000509000000000000" pitchFamily="65" charset="-120"/>
                <a:ea typeface="標楷體" panose="03000509000000000000" pitchFamily="65" charset="-120"/>
              </a:rPr>
              <a:t>等知識。</a:t>
            </a:r>
          </a:p>
          <a:p>
            <a:pPr>
              <a:buNone/>
            </a:pPr>
            <a:r>
              <a:rPr lang="en-US" altLang="zh-TW" sz="2800" dirty="0" smtClean="0">
                <a:latin typeface="標楷體" panose="03000509000000000000" pitchFamily="65" charset="-120"/>
                <a:ea typeface="標楷體" panose="03000509000000000000" pitchFamily="65" charset="-120"/>
              </a:rPr>
              <a:t>	</a:t>
            </a:r>
          </a:p>
          <a:p>
            <a:pPr>
              <a:buNone/>
            </a:pPr>
            <a:r>
              <a:rPr lang="en-US" altLang="zh-TW" sz="2800" dirty="0" smtClean="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TW" altLang="en-US" sz="4800" dirty="0" smtClean="0">
                <a:latin typeface="+mn-ea"/>
                <a:ea typeface="+mn-ea"/>
              </a:rPr>
              <a:t>主要精神</a:t>
            </a:r>
            <a:endParaRPr lang="zh-CN" altLang="en-US" sz="4800" dirty="0">
              <a:latin typeface="+mn-ea"/>
              <a:ea typeface="+mn-ea"/>
            </a:endParaRPr>
          </a:p>
        </p:txBody>
      </p:sp>
      <p:sp>
        <p:nvSpPr>
          <p:cNvPr id="3" name="内容占位符 2"/>
          <p:cNvSpPr>
            <a:spLocks noGrp="1"/>
          </p:cNvSpPr>
          <p:nvPr>
            <p:ph idx="1"/>
          </p:nvPr>
        </p:nvSpPr>
        <p:spPr/>
        <p:txBody>
          <a:bodyPr/>
          <a:lstStyle/>
          <a:p>
            <a:pPr>
              <a:lnSpc>
                <a:spcPct val="200000"/>
              </a:lnSpc>
            </a:pPr>
            <a:r>
              <a:rPr lang="zh-TW" altLang="en-US" sz="3200" dirty="0" smtClean="0">
                <a:latin typeface="標楷體" panose="03000509000000000000" pitchFamily="65" charset="-120"/>
                <a:ea typeface="標楷體" panose="03000509000000000000" pitchFamily="65" charset="-120"/>
              </a:rPr>
              <a:t>寧靜致遠</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望天上雲卷雲舒，悠然於天地山川</a:t>
            </a:r>
            <a:endParaRPr lang="en-US" altLang="zh-CN" sz="2400" dirty="0" smtClean="0">
              <a:latin typeface="標楷體" panose="03000509000000000000" pitchFamily="65" charset="-120"/>
              <a:ea typeface="標楷體" panose="03000509000000000000" pitchFamily="65" charset="-120"/>
            </a:endParaRPr>
          </a:p>
          <a:p>
            <a:pPr>
              <a:lnSpc>
                <a:spcPct val="200000"/>
              </a:lnSpc>
            </a:pPr>
            <a:r>
              <a:rPr lang="zh-TW" altLang="en-US" sz="3200" dirty="0" smtClean="0">
                <a:latin typeface="標楷體" panose="03000509000000000000" pitchFamily="65" charset="-120"/>
                <a:ea typeface="標楷體" panose="03000509000000000000" pitchFamily="65" charset="-120"/>
              </a:rPr>
              <a:t>清茶淡話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一壺清茶、一碟茶點、笑談人間四月天</a:t>
            </a:r>
            <a:endParaRPr lang="zh-CN"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001528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4">
      <a:majorFont>
        <a:latin typeface="Calibri"/>
        <a:ea typeface="方正宋黑简体"/>
        <a:cs typeface=""/>
      </a:majorFont>
      <a:minorFont>
        <a:latin typeface="Calibri"/>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610</Words>
  <Application>Microsoft Office PowerPoint</Application>
  <PresentationFormat>如螢幕大小 (16:9)</PresentationFormat>
  <Paragraphs>157</Paragraphs>
  <Slides>28</Slides>
  <Notes>0</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Office 主题​​</vt:lpstr>
      <vt:lpstr>仙茶入湖　   吟賞煙雨</vt:lpstr>
      <vt:lpstr>目錄</vt:lpstr>
      <vt:lpstr>構思發想(元素連結)</vt:lpstr>
      <vt:lpstr>文化延展</vt:lpstr>
      <vt:lpstr>文化延展</vt:lpstr>
      <vt:lpstr>文化延展</vt:lpstr>
      <vt:lpstr>文化延展</vt:lpstr>
      <vt:lpstr>文化延展</vt:lpstr>
      <vt:lpstr>主要精神</vt:lpstr>
      <vt:lpstr>主要內容</vt:lpstr>
      <vt:lpstr>產品</vt:lpstr>
      <vt:lpstr>產品</vt:lpstr>
      <vt:lpstr>簡牘</vt:lpstr>
      <vt:lpstr>提盒</vt:lpstr>
      <vt:lpstr>包裝設計</vt:lpstr>
      <vt:lpstr>內容樣式</vt:lpstr>
      <vt:lpstr>內容樣式</vt:lpstr>
      <vt:lpstr>店鋪結構</vt:lpstr>
      <vt:lpstr>湖心亭</vt:lpstr>
      <vt:lpstr>服務</vt:lpstr>
      <vt:lpstr>異業合作</vt:lpstr>
      <vt:lpstr>未來發展</vt:lpstr>
      <vt:lpstr>小知識?</vt:lpstr>
      <vt:lpstr>小知識?</vt:lpstr>
      <vt:lpstr>參考文獻</vt:lpstr>
      <vt:lpstr>參考文獻</vt:lpstr>
      <vt:lpstr>參考文獻</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仙茶入湖　   吟賞煙雨</dc:title>
  <dc:creator>user</dc:creator>
  <cp:lastModifiedBy>SHAW</cp:lastModifiedBy>
  <cp:revision>59</cp:revision>
  <dcterms:created xsi:type="dcterms:W3CDTF">2012-12-02T08:29:59Z</dcterms:created>
  <dcterms:modified xsi:type="dcterms:W3CDTF">2016-06-13T03:35:29Z</dcterms:modified>
</cp:coreProperties>
</file>