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E8C51668-73E0-4C14-976B-D6FD20038B11}">
          <p14:sldIdLst>
            <p14:sldId id="256"/>
            <p14:sldId id="257"/>
            <p14:sldId id="258"/>
            <p14:sldId id="263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7C2CB-872E-4B8F-A6E8-3F68D329588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92EF6-D7E7-4114-8831-DBD1D2CD4D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49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2EF6-D7E7-4114-8831-DBD1D2CD4D3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728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2016/12/12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980728"/>
            <a:ext cx="4032448" cy="1008112"/>
          </a:xfrm>
        </p:spPr>
        <p:txBody>
          <a:bodyPr>
            <a:noAutofit/>
          </a:bodyPr>
          <a:lstStyle/>
          <a:p>
            <a:pPr algn="l"/>
            <a:r>
              <a:rPr lang="zh-TW" altLang="en-US" sz="7200" dirty="0" smtClean="0">
                <a:solidFill>
                  <a:schemeClr val="accent1"/>
                </a:solidFill>
              </a:rPr>
              <a:t>異域</a:t>
            </a:r>
            <a:r>
              <a:rPr lang="zh-TW" altLang="en-US" sz="3200" b="1" dirty="0" smtClean="0">
                <a:solidFill>
                  <a:schemeClr val="accent1"/>
                </a:solidFill>
              </a:rPr>
              <a:t>柏楊作</a:t>
            </a:r>
            <a:endParaRPr lang="zh-TW" alt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067944" y="3068960"/>
            <a:ext cx="4032448" cy="3133054"/>
          </a:xfrm>
        </p:spPr>
        <p:txBody>
          <a:bodyPr>
            <a:normAutofit/>
          </a:bodyPr>
          <a:lstStyle/>
          <a:p>
            <a:r>
              <a:rPr lang="zh-TW" altLang="en-US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組員 </a:t>
            </a:r>
            <a:r>
              <a:rPr lang="en-US" altLang="zh-TW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:</a:t>
            </a:r>
            <a:r>
              <a:rPr lang="en-US" altLang="zh-TW" sz="11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zh-TW" sz="26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zh-TW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  <a:ea typeface="+mj-ea"/>
              </a:rPr>
              <a:t>B10337132</a:t>
            </a:r>
            <a:r>
              <a:rPr lang="zh-TW" altLang="en-US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范晏</a:t>
            </a:r>
            <a:r>
              <a:rPr lang="zh-TW" altLang="en-US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羚</a:t>
            </a:r>
            <a:endParaRPr lang="en-US" altLang="zh-TW" sz="26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altLang="zh-TW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            B10337090</a:t>
            </a:r>
            <a:r>
              <a:rPr lang="zh-TW" altLang="en-US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黃怡菁</a:t>
            </a:r>
            <a:endParaRPr lang="en-US" altLang="zh-TW" sz="26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altLang="zh-TW" sz="2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            B10336086</a:t>
            </a:r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蘇益民</a:t>
            </a:r>
            <a:endParaRPr lang="en-US" altLang="zh-TW" sz="2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TW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 </a:t>
            </a:r>
            <a:r>
              <a:rPr lang="en-US" altLang="zh-TW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B10337199</a:t>
            </a:r>
            <a:r>
              <a: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彭于</a:t>
            </a:r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珊</a:t>
            </a:r>
            <a:endParaRPr lang="en-US" altLang="zh-TW" sz="2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TW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B10337201</a:t>
            </a:r>
            <a:r>
              <a:rPr lang="zh-TW" alt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許嫚芸</a:t>
            </a:r>
            <a:endParaRPr lang="en-US" altLang="zh-TW" sz="2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TW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B10212095</a:t>
            </a:r>
            <a:r>
              <a:rPr lang="zh-TW" altLang="en-US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吳乾德</a:t>
            </a:r>
            <a:endParaRPr lang="en-US" altLang="zh-TW" sz="2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473" t="22609" r="29748" b="22618"/>
          <a:stretch/>
        </p:blipFill>
        <p:spPr bwMode="auto">
          <a:xfrm>
            <a:off x="899592" y="2528194"/>
            <a:ext cx="2952328" cy="3965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14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881755"/>
            <a:ext cx="2446040" cy="659904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柯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</a:rPr>
              <a:t>南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2603" y="1619406"/>
            <a:ext cx="586891" cy="590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1005000" y="1653451"/>
            <a:ext cx="3778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針對角色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事件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想法</a:t>
            </a:r>
          </a:p>
        </p:txBody>
      </p:sp>
      <p:sp>
        <p:nvSpPr>
          <p:cNvPr id="6" name="矩形 5"/>
          <p:cNvSpPr/>
          <p:nvPr/>
        </p:nvSpPr>
        <p:spPr>
          <a:xfrm>
            <a:off x="963196" y="2223678"/>
            <a:ext cx="684075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200" dirty="0"/>
              <a:t>小說有真實與虛構這才是好看</a:t>
            </a:r>
            <a:r>
              <a:rPr lang="zh-TW" altLang="en-US" sz="2200" dirty="0" smtClean="0"/>
              <a:t>地方。</a:t>
            </a:r>
          </a:p>
          <a:p>
            <a:endParaRPr lang="zh-TW" altLang="en-US" sz="1200" dirty="0" smtClean="0"/>
          </a:p>
          <a:p>
            <a:r>
              <a:rPr lang="zh-TW" altLang="en-US" sz="2200" dirty="0" smtClean="0"/>
              <a:t>鄧克寶</a:t>
            </a:r>
            <a:r>
              <a:rPr lang="zh-TW" altLang="en-US" sz="2200" dirty="0"/>
              <a:t>帶著家人逃，妻子政芬沒</a:t>
            </a:r>
            <a:r>
              <a:rPr lang="zh-TW" altLang="en-US" sz="2200" dirty="0" smtClean="0"/>
              <a:t>抱怨</a:t>
            </a:r>
            <a:endParaRPr lang="en-US" altLang="zh-TW" sz="2200" dirty="0" smtClean="0"/>
          </a:p>
          <a:p>
            <a:r>
              <a:rPr lang="zh-TW" altLang="en-US" sz="2200" dirty="0" smtClean="0"/>
              <a:t>為了</a:t>
            </a:r>
            <a:r>
              <a:rPr lang="zh-TW" altLang="en-US" sz="2200" dirty="0"/>
              <a:t>什麼要把罪寫在家人身上</a:t>
            </a:r>
            <a:r>
              <a:rPr lang="en-US" altLang="zh-TW" sz="2200" dirty="0"/>
              <a:t>?</a:t>
            </a:r>
          </a:p>
          <a:p>
            <a:r>
              <a:rPr lang="zh-TW" altLang="en-US" sz="2200" dirty="0"/>
              <a:t>為何而戰</a:t>
            </a:r>
            <a:r>
              <a:rPr lang="en-US" altLang="zh-TW" sz="2200" dirty="0" smtClean="0"/>
              <a:t>?</a:t>
            </a:r>
            <a:r>
              <a:rPr lang="zh-TW" altLang="en-US" sz="2200" dirty="0" smtClean="0"/>
              <a:t>為</a:t>
            </a:r>
            <a:r>
              <a:rPr lang="zh-TW" altLang="en-US" sz="2200" dirty="0"/>
              <a:t>誰而戰</a:t>
            </a:r>
            <a:r>
              <a:rPr lang="en-US" altLang="zh-TW" sz="2200" dirty="0"/>
              <a:t>?</a:t>
            </a:r>
          </a:p>
        </p:txBody>
      </p:sp>
      <p:sp>
        <p:nvSpPr>
          <p:cNvPr id="7" name="矩形 6"/>
          <p:cNvSpPr/>
          <p:nvPr/>
        </p:nvSpPr>
        <p:spPr>
          <a:xfrm>
            <a:off x="1043608" y="3837381"/>
            <a:ext cx="5472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讓大家一目了然的關鍵點</a:t>
            </a:r>
          </a:p>
        </p:txBody>
      </p:sp>
      <p:sp>
        <p:nvSpPr>
          <p:cNvPr id="8" name="矩形 7"/>
          <p:cNvSpPr/>
          <p:nvPr/>
        </p:nvSpPr>
        <p:spPr>
          <a:xfrm>
            <a:off x="1087893" y="4392262"/>
            <a:ext cx="5723724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200" dirty="0"/>
              <a:t>一群勇士為了國旗，是青天白日不是五星旗</a:t>
            </a:r>
          </a:p>
          <a:p>
            <a:endParaRPr lang="zh-TW" altLang="en-US" sz="300" dirty="0"/>
          </a:p>
          <a:p>
            <a:r>
              <a:rPr lang="zh-TW" altLang="en-US" sz="2200" dirty="0"/>
              <a:t>國旗的象徵</a:t>
            </a:r>
            <a:r>
              <a:rPr lang="en-US" altLang="zh-TW" sz="2200" dirty="0"/>
              <a:t>!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0729" y="3916449"/>
            <a:ext cx="472029" cy="4758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28994" y="3768935"/>
            <a:ext cx="1266326" cy="284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4526" y="4884706"/>
            <a:ext cx="2578100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071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2734072" cy="659904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賈伯斯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副標題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83568" y="1844824"/>
                <a:ext cx="7560840" cy="3384376"/>
              </a:xfrm>
            </p:spPr>
            <p:txBody>
              <a:bodyPr>
                <a:normAutofit/>
              </a:bodyPr>
              <a:lstStyle/>
              <a:p>
                <a:r>
                  <a:rPr lang="zh-TW" altLang="en-US" sz="3200" dirty="0">
                    <a:solidFill>
                      <a:schemeClr val="accent2">
                        <a:lumMod val="75000"/>
                      </a:schemeClr>
                    </a:solidFill>
                  </a:rPr>
                  <a:t>找出故事與外在世界的關聯性</a:t>
                </a:r>
                <a:r>
                  <a:rPr lang="en-US" altLang="zh-TW" sz="32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:</a:t>
                </a:r>
              </a:p>
              <a:p>
                <a:endParaRPr lang="en-US" altLang="zh-TW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endParaRPr>
              </a:p>
              <a:p>
                <a:r>
                  <a:rPr lang="en-US" altLang="zh-TW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 </a:t>
                </a:r>
                <a:r>
                  <a:rPr lang="en-US" altLang="zh-TW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     </a:t>
                </a:r>
                <a:r>
                  <a:rPr lang="en-US" altLang="zh-TW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 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我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覺得故事中戰爭帶來痛苦與悲傷是與現在的太平社會無法比擬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的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但要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說到這群被遺忘的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孤軍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他們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就像是現在很多弱勢的老百姓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+mj-ea"/>
                      </a:rPr>
                      <m:t>，</m:t>
                    </m:r>
                  </m:oMath>
                </a14:m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像是很多被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政府強制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拆房的人民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阿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或是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被一些有社會地位的人給欺負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+mj-ea"/>
                      </a:rPr>
                      <m:t>，</m:t>
                    </m:r>
                  </m:oMath>
                </a14:m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而我們的政府總是一句不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吭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甚至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是欺壓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人民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但是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當要選舉的時候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+mj-ea"/>
                      </a:rPr>
                      <m:t>，</m:t>
                    </m:r>
                  </m:oMath>
                </a14:m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就會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像在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滇緬邊界被遺棄的孤兒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一樣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打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了勝仗才被關注才給幫助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+mj-ea"/>
                      </a:rPr>
                      <m:t>，</m:t>
                    </m:r>
                  </m:oMath>
                </a14:m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現在的社會是選舉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前給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你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幫助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選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完舉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之後</a:t>
                </a:r>
                <a:r>
                  <a:rPr lang="en-US" altLang="zh-TW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"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錢</a:t>
                </a:r>
                <a:r>
                  <a:rPr lang="en-US" altLang="zh-TW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"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來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相助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新細明體"/>
                    <a:ea typeface="新細明體"/>
                  </a:rPr>
                  <a:t>，</a:t>
                </a:r>
                <a:r>
                  <a:rPr lang="zh-TW" altLang="en-US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真的</a:t>
                </a:r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j-ea"/>
                    <a:ea typeface="+mj-ea"/>
                  </a:rPr>
                  <a:t>是讓人感慨不已 </a:t>
                </a:r>
              </a:p>
            </p:txBody>
          </p:sp>
        </mc:Choice>
        <mc:Fallback xmlns="">
          <p:sp>
            <p:nvSpPr>
              <p:cNvPr id="3" name="副標題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83568" y="1844824"/>
                <a:ext cx="7560840" cy="3384376"/>
              </a:xfrm>
              <a:blipFill rotWithShape="1">
                <a:blip r:embed="rId2"/>
                <a:stretch>
                  <a:fillRect l="-2016" t="-2523" r="-8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6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070707"/>
              </a:clrFrom>
              <a:clrTo>
                <a:srgbClr val="070707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ement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229199"/>
            <a:ext cx="8460432" cy="162880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15883" y="548680"/>
            <a:ext cx="77631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針對故事情節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用自己的經驗或是家人的經驗</a:t>
            </a:r>
            <a:r>
              <a:rPr lang="en-US" altLang="zh-TW" sz="28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</a:rPr>
              <a:t> 或現實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事件中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zh-TW" altLang="en-US" sz="2800" dirty="0">
                <a:solidFill>
                  <a:schemeClr val="accent2">
                    <a:lumMod val="75000"/>
                  </a:schemeClr>
                </a:solidFill>
              </a:rPr>
              <a:t>聯想到的事情</a:t>
            </a:r>
            <a:r>
              <a:rPr lang="en-US" altLang="zh-TW" sz="28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endParaRPr lang="zh-TW" alt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1233" y="1844824"/>
            <a:ext cx="7697823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zh-TW" altLang="en-US" dirty="0" smtClean="0"/>
              <a:t> </a:t>
            </a:r>
            <a:r>
              <a:rPr lang="zh-TW" altLang="en-US" sz="1900" dirty="0" smtClean="0"/>
              <a:t>看</a:t>
            </a:r>
            <a:r>
              <a:rPr lang="zh-TW" altLang="en-US" sz="1900" dirty="0"/>
              <a:t>完這部影片，讓我想到很多人情冷暖，像是我之前高中剛</a:t>
            </a:r>
            <a:r>
              <a:rPr lang="zh-TW" altLang="en-US" sz="1900" dirty="0" smtClean="0"/>
              <a:t>畢業</a:t>
            </a:r>
            <a:endParaRPr lang="en-US" altLang="zh-TW" sz="1900" dirty="0" smtClean="0"/>
          </a:p>
          <a:p>
            <a:r>
              <a:rPr lang="zh-TW" altLang="en-US" sz="1900" dirty="0" smtClean="0"/>
              <a:t>的</a:t>
            </a:r>
            <a:r>
              <a:rPr lang="zh-TW" altLang="en-US" sz="1900" dirty="0"/>
              <a:t>時候，想說暑假打打工賺點零用錢，於是就找了幾個朋友一起</a:t>
            </a:r>
            <a:r>
              <a:rPr lang="zh-TW" altLang="en-US" sz="1900" dirty="0" smtClean="0"/>
              <a:t>努力</a:t>
            </a:r>
            <a:endParaRPr lang="en-US" altLang="zh-TW" sz="1900" dirty="0" smtClean="0"/>
          </a:p>
          <a:p>
            <a:r>
              <a:rPr lang="zh-TW" altLang="en-US" sz="1900" dirty="0" smtClean="0"/>
              <a:t>，</a:t>
            </a:r>
            <a:r>
              <a:rPr lang="zh-TW" altLang="en-US" sz="1900" dirty="0"/>
              <a:t>一起當個小老闆賺錢，一開始大家聽到我的建議，覺得好像不錯會賺錢，每個都想來參一腳，都想要加入我的想法一起做事，可是當真的開始要經營要努力拚的時候，卻都只有我在做事，最後還因為一些事情而揹了債，但是我的朋友們這時候，反而像政府對待滇緬邊界的軍隊一樣，視而不見，好像都不關他們的事情一樣，所以通通又是我自己處理，直到最後有賺錢了，每個又想靠到我身邊想找好處，我真的覺得也太現實了，就是我們的第八軍打了勝仗，政府才援助才想到有這支第八軍一樣 </a:t>
            </a:r>
          </a:p>
        </p:txBody>
      </p:sp>
    </p:spTree>
    <p:extLst>
      <p:ext uri="{BB962C8B-B14F-4D97-AF65-F5344CB8AC3E}">
        <p14:creationId xmlns:p14="http://schemas.microsoft.com/office/powerpoint/2010/main" val="1672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3679993"/>
            <a:ext cx="3240360" cy="309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4896544" cy="792088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chemeClr val="bg2">
                    <a:lumMod val="50000"/>
                  </a:schemeClr>
                </a:solidFill>
              </a:rPr>
              <a:t>文化小捕手</a:t>
            </a:r>
            <a:endParaRPr lang="zh-TW" altLang="en-US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776864" cy="2304256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zh-TW" altLang="en-US" sz="3000" dirty="0" smtClean="0">
                <a:solidFill>
                  <a:schemeClr val="accent2">
                    <a:lumMod val="75000"/>
                  </a:schemeClr>
                </a:solidFill>
              </a:rPr>
              <a:t>尋找</a:t>
            </a:r>
            <a:r>
              <a:rPr lang="zh-TW" altLang="en-US" sz="3000" dirty="0">
                <a:solidFill>
                  <a:schemeClr val="accent2">
                    <a:lumMod val="75000"/>
                  </a:schemeClr>
                </a:solidFill>
              </a:rPr>
              <a:t>自己文化與故事中文化的</a:t>
            </a:r>
            <a:r>
              <a:rPr lang="zh-TW" altLang="en-US" sz="3000" dirty="0" smtClean="0">
                <a:solidFill>
                  <a:schemeClr val="accent2">
                    <a:lumMod val="75000"/>
                  </a:schemeClr>
                </a:solidFill>
              </a:rPr>
              <a:t>差異</a:t>
            </a:r>
            <a:endParaRPr lang="en-US" altLang="zh-TW" sz="3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現在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的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文化 </a:t>
            </a:r>
            <a:r>
              <a:rPr lang="en-US" altLang="zh-TW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: 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有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事情的時候，大家坐下來好好講，冷靜的處理，不會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動手動腳</a:t>
            </a:r>
            <a:endParaRPr lang="en-US" altLang="zh-TW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以前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的文化 </a:t>
            </a:r>
            <a:r>
              <a:rPr lang="en-US" altLang="zh-TW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: 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為了小事而互看不順眼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、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打鬥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，更嚴重的就引起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戰爭。</a:t>
            </a:r>
            <a:endParaRPr lang="en-US" altLang="zh-TW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共產黨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的人會讓大家都有飯吃，財物都平分，這才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公平，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而國民黨會認為土地是我們的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，錢</a:t>
            </a:r>
            <a:r>
              <a:rPr lang="zh-TW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都應該自己賺，並不是靠搶奪來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解決</a:t>
            </a:r>
            <a:r>
              <a:rPr lang="zh-TW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新細明體"/>
                <a:ea typeface="新細明體"/>
              </a:rPr>
              <a:t>。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　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764230" y="4437112"/>
            <a:ext cx="4392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「</a:t>
            </a:r>
            <a:r>
              <a:rPr lang="zh-TW" altLang="en-US" dirty="0">
                <a:solidFill>
                  <a:schemeClr val="accent3"/>
                </a:solidFill>
              </a:rPr>
              <a:t>人生自古誰無死，留取丹心照汗青！</a:t>
            </a:r>
            <a:r>
              <a:rPr lang="zh-TW" altLang="en-US" dirty="0"/>
              <a:t>」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我們這些百戰蠻荒的孤臣孽子，根本不可能留名史頁，也從沒有想到要留名史頁</a:t>
            </a:r>
            <a:r>
              <a:rPr lang="zh-TW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，我們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只是</a:t>
            </a:r>
            <a:r>
              <a:rPr lang="zh-TW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盡到做人的本份，用我們枯瘦如柴的骨骸，奠立大多人幸福的基礎，然而往往事與願違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，生離死別，葬身</a:t>
            </a:r>
            <a:r>
              <a:rPr lang="zh-TW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異域</a:t>
            </a:r>
            <a:endParaRPr lang="zh-TW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64230" y="3883114"/>
            <a:ext cx="36471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dirty="0" smtClean="0">
                <a:solidFill>
                  <a:schemeClr val="accent2">
                    <a:lumMod val="75000"/>
                  </a:schemeClr>
                </a:solidFill>
              </a:rPr>
              <a:t>顯示故事中文化的點</a:t>
            </a:r>
            <a:endParaRPr lang="zh-TW" alt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10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3310136" cy="1224135"/>
          </a:xfrm>
        </p:spPr>
        <p:txBody>
          <a:bodyPr/>
          <a:lstStyle/>
          <a:p>
            <a:r>
              <a:rPr lang="zh-TW" altLang="en-US" sz="6000" dirty="0" smtClean="0">
                <a:solidFill>
                  <a:schemeClr val="bg2">
                    <a:lumMod val="50000"/>
                  </a:schemeClr>
                </a:solidFill>
              </a:rPr>
              <a:t>段落小編</a:t>
            </a:r>
            <a:endParaRPr lang="zh-TW" altLang="en-US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4540151"/>
            <a:ext cx="2976128" cy="228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15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853591"/>
            <a:ext cx="4421973" cy="659904"/>
          </a:xfrm>
        </p:spPr>
        <p:txBody>
          <a:bodyPr/>
          <a:lstStyle/>
          <a:p>
            <a:r>
              <a:rPr lang="zh-TW" altLang="en-US" sz="6000" dirty="0" smtClean="0">
                <a:solidFill>
                  <a:schemeClr val="bg2">
                    <a:lumMod val="50000"/>
                  </a:schemeClr>
                </a:solidFill>
              </a:rPr>
              <a:t>文字小精靈</a:t>
            </a:r>
            <a:endParaRPr lang="zh-TW" altLang="en-US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768374"/>
            <a:ext cx="1512168" cy="149024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9552" y="1772816"/>
            <a:ext cx="756084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dirty="0" smtClean="0">
                <a:solidFill>
                  <a:schemeClr val="accent2">
                    <a:lumMod val="75000"/>
                  </a:schemeClr>
                </a:solidFill>
              </a:rPr>
              <a:t>新字彙</a:t>
            </a:r>
          </a:p>
          <a:p>
            <a:r>
              <a:rPr lang="zh-TW" altLang="en-US" dirty="0" smtClean="0"/>
              <a:t>自分</a:t>
            </a:r>
            <a:r>
              <a:rPr lang="zh-TW" altLang="en-US" dirty="0"/>
              <a:t>必死、衣帶詔、掩面悲働、悲壯行列、甕中之鱉、雷霆萬鈞。</a:t>
            </a:r>
          </a:p>
          <a:p>
            <a:endParaRPr lang="zh-TW" altLang="en-US" dirty="0"/>
          </a:p>
          <a:p>
            <a:r>
              <a:rPr lang="zh-TW" altLang="en-US" sz="3000" dirty="0">
                <a:solidFill>
                  <a:schemeClr val="accent2">
                    <a:lumMod val="75000"/>
                  </a:schemeClr>
                </a:solidFill>
              </a:rPr>
              <a:t>重要詞彙</a:t>
            </a:r>
          </a:p>
          <a:p>
            <a:r>
              <a:rPr lang="zh-TW" altLang="en-US" dirty="0"/>
              <a:t>悲憤</a:t>
            </a:r>
            <a:r>
              <a:rPr lang="zh-TW" altLang="en-US" dirty="0" smtClean="0"/>
              <a:t>發抖 </a:t>
            </a:r>
            <a:r>
              <a:rPr lang="en-US" altLang="zh-TW" dirty="0" smtClean="0"/>
              <a:t>: </a:t>
            </a:r>
            <a:r>
              <a:rPr lang="zh-TW" altLang="en-US" dirty="0" smtClean="0"/>
              <a:t>形容</a:t>
            </a:r>
            <a:r>
              <a:rPr lang="zh-TW" altLang="en-US" dirty="0"/>
              <a:t>非常悲痛憤怒</a:t>
            </a:r>
          </a:p>
          <a:p>
            <a:r>
              <a:rPr lang="zh-TW" altLang="en-US" dirty="0" smtClean="0"/>
              <a:t>日暮途窮 </a:t>
            </a:r>
            <a:r>
              <a:rPr lang="en-US" altLang="zh-TW" dirty="0" smtClean="0"/>
              <a:t>: </a:t>
            </a:r>
            <a:r>
              <a:rPr lang="zh-TW" altLang="en-US" dirty="0" smtClean="0"/>
              <a:t>比喻</a:t>
            </a:r>
            <a:r>
              <a:rPr lang="zh-TW" altLang="en-US" dirty="0"/>
              <a:t>到了無路可走的地步。</a:t>
            </a:r>
          </a:p>
          <a:p>
            <a:r>
              <a:rPr lang="zh-TW" altLang="en-US" dirty="0" smtClean="0"/>
              <a:t>潰不成軍 </a:t>
            </a:r>
            <a:r>
              <a:rPr lang="en-US" altLang="zh-TW" dirty="0" smtClean="0"/>
              <a:t>: </a:t>
            </a:r>
            <a:r>
              <a:rPr lang="zh-TW" altLang="en-US" dirty="0" smtClean="0"/>
              <a:t>被</a:t>
            </a:r>
            <a:r>
              <a:rPr lang="zh-TW" altLang="en-US" dirty="0"/>
              <a:t>打得七零八落，不成隊伍，形容慘敗。</a:t>
            </a:r>
          </a:p>
          <a:p>
            <a:r>
              <a:rPr lang="zh-TW" altLang="en-US" dirty="0"/>
              <a:t>饒勇</a:t>
            </a:r>
            <a:r>
              <a:rPr lang="zh-TW" altLang="en-US" dirty="0" smtClean="0"/>
              <a:t>善戰 </a:t>
            </a:r>
            <a:r>
              <a:rPr lang="en-US" altLang="zh-TW" dirty="0" smtClean="0"/>
              <a:t>: </a:t>
            </a:r>
            <a:r>
              <a:rPr lang="zh-TW" altLang="en-US" dirty="0" smtClean="0"/>
              <a:t>勇猛</a:t>
            </a:r>
            <a:r>
              <a:rPr lang="zh-TW" altLang="en-US" dirty="0"/>
              <a:t>，善於戰鬥。</a:t>
            </a:r>
          </a:p>
          <a:p>
            <a:r>
              <a:rPr lang="zh-TW" altLang="en-US" dirty="0" smtClean="0"/>
              <a:t>忠心耿耿 </a:t>
            </a:r>
            <a:r>
              <a:rPr lang="en-US" altLang="zh-TW" dirty="0" smtClean="0"/>
              <a:t>: </a:t>
            </a:r>
            <a:r>
              <a:rPr lang="zh-TW" altLang="en-US" dirty="0" smtClean="0"/>
              <a:t>形容</a:t>
            </a:r>
            <a:r>
              <a:rPr lang="zh-TW" altLang="en-US" dirty="0"/>
              <a:t>非常忠誠。</a:t>
            </a:r>
          </a:p>
          <a:p>
            <a:endParaRPr lang="zh-TW" altLang="en-US" dirty="0"/>
          </a:p>
          <a:p>
            <a:r>
              <a:rPr lang="zh-TW" altLang="en-US" sz="3000" dirty="0">
                <a:solidFill>
                  <a:schemeClr val="accent2">
                    <a:lumMod val="75000"/>
                  </a:schemeClr>
                </a:solidFill>
              </a:rPr>
              <a:t>詞彙對故事的重要性</a:t>
            </a:r>
          </a:p>
          <a:p>
            <a:r>
              <a:rPr lang="zh-TW" altLang="en-US" dirty="0"/>
              <a:t>這些字詞說明了忠興部隊在對抗緬軍時的總總心路歷程，不分晝夜的上戰場打仗，只為了有一天能夠再回到祖國的懷抱。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2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5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216</TotalTime>
  <Words>737</Words>
  <Application>Microsoft Office PowerPoint</Application>
  <PresentationFormat>如螢幕大小 (4:3)</PresentationFormat>
  <Paragraphs>48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Arial</vt:lpstr>
      <vt:lpstr>Calibri</vt:lpstr>
      <vt:lpstr>Cambria</vt:lpstr>
      <vt:lpstr>Cambria Math</vt:lpstr>
      <vt:lpstr>相鄰</vt:lpstr>
      <vt:lpstr>異域柏楊作</vt:lpstr>
      <vt:lpstr>柯南</vt:lpstr>
      <vt:lpstr>賈伯斯</vt:lpstr>
      <vt:lpstr>PowerPoint 簡報</vt:lpstr>
      <vt:lpstr>文化小捕手</vt:lpstr>
      <vt:lpstr>段落小編</vt:lpstr>
      <vt:lpstr>文字小精靈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29</cp:revision>
  <dcterms:created xsi:type="dcterms:W3CDTF">2016-11-23T02:22:25Z</dcterms:created>
  <dcterms:modified xsi:type="dcterms:W3CDTF">2016-12-12T07:02:44Z</dcterms:modified>
</cp:coreProperties>
</file>