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7"/>
  </p:notesMasterIdLst>
  <p:sldIdLst>
    <p:sldId id="256" r:id="rId2"/>
    <p:sldId id="287" r:id="rId3"/>
    <p:sldId id="288" r:id="rId4"/>
    <p:sldId id="289" r:id="rId5"/>
    <p:sldId id="290" r:id="rId6"/>
    <p:sldId id="293" r:id="rId7"/>
    <p:sldId id="292" r:id="rId8"/>
    <p:sldId id="294" r:id="rId9"/>
    <p:sldId id="295" r:id="rId10"/>
    <p:sldId id="296" r:id="rId11"/>
    <p:sldId id="298" r:id="rId12"/>
    <p:sldId id="299" r:id="rId13"/>
    <p:sldId id="297" r:id="rId14"/>
    <p:sldId id="286" r:id="rId15"/>
    <p:sldId id="285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660"/>
  </p:normalViewPr>
  <p:slideViewPr>
    <p:cSldViewPr>
      <p:cViewPr varScale="1">
        <p:scale>
          <a:sx n="68" d="100"/>
          <a:sy n="68" d="100"/>
        </p:scale>
        <p:origin x="-12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46C7F4-B6B2-4899-8C98-E03CA2B1AC5F}" type="datetimeFigureOut">
              <a:rPr lang="zh-TW" altLang="en-US" smtClean="0"/>
              <a:pPr/>
              <a:t>2014/3/16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1DD4CB-F1E4-450E-9DDC-FBFB919D7A9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矩形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矩形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矩形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矩形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圓角矩形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圓角矩形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6928341-A528-4A07-8DA4-59EBE8908B2D}" type="datetime1">
              <a:rPr lang="zh-TW" altLang="en-US" smtClean="0"/>
              <a:pPr/>
              <a:t>2014/3/16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87E66-9C53-4B51-B356-39967C87E335}" type="datetime1">
              <a:rPr lang="zh-TW" altLang="en-US" smtClean="0"/>
              <a:pPr/>
              <a:t>2014/3/16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D52D-F9B7-4C22-92D5-E54A3856B861}" type="datetime1">
              <a:rPr lang="zh-TW" altLang="en-US" smtClean="0"/>
              <a:pPr/>
              <a:t>2014/3/16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94412-8C89-43E2-AA65-E66D75CD85CF}" type="datetime1">
              <a:rPr lang="zh-TW" altLang="en-US" smtClean="0"/>
              <a:pPr/>
              <a:t>2014/3/16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977DC-5A70-4956-A049-28961729C013}" type="datetime1">
              <a:rPr lang="zh-TW" altLang="en-US" smtClean="0"/>
              <a:pPr/>
              <a:t>2014/3/16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6D8A8-12F1-422B-8438-6F15168CDDDF}" type="datetime1">
              <a:rPr lang="zh-TW" altLang="en-US" smtClean="0"/>
              <a:pPr/>
              <a:t>2014/3/16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6" name="日期版面配置區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4E68C1E-6B14-4DAC-9FC2-82074737526A}" type="datetime1">
              <a:rPr lang="zh-TW" altLang="en-US" smtClean="0"/>
              <a:pPr/>
              <a:t>2014/3/16</a:t>
            </a:fld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9647E5A-FA7E-437E-BABA-9302E25E4087}" type="datetime1">
              <a:rPr lang="zh-TW" altLang="en-US" smtClean="0"/>
              <a:pPr/>
              <a:t>2014/3/16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70E36-3C95-4AE6-87E5-E894E9AD90D3}" type="datetime1">
              <a:rPr lang="zh-TW" altLang="en-US" smtClean="0"/>
              <a:pPr/>
              <a:t>2014/3/16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65D5B-D92C-4731-9069-77EF908B0A24}" type="datetime1">
              <a:rPr lang="zh-TW" altLang="en-US" smtClean="0"/>
              <a:pPr/>
              <a:t>2014/3/16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596BF-00E1-4BF5-A8DF-F12A2A1BB1A1}" type="datetime1">
              <a:rPr lang="zh-TW" altLang="en-US" smtClean="0"/>
              <a:pPr/>
              <a:t>2014/3/16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矩形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矩形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矩形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圓角矩形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圓角矩形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矩形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矩形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矩形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矩形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矩形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矩形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944531A-1D8A-4ABB-A7C0-FC1BD3A499E1}" type="datetime1">
              <a:rPr lang="zh-TW" altLang="en-US" smtClean="0"/>
              <a:pPr/>
              <a:t>2014/3/16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ooks.com.tw/products/001031143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search.books.com.tw/exep/prod_search_redir.php?key=%E5%BE%9E%E5%9C%B0%E5%9C%96%E7%9C%8B%E4%B8%96%E7%95%8C%E7%B4%9B%E7%88%AD&amp;area=mid&amp;item=0010311435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829761"/>
          </a:xfrm>
        </p:spPr>
        <p:txBody>
          <a:bodyPr>
            <a:normAutofit/>
          </a:bodyPr>
          <a:lstStyle/>
          <a:p>
            <a:r>
              <a:rPr lang="zh-TW" altLang="zh-TW" sz="3200" dirty="0"/>
              <a:t>教育部</a:t>
            </a:r>
            <a:r>
              <a:rPr lang="zh-TW" altLang="zh-TW" sz="3200" dirty="0" smtClean="0"/>
              <a:t>現代</a:t>
            </a:r>
            <a:r>
              <a:rPr lang="zh-TW" altLang="zh-TW" sz="3200" dirty="0"/>
              <a:t>公民核心能力課程</a:t>
            </a:r>
            <a:r>
              <a:rPr lang="zh-TW" altLang="zh-TW" sz="3200" dirty="0" smtClean="0"/>
              <a:t>計畫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zh-TW" altLang="zh-TW" sz="3200" dirty="0"/>
              <a:t>凝視與再現：移民社會與多元認同</a:t>
            </a:r>
            <a:endParaRPr lang="zh-TW" altLang="en-US" sz="32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zh-TW" sz="2800" dirty="0"/>
              <a:t>移民社會的認同：過去、現在與</a:t>
            </a:r>
            <a:r>
              <a:rPr lang="zh-TW" altLang="zh-TW" sz="2800" dirty="0" smtClean="0"/>
              <a:t>未來</a:t>
            </a:r>
            <a:endParaRPr lang="en-US" altLang="zh-TW" sz="2800" dirty="0" smtClean="0"/>
          </a:p>
          <a:p>
            <a:r>
              <a:rPr lang="zh-TW" altLang="en-US" sz="2800" dirty="0"/>
              <a:t>閔宇</a:t>
            </a:r>
            <a:r>
              <a:rPr lang="zh-TW" altLang="en-US" sz="2800" dirty="0" smtClean="0"/>
              <a:t>經 助理教授</a:t>
            </a:r>
            <a:endParaRPr lang="en-US" altLang="zh-TW" sz="2800" dirty="0" smtClean="0"/>
          </a:p>
          <a:p>
            <a:r>
              <a:rPr lang="en-US" altLang="zh-TW" sz="2800" dirty="0" smtClean="0"/>
              <a:t>minber@uch.edu.tw</a:t>
            </a:r>
            <a:endParaRPr lang="zh-TW" altLang="en-US" sz="2800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TW" altLang="en-US" dirty="0" smtClean="0"/>
              <a:t>適逢大陸戰亂和沿海人口壓力，許多漢人遷居臺灣</a:t>
            </a:r>
            <a:r>
              <a:rPr lang="en-US" altLang="zh-TW" dirty="0" smtClean="0">
                <a:sym typeface="Wingdings 3"/>
              </a:rPr>
              <a:t></a:t>
            </a:r>
            <a:r>
              <a:rPr lang="zh-TW" altLang="en-US" dirty="0" smtClean="0"/>
              <a:t>原住民的農業技術有限</a:t>
            </a:r>
            <a:r>
              <a:rPr lang="en-US" altLang="zh-TW" dirty="0" smtClean="0">
                <a:sym typeface="Wingdings 3"/>
              </a:rPr>
              <a:t></a:t>
            </a:r>
            <a:r>
              <a:rPr lang="zh-TW" altLang="en-US" dirty="0" smtClean="0">
                <a:sym typeface="Wingdings 3"/>
              </a:rPr>
              <a:t>荷蘭在臺灣開始發展農業</a:t>
            </a:r>
            <a:r>
              <a:rPr lang="zh-TW" altLang="en-US" dirty="0" smtClean="0">
                <a:sym typeface="Wingdings 3"/>
              </a:rPr>
              <a:t>。</a:t>
            </a:r>
            <a:endParaRPr lang="en-US" altLang="zh-TW" dirty="0" smtClean="0">
              <a:sym typeface="Wingdings 3"/>
            </a:endParaRPr>
          </a:p>
          <a:p>
            <a:r>
              <a:rPr lang="zh-TW" altLang="en-US" dirty="0" smtClean="0">
                <a:sym typeface="Wingdings 3"/>
              </a:rPr>
              <a:t>以免稅、提供土地、農具與水利設施、引進耕牛</a:t>
            </a:r>
            <a:r>
              <a:rPr lang="en-US" altLang="zh-TW" dirty="0" smtClean="0">
                <a:sym typeface="Wingdings 3"/>
              </a:rPr>
              <a:t>(</a:t>
            </a:r>
            <a:r>
              <a:rPr lang="zh-TW" altLang="en-US" dirty="0" smtClean="0">
                <a:sym typeface="Wingdings 3"/>
              </a:rPr>
              <a:t>爪哇島和澎湖</a:t>
            </a:r>
            <a:r>
              <a:rPr lang="en-US" altLang="zh-TW" dirty="0" smtClean="0">
                <a:sym typeface="Wingdings 3"/>
              </a:rPr>
              <a:t>)</a:t>
            </a:r>
            <a:r>
              <a:rPr lang="zh-TW" altLang="en-US" dirty="0" smtClean="0">
                <a:sym typeface="Wingdings 3"/>
              </a:rPr>
              <a:t>等優惠條件招募漢人來台開墾。</a:t>
            </a:r>
            <a:endParaRPr lang="en-US" altLang="zh-TW" dirty="0" smtClean="0">
              <a:sym typeface="Wingdings 3"/>
            </a:endParaRPr>
          </a:p>
          <a:p>
            <a:r>
              <a:rPr lang="zh-TW" altLang="en-US" dirty="0" smtClean="0"/>
              <a:t>荷蘭豆</a:t>
            </a:r>
            <a:r>
              <a:rPr lang="en-US" altLang="zh-TW" dirty="0" smtClean="0"/>
              <a:t>(</a:t>
            </a:r>
            <a:r>
              <a:rPr lang="zh-TW" altLang="en-US" dirty="0" smtClean="0"/>
              <a:t>碗豆</a:t>
            </a:r>
            <a:r>
              <a:rPr lang="en-US" altLang="zh-TW" dirty="0" smtClean="0"/>
              <a:t>) </a:t>
            </a:r>
            <a:r>
              <a:rPr lang="zh-TW" altLang="en-US" dirty="0" smtClean="0"/>
              <a:t>、番姜</a:t>
            </a:r>
            <a:r>
              <a:rPr lang="en-US" altLang="zh-TW" dirty="0" smtClean="0"/>
              <a:t>(</a:t>
            </a:r>
            <a:r>
              <a:rPr lang="zh-TW" altLang="en-US" dirty="0" smtClean="0"/>
              <a:t>辣椒</a:t>
            </a:r>
            <a:r>
              <a:rPr lang="en-US" altLang="zh-TW" dirty="0" smtClean="0"/>
              <a:t>) </a:t>
            </a:r>
            <a:r>
              <a:rPr lang="zh-TW" altLang="en-US" dirty="0" smtClean="0"/>
              <a:t>、</a:t>
            </a:r>
            <a:r>
              <a:rPr lang="zh-TW" altLang="en-US" dirty="0" smtClean="0"/>
              <a:t>番石榴</a:t>
            </a:r>
            <a:r>
              <a:rPr lang="zh-TW" altLang="en-US" dirty="0" smtClean="0"/>
              <a:t>、 </a:t>
            </a:r>
            <a:r>
              <a:rPr lang="zh-TW" altLang="en-US" dirty="0" smtClean="0"/>
              <a:t>波羅蜜</a:t>
            </a:r>
            <a:r>
              <a:rPr lang="zh-TW" altLang="en-US" dirty="0" smtClean="0"/>
              <a:t>、番介蘭</a:t>
            </a:r>
            <a:r>
              <a:rPr lang="en-US" altLang="zh-TW" dirty="0" smtClean="0"/>
              <a:t>(</a:t>
            </a:r>
            <a:r>
              <a:rPr lang="zh-TW" altLang="en-US" dirty="0" smtClean="0"/>
              <a:t>高麗菜</a:t>
            </a:r>
            <a:r>
              <a:rPr lang="en-US" altLang="zh-TW" dirty="0" smtClean="0"/>
              <a:t>) </a:t>
            </a:r>
            <a:r>
              <a:rPr lang="zh-TW" altLang="en-US" dirty="0" smtClean="0"/>
              <a:t>、番瓜</a:t>
            </a:r>
            <a:r>
              <a:rPr lang="en-US" altLang="zh-TW" dirty="0" smtClean="0"/>
              <a:t>(</a:t>
            </a:r>
            <a:r>
              <a:rPr lang="zh-TW" altLang="en-US" dirty="0" smtClean="0"/>
              <a:t>木瓜</a:t>
            </a:r>
            <a:r>
              <a:rPr lang="en-US" altLang="zh-TW" dirty="0" smtClean="0"/>
              <a:t>)</a:t>
            </a:r>
            <a:r>
              <a:rPr lang="zh-TW" altLang="en-US" dirty="0" smtClean="0"/>
              <a:t> 、紅菜、蓮霧</a:t>
            </a:r>
            <a:r>
              <a:rPr lang="zh-TW" altLang="en-US" dirty="0" smtClean="0"/>
              <a:t>、</a:t>
            </a:r>
            <a:r>
              <a:rPr lang="zh-TW" altLang="en-US" dirty="0" smtClean="0"/>
              <a:t>釋迦、檸檬、番茄</a:t>
            </a:r>
            <a:endParaRPr lang="en-US" altLang="zh-TW" dirty="0" smtClean="0"/>
          </a:p>
          <a:p>
            <a:r>
              <a:rPr lang="zh-TW" altLang="zh-TW" dirty="0" smtClean="0"/>
              <a:t>荷蘭殖民台灣，鼓勵人民種稻、植蔗。米、糖於是成為台灣當時對外輸出最重要的商品。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 smtClean="0"/>
              <a:t>直到荷據末期，大陸來台人數已有十餘萬</a:t>
            </a:r>
            <a:r>
              <a:rPr lang="zh-TW" altLang="zh-TW" dirty="0" smtClean="0"/>
              <a:t>。這些</a:t>
            </a:r>
            <a:r>
              <a:rPr lang="zh-TW" altLang="zh-TW" dirty="0" smtClean="0"/>
              <a:t>移民的土地所有權仍屬荷蘭王所有，故稱「王田」。現在台南、嘉義等地，還有一些地方叫做王田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r>
              <a:rPr lang="zh-TW" altLang="zh-TW" dirty="0" smtClean="0"/>
              <a:t>荷蘭在台灣獲利頗豐，每年的獲利</a:t>
            </a:r>
            <a:r>
              <a:rPr lang="en-US" altLang="zh-TW" dirty="0" smtClean="0"/>
              <a:t>(</a:t>
            </a:r>
            <a:r>
              <a:rPr lang="zh-TW" altLang="zh-TW" dirty="0" smtClean="0"/>
              <a:t>純益</a:t>
            </a:r>
            <a:r>
              <a:rPr lang="en-US" altLang="zh-TW" dirty="0" smtClean="0"/>
              <a:t>)</a:t>
            </a:r>
            <a:r>
              <a:rPr lang="zh-TW" altLang="zh-TW" dirty="0" smtClean="0"/>
              <a:t>約四十萬荷幣，相當四噸黃金。荷蘭一位總督就說：「台灣真是一頭好乳牛！」當時，荷蘭在亞洲二十五個商館中，只有十處商館有盈餘，日本排名第一，台灣第二。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 smtClean="0"/>
              <a:t>荷蘭對台灣最大的貢獻，是使台灣成為中國、日本、南洋、歐洲等地的貨物集散與轉口中心，並因而與世界文明接軌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統治臺灣</a:t>
            </a:r>
            <a:r>
              <a:rPr lang="en-US" altLang="zh-TW" dirty="0" smtClean="0"/>
              <a:t>38</a:t>
            </a:r>
            <a:r>
              <a:rPr lang="zh-TW" altLang="en-US" dirty="0" smtClean="0"/>
              <a:t>年中派出</a:t>
            </a:r>
            <a:r>
              <a:rPr lang="en-US" altLang="zh-TW" dirty="0" smtClean="0"/>
              <a:t>32</a:t>
            </a:r>
            <a:r>
              <a:rPr lang="zh-TW" altLang="en-US" dirty="0" smtClean="0"/>
              <a:t>位牧師。曾在新港</a:t>
            </a:r>
            <a:r>
              <a:rPr lang="en-US" altLang="zh-TW" dirty="0" smtClean="0"/>
              <a:t>(</a:t>
            </a:r>
            <a:r>
              <a:rPr lang="zh-TW" altLang="en-US" dirty="0" smtClean="0"/>
              <a:t>台南新市</a:t>
            </a:r>
            <a:r>
              <a:rPr lang="en-US" altLang="zh-TW" dirty="0" smtClean="0"/>
              <a:t>)</a:t>
            </a:r>
            <a:r>
              <a:rPr lang="zh-TW" altLang="en-US" dirty="0" smtClean="0"/>
              <a:t>、麻豆</a:t>
            </a:r>
            <a:r>
              <a:rPr lang="en-US" altLang="zh-TW" dirty="0" smtClean="0"/>
              <a:t>(</a:t>
            </a:r>
            <a:r>
              <a:rPr lang="zh-TW" altLang="en-US" dirty="0" smtClean="0"/>
              <a:t>台南麻豆</a:t>
            </a:r>
            <a:r>
              <a:rPr lang="en-US" altLang="zh-TW" dirty="0" smtClean="0"/>
              <a:t>)</a:t>
            </a:r>
            <a:r>
              <a:rPr lang="zh-TW" altLang="en-US" dirty="0" smtClean="0"/>
              <a:t>、蕭壟</a:t>
            </a:r>
            <a:r>
              <a:rPr lang="en-US" altLang="zh-TW" dirty="0" smtClean="0"/>
              <a:t>(</a:t>
            </a:r>
            <a:r>
              <a:rPr lang="zh-TW" altLang="en-US" dirty="0" smtClean="0"/>
              <a:t>台南佳里</a:t>
            </a:r>
            <a:r>
              <a:rPr lang="en-US" altLang="zh-TW" dirty="0" smtClean="0"/>
              <a:t>)</a:t>
            </a:r>
            <a:r>
              <a:rPr lang="zh-TW" altLang="en-US" dirty="0" smtClean="0"/>
              <a:t>等地設立學校，用羅馬拼音將西拉雅族語言創立</a:t>
            </a:r>
            <a:r>
              <a:rPr lang="en-US" altLang="zh-TW" dirty="0" smtClean="0"/>
              <a:t>”</a:t>
            </a:r>
            <a:r>
              <a:rPr lang="zh-TW" altLang="en-US" dirty="0" smtClean="0"/>
              <a:t>新港文字</a:t>
            </a:r>
            <a:r>
              <a:rPr lang="en-US" altLang="zh-TW" dirty="0" smtClean="0"/>
              <a:t>”</a:t>
            </a:r>
            <a:r>
              <a:rPr lang="zh-TW" altLang="en-US" dirty="0" smtClean="0"/>
              <a:t>。</a:t>
            </a:r>
            <a:r>
              <a:rPr lang="en-US" altLang="zh-TW" dirty="0" smtClean="0"/>
              <a:t>”</a:t>
            </a:r>
            <a:r>
              <a:rPr lang="zh-TW" altLang="en-US" dirty="0" smtClean="0"/>
              <a:t>番仔契</a:t>
            </a:r>
            <a:r>
              <a:rPr lang="en-US" altLang="zh-TW" dirty="0" smtClean="0"/>
              <a:t>”</a:t>
            </a:r>
            <a:r>
              <a:rPr lang="zh-TW" altLang="en-US" dirty="0" smtClean="0"/>
              <a:t>平埔族與漢人的契約，另以新港語註記對照。</a:t>
            </a:r>
            <a:endParaRPr lang="en-US" altLang="zh-TW" dirty="0" smtClean="0"/>
          </a:p>
          <a:p>
            <a:r>
              <a:rPr lang="zh-TW" altLang="en-US" dirty="0" smtClean="0"/>
              <a:t>引進稅制系統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附記</a:t>
            </a:r>
            <a:r>
              <a:rPr lang="en-US" altLang="zh-TW" dirty="0" smtClean="0"/>
              <a:t>--</a:t>
            </a:r>
            <a:r>
              <a:rPr lang="zh-TW" altLang="en-US" dirty="0" smtClean="0"/>
              <a:t>陳達儒</a:t>
            </a:r>
            <a:r>
              <a:rPr lang="en-US" altLang="zh-TW" dirty="0" smtClean="0"/>
              <a:t>《</a:t>
            </a:r>
            <a:r>
              <a:rPr lang="zh-TW" altLang="en-US" dirty="0" smtClean="0"/>
              <a:t>安</a:t>
            </a:r>
            <a:r>
              <a:rPr lang="zh-TW" altLang="en-US" dirty="0" smtClean="0"/>
              <a:t>平追想</a:t>
            </a:r>
            <a:r>
              <a:rPr lang="zh-TW" altLang="en-US" dirty="0" smtClean="0"/>
              <a:t>曲</a:t>
            </a:r>
            <a:r>
              <a:rPr lang="en-US" altLang="zh-TW" dirty="0" smtClean="0"/>
              <a:t>》</a:t>
            </a:r>
          </a:p>
          <a:p>
            <a:r>
              <a:rPr lang="en-US" altLang="zh-TW" sz="2000" dirty="0" smtClean="0"/>
              <a:t>http://www.youtube.com/watch?v=9D-yFkTYZBg</a:t>
            </a:r>
            <a:endParaRPr lang="en-US" altLang="zh-TW" sz="2000" dirty="0" smtClean="0"/>
          </a:p>
          <a:p>
            <a:r>
              <a:rPr lang="zh-TW" altLang="en-US" sz="1400" dirty="0" smtClean="0"/>
              <a:t>身穿花紅長洋裝，風吹</a:t>
            </a:r>
            <a:r>
              <a:rPr lang="zh-TW" altLang="en-US" sz="1400" dirty="0" smtClean="0">
                <a:solidFill>
                  <a:srgbClr val="FF0000"/>
                </a:solidFill>
              </a:rPr>
              <a:t>金髮思情郎</a:t>
            </a:r>
            <a:r>
              <a:rPr lang="zh-TW" altLang="en-US" sz="1400" dirty="0" smtClean="0"/>
              <a:t>，想郎船何往，音信全無通，</a:t>
            </a:r>
          </a:p>
          <a:p>
            <a:r>
              <a:rPr lang="zh-TW" altLang="en-US" sz="1400" dirty="0" smtClean="0"/>
              <a:t>伊是行船遇風浪，放阮情難忘，心情無地講，想思寄著海邊風。</a:t>
            </a:r>
          </a:p>
          <a:p>
            <a:r>
              <a:rPr lang="zh-TW" altLang="en-US" sz="1400" dirty="0" smtClean="0"/>
              <a:t>海風無情笑阮憨，啊～不知初戀心茫茫。</a:t>
            </a:r>
          </a:p>
          <a:p>
            <a:r>
              <a:rPr lang="zh-TW" altLang="en-US" sz="1400" dirty="0" smtClean="0"/>
              <a:t>想思情郎想自己，不知爹親二十年，思念想欲見，</a:t>
            </a:r>
          </a:p>
          <a:p>
            <a:r>
              <a:rPr lang="zh-TW" altLang="en-US" sz="1400" dirty="0" smtClean="0"/>
              <a:t>只有</a:t>
            </a:r>
            <a:r>
              <a:rPr lang="zh-TW" altLang="en-US" sz="1400" dirty="0" smtClean="0">
                <a:solidFill>
                  <a:srgbClr val="FF0000"/>
                </a:solidFill>
              </a:rPr>
              <a:t>金十字</a:t>
            </a:r>
            <a:r>
              <a:rPr lang="zh-TW" altLang="en-US" sz="1400" dirty="0" smtClean="0"/>
              <a:t>，給阮母親做遺記。</a:t>
            </a:r>
          </a:p>
          <a:p>
            <a:r>
              <a:rPr lang="zh-TW" altLang="en-US" sz="1400" dirty="0" smtClean="0"/>
              <a:t>放阮私生兒，聽母初講起，愈想不幸愈哀悲，</a:t>
            </a:r>
          </a:p>
          <a:p>
            <a:r>
              <a:rPr lang="zh-TW" altLang="en-US" sz="1400" dirty="0" smtClean="0"/>
              <a:t>到底現在生也死，啊～伊是</a:t>
            </a:r>
            <a:r>
              <a:rPr lang="zh-TW" altLang="en-US" sz="1400" dirty="0" smtClean="0">
                <a:solidFill>
                  <a:srgbClr val="FF0000"/>
                </a:solidFill>
              </a:rPr>
              <a:t>荷蘭的船醫</a:t>
            </a:r>
            <a:r>
              <a:rPr lang="zh-TW" altLang="en-US" sz="1400" dirty="0" smtClean="0"/>
              <a:t>。 </a:t>
            </a:r>
          </a:p>
          <a:p>
            <a:r>
              <a:rPr lang="zh-TW" altLang="en-US" sz="1400" dirty="0" smtClean="0"/>
              <a:t>想起母子的運命，心肝想爹也怨爹。</a:t>
            </a:r>
          </a:p>
          <a:p>
            <a:r>
              <a:rPr lang="zh-TW" altLang="en-US" sz="1400" dirty="0" smtClean="0"/>
              <a:t>別人有爹痛，阮是母親晟，今日青春孤單影。</a:t>
            </a:r>
          </a:p>
          <a:p>
            <a:r>
              <a:rPr lang="zh-TW" altLang="en-US" sz="1400" dirty="0" smtClean="0"/>
              <a:t>全望多情兄。望兄的船隻，早日回歸安平城。</a:t>
            </a:r>
          </a:p>
          <a:p>
            <a:r>
              <a:rPr lang="zh-TW" altLang="en-US" sz="1400" dirty="0" smtClean="0"/>
              <a:t>安平純情金小姐，啊～等你入港銅鑼聲。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Q</a:t>
            </a:r>
            <a:r>
              <a:rPr lang="zh-TW" altLang="en-US" dirty="0" smtClean="0"/>
              <a:t>：荷蘭統治</a:t>
            </a:r>
            <a:r>
              <a:rPr lang="zh-TW" altLang="en-US" dirty="0" smtClean="0"/>
              <a:t>臺灣的主要目的為何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Q</a:t>
            </a:r>
            <a:r>
              <a:rPr lang="zh-TW" altLang="en-US" dirty="0" smtClean="0"/>
              <a:t>：荷蘭統治臺灣時期有何貢獻</a:t>
            </a:r>
            <a:r>
              <a:rPr lang="en-US" altLang="zh-TW" dirty="0" smtClean="0"/>
              <a:t>(</a:t>
            </a:r>
            <a:r>
              <a:rPr lang="zh-TW" altLang="en-US" dirty="0" smtClean="0"/>
              <a:t>影響</a:t>
            </a:r>
            <a:r>
              <a:rPr lang="en-US" altLang="zh-TW" dirty="0" smtClean="0"/>
              <a:t>)</a:t>
            </a:r>
            <a:r>
              <a:rPr lang="zh-TW" altLang="en-US" dirty="0" smtClean="0"/>
              <a:t>？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部分內容引自</a:t>
            </a:r>
            <a:endParaRPr lang="en-US" altLang="zh-TW" dirty="0" smtClean="0"/>
          </a:p>
          <a:p>
            <a:r>
              <a:rPr lang="zh-TW" altLang="en-US" sz="1200" dirty="0" smtClean="0"/>
              <a:t>從地圖看世界紛爭  </a:t>
            </a:r>
            <a:r>
              <a:rPr lang="en-US" altLang="zh-TW" sz="1200" dirty="0" smtClean="0">
                <a:hlinkClick r:id="rId2"/>
              </a:rPr>
              <a:t>http://www.books.com.tw/products/0010311435</a:t>
            </a:r>
            <a:endParaRPr lang="en-US" altLang="zh-TW" sz="1200" dirty="0" smtClean="0"/>
          </a:p>
          <a:p>
            <a:r>
              <a:rPr lang="en-US" altLang="zh-TW" sz="1200" dirty="0" smtClean="0"/>
              <a:t>《</a:t>
            </a:r>
            <a:r>
              <a:rPr lang="zh-TW" altLang="en-US" sz="1200" dirty="0" smtClean="0"/>
              <a:t>安平追想曲</a:t>
            </a:r>
            <a:r>
              <a:rPr lang="en-US" altLang="zh-TW" sz="1200" dirty="0" smtClean="0"/>
              <a:t>》</a:t>
            </a:r>
            <a:r>
              <a:rPr lang="en-US" altLang="zh-TW" sz="1200" dirty="0" smtClean="0"/>
              <a:t>http://www.youtube.com/watch?v=9D-yFkTYZBg</a:t>
            </a:r>
          </a:p>
          <a:p>
            <a:r>
              <a:rPr lang="zh-TW" altLang="en-US" sz="1200" dirty="0" smtClean="0"/>
              <a:t>陳鴻圖</a:t>
            </a:r>
            <a:r>
              <a:rPr lang="zh-TW" altLang="en-US" sz="1200" dirty="0" smtClean="0"/>
              <a:t>， </a:t>
            </a:r>
            <a:r>
              <a:rPr lang="en-US" altLang="zh-TW" sz="1200" dirty="0" smtClean="0"/>
              <a:t>《</a:t>
            </a:r>
            <a:r>
              <a:rPr lang="zh-TW" altLang="en-US" sz="1200" dirty="0" smtClean="0"/>
              <a:t>臺灣史</a:t>
            </a:r>
            <a:r>
              <a:rPr lang="en-US" altLang="zh-TW" sz="1200" dirty="0" smtClean="0"/>
              <a:t>》</a:t>
            </a:r>
            <a:r>
              <a:rPr lang="zh-TW" altLang="en-US" sz="1200" dirty="0" smtClean="0"/>
              <a:t> ， </a:t>
            </a:r>
            <a:r>
              <a:rPr lang="en-US" altLang="zh-TW" sz="1200" dirty="0" smtClean="0"/>
              <a:t>2007</a:t>
            </a:r>
            <a:r>
              <a:rPr lang="zh-TW" altLang="en-US" sz="1200" dirty="0" smtClean="0"/>
              <a:t>，三民，台北</a:t>
            </a:r>
            <a:endParaRPr lang="en-US" altLang="zh-TW" sz="1200" dirty="0" smtClean="0"/>
          </a:p>
          <a:p>
            <a:r>
              <a:rPr lang="zh-TW" altLang="zh-TW" sz="1200" dirty="0" smtClean="0"/>
              <a:t>經典</a:t>
            </a:r>
            <a:r>
              <a:rPr lang="zh-TW" altLang="en-US" sz="1200" dirty="0" smtClean="0"/>
              <a:t>雜誌</a:t>
            </a:r>
            <a:r>
              <a:rPr lang="zh-TW" altLang="en-US" sz="1200" dirty="0" smtClean="0"/>
              <a:t>， </a:t>
            </a:r>
            <a:r>
              <a:rPr lang="en-US" altLang="zh-TW" sz="1200" dirty="0" smtClean="0"/>
              <a:t>第64期</a:t>
            </a:r>
            <a:r>
              <a:rPr lang="zh-TW" altLang="en-US" sz="1200" dirty="0" smtClean="0"/>
              <a:t> ，</a:t>
            </a:r>
            <a:r>
              <a:rPr lang="zh-TW" altLang="zh-TW" sz="1200" dirty="0" smtClean="0"/>
              <a:t>強權逐鹿</a:t>
            </a:r>
            <a:r>
              <a:rPr lang="en-US" altLang="zh-TW" sz="1200" dirty="0" smtClean="0"/>
              <a:t>--</a:t>
            </a:r>
            <a:r>
              <a:rPr lang="zh-TW" altLang="zh-TW" sz="1200" dirty="0" smtClean="0"/>
              <a:t>當台灣與世界接軌</a:t>
            </a:r>
            <a:endParaRPr lang="en-US" altLang="zh-TW" sz="1200" dirty="0" smtClean="0"/>
          </a:p>
          <a:p>
            <a:endParaRPr lang="en-US" altLang="zh-TW" sz="1200" dirty="0" smtClean="0"/>
          </a:p>
          <a:p>
            <a:endParaRPr lang="en-US" altLang="zh-TW" sz="1200" dirty="0" smtClean="0"/>
          </a:p>
          <a:p>
            <a:endParaRPr lang="en-US" altLang="zh-TW" sz="1200" dirty="0" smtClean="0"/>
          </a:p>
          <a:p>
            <a:endParaRPr lang="zh-TW" altLang="en-US" sz="1200" dirty="0" smtClean="0"/>
          </a:p>
          <a:p>
            <a:endParaRPr lang="en-US" altLang="zh-TW" sz="1200" dirty="0" smtClean="0"/>
          </a:p>
          <a:p>
            <a:endParaRPr lang="zh-TW" altLang="en-US" sz="1200" dirty="0" smtClean="0"/>
          </a:p>
          <a:p>
            <a:endParaRPr lang="zh-TW" altLang="en-US" sz="1200" dirty="0" smtClean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移民簡史：大航海時代的台灣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TW" altLang="en-US" sz="2400" dirty="0" smtClean="0"/>
              <a:t>族群的幽靈：族群衝突迄今仍然未決</a:t>
            </a:r>
            <a:endParaRPr lang="en-US" altLang="zh-TW" sz="2400" dirty="0" smtClean="0"/>
          </a:p>
          <a:p>
            <a:r>
              <a:rPr lang="en-US" altLang="zh-TW" sz="2400" dirty="0" smtClean="0"/>
              <a:t>Q</a:t>
            </a:r>
            <a:r>
              <a:rPr lang="zh-TW" altLang="en-US" sz="2400" dirty="0" smtClean="0"/>
              <a:t>：你最近最有印象的族群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移民</a:t>
            </a:r>
            <a:r>
              <a:rPr lang="en-US" altLang="zh-TW" sz="2400" dirty="0" smtClean="0"/>
              <a:t>)</a:t>
            </a:r>
            <a:r>
              <a:rPr lang="zh-TW" altLang="en-US" sz="2400" dirty="0" smtClean="0"/>
              <a:t>衝突國家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地區</a:t>
            </a:r>
            <a:r>
              <a:rPr lang="en-US" altLang="zh-TW" sz="2400" dirty="0" smtClean="0"/>
              <a:t>)</a:t>
            </a:r>
            <a:r>
              <a:rPr lang="zh-TW" altLang="en-US" sz="2400" dirty="0" smtClean="0"/>
              <a:t>為何？</a:t>
            </a:r>
            <a:endParaRPr lang="en-US" altLang="zh-TW" sz="2400" dirty="0" smtClean="0"/>
          </a:p>
          <a:p>
            <a:r>
              <a:rPr lang="en-US" altLang="zh-TW" sz="2400" dirty="0" smtClean="0"/>
              <a:t>A</a:t>
            </a:r>
            <a:r>
              <a:rPr lang="zh-TW" altLang="en-US" sz="2400" dirty="0" smtClean="0"/>
              <a:t> ：烏克蘭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克里米亞地區</a:t>
            </a:r>
            <a:r>
              <a:rPr lang="en-US" altLang="zh-TW" sz="2400" dirty="0" smtClean="0"/>
              <a:t>)</a:t>
            </a:r>
            <a:r>
              <a:rPr lang="zh-TW" altLang="en-US" sz="2400" dirty="0" smtClean="0"/>
              <a:t>、新疆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維吾爾族</a:t>
            </a:r>
            <a:r>
              <a:rPr lang="en-US" altLang="zh-TW" sz="2400" dirty="0" smtClean="0"/>
              <a:t>)</a:t>
            </a:r>
          </a:p>
          <a:p>
            <a:r>
              <a:rPr lang="zh-TW" altLang="en-US" sz="2400" dirty="0" smtClean="0"/>
              <a:t>當代的族群衝突常是過去移民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殖民</a:t>
            </a:r>
            <a:r>
              <a:rPr lang="en-US" altLang="zh-TW" sz="2400" dirty="0" smtClean="0"/>
              <a:t>)</a:t>
            </a:r>
            <a:r>
              <a:rPr lang="zh-TW" altLang="en-US" sz="2400" dirty="0" smtClean="0"/>
              <a:t>問題的遺續</a:t>
            </a:r>
            <a:endParaRPr lang="en-US" altLang="zh-TW" sz="2400" dirty="0" smtClean="0"/>
          </a:p>
          <a:p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sz="half" idx="2"/>
          </p:nvPr>
        </p:nvSpPr>
        <p:spPr>
          <a:xfrm>
            <a:off x="4427984" y="2060848"/>
            <a:ext cx="4038600" cy="4525963"/>
          </a:xfrm>
        </p:spPr>
        <p:txBody>
          <a:bodyPr/>
          <a:lstStyle/>
          <a:p>
            <a:r>
              <a:rPr lang="zh-TW" altLang="en-US" sz="2400" b="1" dirty="0" smtClean="0">
                <a:solidFill>
                  <a:srgbClr val="FF0000"/>
                </a:solidFill>
              </a:rPr>
              <a:t>從地圖看世界紛爭</a:t>
            </a:r>
            <a:endParaRPr lang="en-US" altLang="zh-TW" sz="2400" b="1" dirty="0" smtClean="0">
              <a:solidFill>
                <a:srgbClr val="FF0000"/>
              </a:solidFill>
            </a:endParaRPr>
          </a:p>
          <a:p>
            <a:r>
              <a:rPr lang="zh-TW" altLang="en-US" sz="1600" dirty="0" smtClean="0"/>
              <a:t>作者： 每日新聞社外信部</a:t>
            </a:r>
            <a:r>
              <a:rPr lang="en-US" altLang="zh-TW" sz="1600" dirty="0" smtClean="0"/>
              <a:t>/</a:t>
            </a:r>
            <a:r>
              <a:rPr lang="zh-TW" altLang="en-US" sz="1600" dirty="0" smtClean="0"/>
              <a:t>著</a:t>
            </a:r>
          </a:p>
          <a:p>
            <a:r>
              <a:rPr lang="zh-TW" altLang="en-US" sz="1600" dirty="0" smtClean="0"/>
              <a:t>譯者：蕭志強    出版社：世潮</a:t>
            </a:r>
          </a:p>
          <a:p>
            <a:r>
              <a:rPr lang="zh-TW" altLang="en-US" sz="1600" dirty="0" smtClean="0"/>
              <a:t>出版日期：</a:t>
            </a:r>
            <a:r>
              <a:rPr lang="en-US" altLang="zh-TW" sz="1600" dirty="0" smtClean="0"/>
              <a:t>2005/10/13</a:t>
            </a:r>
          </a:p>
          <a:p>
            <a:endParaRPr lang="en-US" altLang="zh-TW" sz="1600" dirty="0" smtClean="0"/>
          </a:p>
          <a:p>
            <a:endParaRPr lang="en-US" altLang="zh-TW" sz="1600" dirty="0" smtClean="0"/>
          </a:p>
          <a:p>
            <a:endParaRPr lang="en-US" altLang="zh-TW" sz="1600" dirty="0" smtClean="0"/>
          </a:p>
          <a:p>
            <a:endParaRPr lang="en-US" altLang="zh-TW" sz="1600" dirty="0" smtClean="0"/>
          </a:p>
          <a:p>
            <a:endParaRPr lang="en-US" altLang="zh-TW" sz="1600" dirty="0" smtClean="0"/>
          </a:p>
          <a:p>
            <a:endParaRPr lang="en-US" altLang="zh-TW" sz="1600" dirty="0" smtClean="0"/>
          </a:p>
          <a:p>
            <a:endParaRPr lang="en-US" altLang="zh-TW" sz="1600" dirty="0" smtClean="0"/>
          </a:p>
          <a:p>
            <a:endParaRPr lang="en-US" altLang="zh-TW" sz="1600" dirty="0" smtClean="0"/>
          </a:p>
          <a:p>
            <a:r>
              <a:rPr lang="zh-TW" altLang="en-US" sz="1600" dirty="0" smtClean="0"/>
              <a:t>圖型擷取自</a:t>
            </a:r>
            <a:r>
              <a:rPr lang="en-US" altLang="zh-TW" sz="1600" dirty="0" smtClean="0"/>
              <a:t>http://www.books.com.tw/products/0010311435</a:t>
            </a:r>
          </a:p>
          <a:p>
            <a:endParaRPr lang="en-US" altLang="zh-TW" b="1" i="1" dirty="0" smtClean="0"/>
          </a:p>
          <a:p>
            <a:endParaRPr lang="en-US" altLang="zh-TW" b="1" i="1" dirty="0" smtClean="0"/>
          </a:p>
          <a:p>
            <a:endParaRPr lang="en-US" altLang="zh-TW" b="1" i="1" dirty="0" smtClean="0"/>
          </a:p>
          <a:p>
            <a:endParaRPr lang="en-US" altLang="zh-TW" b="1" i="1" dirty="0" smtClean="0"/>
          </a:p>
          <a:p>
            <a:endParaRPr lang="en-US" altLang="zh-TW" b="1" i="1" dirty="0" smtClean="0"/>
          </a:p>
          <a:p>
            <a:endParaRPr lang="zh-TW" altLang="en-US" b="1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2</a:t>
            </a:fld>
            <a:endParaRPr lang="zh-TW" altLang="en-US"/>
          </a:p>
        </p:txBody>
      </p:sp>
      <p:pic>
        <p:nvPicPr>
          <p:cNvPr id="3076" name="Picture 4" descr=" 從地圖看世界紛爭 ">
            <a:hlinkClick r:id="rId2" tooltip=" 從地圖看世界紛爭 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3382406"/>
            <a:ext cx="1749408" cy="24697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哪些是移民問題的遺續？</a:t>
            </a:r>
            <a:r>
              <a:rPr lang="en-US" altLang="zh-TW" dirty="0" smtClean="0"/>
              <a:t>(1/3)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zh-TW" altLang="en-US" sz="2400" b="1" dirty="0" smtClean="0"/>
              <a:t>中東、北非 </a:t>
            </a:r>
          </a:p>
          <a:p>
            <a:r>
              <a:rPr lang="zh-TW" altLang="en-US" sz="2400" dirty="0" smtClean="0"/>
              <a:t>巴勒斯坦問題、黎巴嫩內戰、兩伊戰爭、波斯灣戰爭（伊拉克、科威特）、伊拉克的宗教與民族問題 、 庫德族問題、波斯灣各國領土紛爭、塞普勒斯紛爭 、葉門內戰、回教基本教義派活耀的國家－埃及、阿爾及利亞反政府運動 、蘇丹內戰、西撒哈拉紛爭 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zh-TW" altLang="en-US" sz="2400" b="1" dirty="0" smtClean="0"/>
              <a:t>非洲</a:t>
            </a:r>
            <a:r>
              <a:rPr lang="zh-TW" altLang="en-US" dirty="0" smtClean="0"/>
              <a:t> </a:t>
            </a:r>
          </a:p>
          <a:p>
            <a:r>
              <a:rPr lang="zh-TW" altLang="en-US" sz="2400" dirty="0" smtClean="0"/>
              <a:t>索馬利亞內戰、衣索比亞、厄利垂亞紛爭、盧安達內戰與蒲隆地內戰 、剛果內戰、安哥拉內戰、賴比瑞亞內戰 、奈及利亞的民主化、莫三比克內戰 </a:t>
            </a:r>
          </a:p>
          <a:p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哪些是移民問題的遺續？</a:t>
            </a:r>
            <a:r>
              <a:rPr lang="en-US" altLang="zh-TW" dirty="0" smtClean="0"/>
              <a:t>(2/3)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zh-TW" altLang="en-US" sz="2400" b="1" dirty="0" smtClean="0"/>
              <a:t>亞洲</a:t>
            </a:r>
            <a:r>
              <a:rPr lang="zh-TW" altLang="en-US" dirty="0" smtClean="0"/>
              <a:t> </a:t>
            </a:r>
          </a:p>
          <a:p>
            <a:r>
              <a:rPr lang="zh-TW" altLang="en-US" sz="2400" dirty="0" smtClean="0"/>
              <a:t>阿富汗內戰、喀什米爾紛爭、旁遮普紛爭、斯里蘭卡民族紛爭、菲律賓反政府運動、緬甸、反政府運動、東帝汶問題、柬埔寨內戰、西藏獨立問題、中國與台灣的對立、中國新疆的維吾爾自治區獨立運動、南沙群島主權問題、北韓問題、竹島主權問題 </a:t>
            </a:r>
          </a:p>
          <a:p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499992" y="2132856"/>
            <a:ext cx="4038600" cy="4525963"/>
          </a:xfrm>
        </p:spPr>
        <p:txBody>
          <a:bodyPr>
            <a:normAutofit/>
          </a:bodyPr>
          <a:lstStyle/>
          <a:p>
            <a:r>
              <a:rPr lang="zh-TW" altLang="en-US" sz="2400" b="1" dirty="0" smtClean="0"/>
              <a:t>中南美</a:t>
            </a:r>
            <a:endParaRPr lang="en-US" altLang="zh-TW" sz="2400" b="1" dirty="0" smtClean="0"/>
          </a:p>
          <a:p>
            <a:r>
              <a:rPr lang="zh-TW" altLang="en-US" sz="2400" dirty="0" smtClean="0"/>
              <a:t>美國與古巴的冷戰、哥倫比亞反政府運動、祕魯反政府運動、墨西哥原住民問題 </a:t>
            </a:r>
          </a:p>
          <a:p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4</a:t>
            </a:fld>
            <a:endParaRPr lang="zh-TW" altLang="en-US"/>
          </a:p>
        </p:txBody>
      </p:sp>
      <p:pic>
        <p:nvPicPr>
          <p:cNvPr id="6" name="Picture 2" descr="565016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4005064"/>
            <a:ext cx="2808288" cy="232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哪些是移民問題的遺續？</a:t>
            </a:r>
            <a:r>
              <a:rPr lang="en-US" altLang="zh-TW" dirty="0" smtClean="0"/>
              <a:t>(3/3)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2400" b="1" dirty="0" smtClean="0"/>
              <a:t>西歐、東歐、前蘇聯 </a:t>
            </a:r>
          </a:p>
          <a:p>
            <a:r>
              <a:rPr lang="zh-TW" altLang="en-US" sz="2400" dirty="0" smtClean="0"/>
              <a:t>斯洛維尼亞、克羅埃西亞獨立紛爭；波士尼亞、赫塞哥維納內戰；南斯拉夫聯邦科索沃紛爭；北愛爾蘭紛爭；巴斯克獨立運動；車臣戰爭；摩爾多瓦、多尼耶斯特紛爭；喬治亞、南歐塞奇亞紛爭；喬治亞、阿布哈吉亞紛爭；那哥魯諾卡拉巴夫紛爭 </a:t>
            </a:r>
          </a:p>
          <a:p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499992" y="2060848"/>
            <a:ext cx="4176464" cy="4525963"/>
          </a:xfrm>
        </p:spPr>
        <p:txBody>
          <a:bodyPr>
            <a:normAutofit lnSpcReduction="10000"/>
          </a:bodyPr>
          <a:lstStyle/>
          <a:p>
            <a:r>
              <a:rPr lang="zh-TW" altLang="en-US" sz="1200" b="1" dirty="0" smtClean="0">
                <a:solidFill>
                  <a:srgbClr val="FF0000"/>
                </a:solidFill>
              </a:rPr>
              <a:t>以上資料擷取自從地圖看世界紛爭</a:t>
            </a:r>
            <a:endParaRPr lang="en-US" altLang="zh-TW" sz="1200" b="1" dirty="0" smtClean="0">
              <a:solidFill>
                <a:srgbClr val="FF0000"/>
              </a:solidFill>
            </a:endParaRPr>
          </a:p>
          <a:p>
            <a:r>
              <a:rPr lang="zh-TW" altLang="en-US" sz="2400" dirty="0" smtClean="0"/>
              <a:t>地球</a:t>
            </a:r>
            <a:r>
              <a:rPr lang="en-US" altLang="zh-TW" sz="2400" dirty="0" smtClean="0"/>
              <a:t>70</a:t>
            </a:r>
            <a:r>
              <a:rPr lang="zh-TW" altLang="en-US" sz="2400" dirty="0" smtClean="0"/>
              <a:t>億人口中，有超過</a:t>
            </a:r>
            <a:r>
              <a:rPr lang="en-US" altLang="zh-TW" sz="2400" b="1" dirty="0" smtClean="0">
                <a:solidFill>
                  <a:schemeClr val="accent5"/>
                </a:solidFill>
              </a:rPr>
              <a:t>2/3</a:t>
            </a:r>
            <a:r>
              <a:rPr lang="zh-TW" altLang="en-US" sz="2400" dirty="0" smtClean="0"/>
              <a:t>的人口每天不是處於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貧窮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聯合國：世界上每</a:t>
            </a:r>
            <a:r>
              <a:rPr lang="en-US" altLang="zh-TW" sz="2400" dirty="0" smtClean="0"/>
              <a:t>5</a:t>
            </a:r>
            <a:r>
              <a:rPr lang="zh-TW" altLang="en-US" sz="2400" dirty="0" smtClean="0"/>
              <a:t>人中就有</a:t>
            </a:r>
            <a:r>
              <a:rPr lang="en-US" altLang="zh-TW" sz="2400" dirty="0" smtClean="0"/>
              <a:t>1</a:t>
            </a:r>
            <a:r>
              <a:rPr lang="zh-TW" altLang="en-US" sz="2400" dirty="0" smtClean="0"/>
              <a:t>人是處於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極度貧困</a:t>
            </a:r>
            <a:r>
              <a:rPr lang="zh-TW" altLang="en-US" sz="2400" dirty="0" smtClean="0"/>
              <a:t>的狀況</a:t>
            </a:r>
            <a:r>
              <a:rPr lang="en-US" altLang="zh-TW" sz="2400" dirty="0" smtClean="0"/>
              <a:t>)</a:t>
            </a:r>
            <a:r>
              <a:rPr lang="zh-TW" altLang="en-US" sz="2400" dirty="0" smtClean="0"/>
              <a:t>、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重大疾病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每天新感染愛滋病約為</a:t>
            </a:r>
            <a:r>
              <a:rPr lang="en-US" altLang="zh-TW" sz="2400" dirty="0" smtClean="0"/>
              <a:t>6,000</a:t>
            </a:r>
            <a:r>
              <a:rPr lang="zh-TW" altLang="en-US" sz="2400" dirty="0" smtClean="0"/>
              <a:t>人</a:t>
            </a:r>
            <a:r>
              <a:rPr lang="en-US" altLang="zh-TW" sz="2400" dirty="0" smtClean="0"/>
              <a:t>)</a:t>
            </a:r>
            <a:r>
              <a:rPr lang="zh-TW" altLang="en-US" sz="2400" dirty="0" smtClean="0"/>
              <a:t> 、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饑荒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聯合國：</a:t>
            </a:r>
            <a:r>
              <a:rPr lang="en-US" altLang="zh-TW" sz="2400" dirty="0" smtClean="0"/>
              <a:t>2010</a:t>
            </a:r>
            <a:r>
              <a:rPr lang="zh-TW" altLang="en-US" sz="2400" dirty="0" smtClean="0"/>
              <a:t>年全球飢餓人口為</a:t>
            </a:r>
            <a:r>
              <a:rPr lang="en-US" altLang="zh-TW" sz="2400" dirty="0" smtClean="0"/>
              <a:t>9.25</a:t>
            </a:r>
            <a:r>
              <a:rPr lang="zh-TW" altLang="en-US" sz="2400" dirty="0" smtClean="0"/>
              <a:t>億，世界上每</a:t>
            </a:r>
            <a:r>
              <a:rPr lang="en-US" altLang="zh-TW" sz="2400" dirty="0" smtClean="0"/>
              <a:t>7</a:t>
            </a:r>
            <a:r>
              <a:rPr lang="zh-TW" altLang="en-US" sz="2400" dirty="0" smtClean="0"/>
              <a:t>人中仍有</a:t>
            </a:r>
            <a:r>
              <a:rPr lang="en-US" altLang="zh-TW" sz="2400" dirty="0" smtClean="0"/>
              <a:t>1</a:t>
            </a:r>
            <a:r>
              <a:rPr lang="zh-TW" altLang="en-US" sz="2400" dirty="0" smtClean="0"/>
              <a:t>人在挨餓</a:t>
            </a:r>
            <a:r>
              <a:rPr lang="en-US" altLang="zh-TW" sz="2400" dirty="0" smtClean="0"/>
              <a:t>)</a:t>
            </a:r>
            <a:r>
              <a:rPr lang="zh-TW" altLang="en-US" sz="2400" dirty="0" smtClean="0"/>
              <a:t>，要不然就是在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戰亂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全球至少</a:t>
            </a:r>
            <a:r>
              <a:rPr lang="en-US" altLang="zh-TW" sz="2400" dirty="0" smtClean="0"/>
              <a:t>35</a:t>
            </a:r>
            <a:r>
              <a:rPr lang="zh-TW" altLang="en-US" sz="2400" dirty="0" smtClean="0"/>
              <a:t>個國家或地區處於戰亂中</a:t>
            </a:r>
            <a:r>
              <a:rPr lang="en-US" altLang="zh-TW" sz="2400" dirty="0" smtClean="0"/>
              <a:t>)</a:t>
            </a:r>
            <a:r>
              <a:rPr lang="zh-TW" altLang="en-US" sz="2400" dirty="0" smtClean="0"/>
              <a:t>。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 smtClean="0"/>
              <a:t>五波主要移民的歷史事實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546848" cy="4525963"/>
          </a:xfrm>
        </p:spPr>
        <p:txBody>
          <a:bodyPr>
            <a:normAutofit lnSpcReduction="10000"/>
          </a:bodyPr>
          <a:lstStyle/>
          <a:p>
            <a:r>
              <a:rPr lang="zh-TW" altLang="en-US" sz="2400" dirty="0" smtClean="0">
                <a:sym typeface="Wingdings 3"/>
              </a:rPr>
              <a:t>歷時性</a:t>
            </a:r>
            <a:endParaRPr lang="en-US" altLang="zh-TW" sz="2400" dirty="0" smtClean="0">
              <a:sym typeface="Wingdings 3"/>
            </a:endParaRPr>
          </a:p>
          <a:p>
            <a:r>
              <a:rPr lang="en-US" altLang="zh-TW" sz="2400" dirty="0" smtClean="0">
                <a:sym typeface="Wingdings 3"/>
              </a:rPr>
              <a:t></a:t>
            </a:r>
            <a:r>
              <a:rPr lang="zh-TW" altLang="en-US" sz="2400" dirty="0" smtClean="0">
                <a:sym typeface="Wingdings 3"/>
              </a:rPr>
              <a:t>荷蘭</a:t>
            </a:r>
            <a:r>
              <a:rPr lang="zh-TW" altLang="en-US" sz="2400" dirty="0" smtClean="0">
                <a:sym typeface="Wingdings 3"/>
              </a:rPr>
              <a:t>時期</a:t>
            </a:r>
            <a:r>
              <a:rPr lang="en-US" altLang="zh-TW" sz="2400" b="1" dirty="0" smtClean="0">
                <a:solidFill>
                  <a:srgbClr val="FF0000"/>
                </a:solidFill>
                <a:sym typeface="Wingdings 3"/>
              </a:rPr>
              <a:t>(38</a:t>
            </a:r>
            <a:r>
              <a:rPr lang="zh-TW" altLang="en-US" sz="2400" b="1" dirty="0" smtClean="0">
                <a:solidFill>
                  <a:srgbClr val="FF0000"/>
                </a:solidFill>
                <a:sym typeface="Wingdings 3"/>
              </a:rPr>
              <a:t>年</a:t>
            </a:r>
            <a:r>
              <a:rPr lang="en-US" altLang="zh-TW" sz="2400" b="1" dirty="0" smtClean="0">
                <a:solidFill>
                  <a:srgbClr val="FF0000"/>
                </a:solidFill>
                <a:sym typeface="Wingdings 3"/>
              </a:rPr>
              <a:t>)</a:t>
            </a:r>
            <a:endParaRPr lang="en-US" altLang="zh-TW" sz="2400" b="1" dirty="0" smtClean="0">
              <a:solidFill>
                <a:srgbClr val="FF0000"/>
              </a:solidFill>
            </a:endParaRPr>
          </a:p>
          <a:p>
            <a:r>
              <a:rPr lang="en-US" altLang="zh-TW" sz="2400" dirty="0" smtClean="0">
                <a:sym typeface="Wingdings 3"/>
              </a:rPr>
              <a:t></a:t>
            </a:r>
            <a:r>
              <a:rPr lang="zh-TW" altLang="zh-TW" sz="2400" dirty="0" smtClean="0"/>
              <a:t>鄭成功到台灣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明鄭時期</a:t>
            </a:r>
            <a:r>
              <a:rPr lang="en-US" altLang="zh-TW" sz="2400" dirty="0" smtClean="0"/>
              <a:t>)</a:t>
            </a:r>
            <a:r>
              <a:rPr lang="en-US" altLang="zh-TW" sz="2400" dirty="0" smtClean="0">
                <a:sym typeface="Wingdings 3"/>
              </a:rPr>
              <a:t> </a:t>
            </a:r>
            <a:r>
              <a:rPr lang="en-US" altLang="zh-TW" sz="2400" b="1" dirty="0" smtClean="0">
                <a:solidFill>
                  <a:srgbClr val="FF0000"/>
                </a:solidFill>
                <a:sym typeface="Wingdings 3"/>
              </a:rPr>
              <a:t>(23</a:t>
            </a:r>
            <a:r>
              <a:rPr lang="zh-TW" altLang="en-US" sz="2400" b="1" dirty="0" smtClean="0">
                <a:solidFill>
                  <a:srgbClr val="FF0000"/>
                </a:solidFill>
                <a:sym typeface="Wingdings 3"/>
              </a:rPr>
              <a:t>年</a:t>
            </a:r>
            <a:r>
              <a:rPr lang="en-US" altLang="zh-TW" sz="2400" b="1" dirty="0" smtClean="0">
                <a:solidFill>
                  <a:srgbClr val="FF0000"/>
                </a:solidFill>
                <a:sym typeface="Wingdings 3"/>
              </a:rPr>
              <a:t>)</a:t>
            </a:r>
          </a:p>
          <a:p>
            <a:r>
              <a:rPr lang="en-US" altLang="zh-TW" sz="2400" dirty="0" smtClean="0">
                <a:sym typeface="Wingdings 3"/>
              </a:rPr>
              <a:t></a:t>
            </a:r>
            <a:r>
              <a:rPr lang="zh-TW" altLang="zh-TW" sz="2400" dirty="0" smtClean="0"/>
              <a:t>從唐山到台灣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清領時期</a:t>
            </a:r>
            <a:r>
              <a:rPr lang="en-US" altLang="zh-TW" sz="2400" dirty="0" smtClean="0">
                <a:sym typeface="Wingdings 3"/>
              </a:rPr>
              <a:t>)</a:t>
            </a:r>
            <a:r>
              <a:rPr lang="en-US" altLang="zh-TW" sz="2400" b="1" dirty="0" smtClean="0">
                <a:solidFill>
                  <a:srgbClr val="FF0000"/>
                </a:solidFill>
                <a:sym typeface="Wingdings 3"/>
              </a:rPr>
              <a:t>(212</a:t>
            </a:r>
            <a:r>
              <a:rPr lang="zh-TW" altLang="en-US" sz="2400" b="1" dirty="0" smtClean="0">
                <a:solidFill>
                  <a:srgbClr val="FF0000"/>
                </a:solidFill>
                <a:sym typeface="Wingdings 3"/>
              </a:rPr>
              <a:t>年</a:t>
            </a:r>
            <a:r>
              <a:rPr lang="en-US" altLang="zh-TW" sz="2400" b="1" dirty="0" smtClean="0">
                <a:solidFill>
                  <a:srgbClr val="FF0000"/>
                </a:solidFill>
                <a:sym typeface="Wingdings 3"/>
              </a:rPr>
              <a:t>)</a:t>
            </a:r>
            <a:endParaRPr lang="zh-TW" altLang="zh-TW" sz="2400" b="1" dirty="0" smtClean="0">
              <a:solidFill>
                <a:srgbClr val="FF0000"/>
              </a:solidFill>
              <a:sym typeface="Wingdings 3"/>
            </a:endParaRPr>
          </a:p>
          <a:p>
            <a:r>
              <a:rPr lang="en-US" altLang="zh-TW" sz="2400" dirty="0" smtClean="0">
                <a:sym typeface="Wingdings 3"/>
              </a:rPr>
              <a:t></a:t>
            </a:r>
            <a:r>
              <a:rPr lang="zh-TW" altLang="zh-TW" sz="2400" dirty="0" smtClean="0"/>
              <a:t>日本人到台灣</a:t>
            </a:r>
            <a:r>
              <a:rPr lang="en-US" altLang="zh-TW" sz="2400" dirty="0" smtClean="0"/>
              <a:t> (</a:t>
            </a:r>
            <a:r>
              <a:rPr lang="zh-TW" altLang="en-US" sz="2400" dirty="0" smtClean="0"/>
              <a:t>日治時期</a:t>
            </a:r>
            <a:r>
              <a:rPr lang="en-US" altLang="zh-TW" sz="2400" dirty="0" smtClean="0"/>
              <a:t>)</a:t>
            </a:r>
          </a:p>
          <a:p>
            <a:r>
              <a:rPr lang="en-US" altLang="zh-TW" sz="2400" b="1" dirty="0" smtClean="0">
                <a:solidFill>
                  <a:srgbClr val="FF0000"/>
                </a:solidFill>
                <a:sym typeface="Wingdings 3"/>
              </a:rPr>
              <a:t>(51</a:t>
            </a:r>
            <a:r>
              <a:rPr lang="zh-TW" altLang="en-US" sz="2400" b="1" dirty="0" smtClean="0">
                <a:solidFill>
                  <a:srgbClr val="FF0000"/>
                </a:solidFill>
                <a:sym typeface="Wingdings 3"/>
              </a:rPr>
              <a:t>年</a:t>
            </a:r>
            <a:r>
              <a:rPr lang="en-US" altLang="zh-TW" sz="2400" b="1" dirty="0" smtClean="0">
                <a:solidFill>
                  <a:srgbClr val="FF0000"/>
                </a:solidFill>
                <a:sym typeface="Wingdings 3"/>
              </a:rPr>
              <a:t>)</a:t>
            </a:r>
          </a:p>
          <a:p>
            <a:r>
              <a:rPr lang="en-US" altLang="zh-TW" sz="2400" dirty="0" smtClean="0">
                <a:sym typeface="Wingdings 3"/>
              </a:rPr>
              <a:t></a:t>
            </a:r>
            <a:r>
              <a:rPr lang="zh-TW" altLang="zh-TW" sz="2400" dirty="0" smtClean="0"/>
              <a:t>國民黨到台灣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前</a:t>
            </a:r>
            <a:r>
              <a:rPr lang="en-US" altLang="zh-TW" sz="2400" dirty="0" smtClean="0"/>
              <a:t>/</a:t>
            </a:r>
            <a:r>
              <a:rPr lang="zh-TW" altLang="en-US" sz="2400" dirty="0" smtClean="0"/>
              <a:t>後期</a:t>
            </a:r>
            <a:r>
              <a:rPr lang="en-US" altLang="zh-TW" sz="2400" dirty="0" smtClean="0"/>
              <a:t>)</a:t>
            </a:r>
            <a:endParaRPr lang="zh-TW" altLang="zh-TW" sz="2400" dirty="0" smtClean="0"/>
          </a:p>
          <a:p>
            <a:r>
              <a:rPr lang="en-US" altLang="zh-TW" sz="2400" dirty="0" smtClean="0">
                <a:sym typeface="Wingdings 3"/>
              </a:rPr>
              <a:t></a:t>
            </a:r>
            <a:r>
              <a:rPr lang="zh-TW" altLang="zh-TW" sz="2400" dirty="0" smtClean="0"/>
              <a:t>外籍新娘到台灣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新住民</a:t>
            </a:r>
            <a:r>
              <a:rPr lang="en-US" altLang="zh-TW" sz="2400" dirty="0" smtClean="0"/>
              <a:t>)</a:t>
            </a:r>
          </a:p>
          <a:p>
            <a:r>
              <a:rPr lang="zh-TW" altLang="en-US" dirty="0" smtClean="0">
                <a:sym typeface="Wingdings 3"/>
              </a:rPr>
              <a:t>     </a:t>
            </a:r>
            <a:r>
              <a:rPr lang="en-US" altLang="zh-TW" dirty="0" smtClean="0">
                <a:sym typeface="Wingdings 3"/>
              </a:rPr>
              <a:t></a:t>
            </a:r>
            <a:r>
              <a:rPr lang="zh-TW" altLang="en-US" dirty="0" smtClean="0">
                <a:sym typeface="Wingdings 3"/>
              </a:rPr>
              <a:t>台商</a:t>
            </a:r>
            <a:r>
              <a:rPr lang="en-US" altLang="zh-TW" dirty="0" smtClean="0">
                <a:sym typeface="Wingdings 3"/>
              </a:rPr>
              <a:t>/</a:t>
            </a:r>
            <a:r>
              <a:rPr lang="zh-TW" altLang="en-US" dirty="0" smtClean="0">
                <a:sym typeface="Wingdings 3"/>
              </a:rPr>
              <a:t>鮭魚返鄉</a:t>
            </a:r>
            <a:endParaRPr lang="en-US" altLang="zh-TW" dirty="0" smtClean="0">
              <a:sym typeface="Wingdings 3"/>
            </a:endParaRPr>
          </a:p>
          <a:p>
            <a:r>
              <a:rPr lang="zh-TW" altLang="en-US" dirty="0" smtClean="0">
                <a:sym typeface="Wingdings 3"/>
              </a:rPr>
              <a:t>     </a:t>
            </a:r>
            <a:r>
              <a:rPr lang="en-US" altLang="zh-TW" dirty="0" smtClean="0">
                <a:sym typeface="Wingdings 3"/>
              </a:rPr>
              <a:t></a:t>
            </a:r>
            <a:r>
              <a:rPr lang="zh-TW" altLang="en-US" dirty="0" smtClean="0">
                <a:sym typeface="Wingdings 3"/>
              </a:rPr>
              <a:t>移民工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148064" y="2249424"/>
            <a:ext cx="3538736" cy="4525963"/>
          </a:xfrm>
        </p:spPr>
        <p:txBody>
          <a:bodyPr>
            <a:normAutofit lnSpcReduction="10000"/>
          </a:bodyPr>
          <a:lstStyle/>
          <a:p>
            <a:r>
              <a:rPr lang="zh-TW" altLang="en-US" sz="2400" dirty="0" smtClean="0"/>
              <a:t>因果性</a:t>
            </a:r>
            <a:endParaRPr lang="en-US" altLang="zh-TW" sz="2400" dirty="0" smtClean="0"/>
          </a:p>
          <a:p>
            <a:r>
              <a:rPr lang="zh-TW" altLang="zh-TW" sz="2400" dirty="0" smtClean="0"/>
              <a:t>五</a:t>
            </a:r>
            <a:r>
              <a:rPr lang="zh-TW" altLang="zh-TW" sz="2400" dirty="0" smtClean="0"/>
              <a:t>波移民</a:t>
            </a:r>
            <a:r>
              <a:rPr lang="zh-TW" altLang="zh-TW" sz="2400" dirty="0" smtClean="0"/>
              <a:t>本質差異</a:t>
            </a:r>
            <a:endParaRPr lang="zh-TW" altLang="zh-TW" sz="2400" dirty="0" smtClean="0"/>
          </a:p>
          <a:p>
            <a:r>
              <a:rPr lang="en-US" altLang="zh-TW" sz="2400" dirty="0" smtClean="0"/>
              <a:t> </a:t>
            </a:r>
            <a:r>
              <a:rPr lang="zh-TW" altLang="zh-TW" sz="2400" dirty="0" smtClean="0"/>
              <a:t>類型</a:t>
            </a:r>
            <a:r>
              <a:rPr lang="en-US" altLang="zh-TW" sz="2400" dirty="0" smtClean="0"/>
              <a:t>1</a:t>
            </a:r>
            <a:r>
              <a:rPr lang="zh-TW" altLang="zh-TW" sz="2400" dirty="0" smtClean="0"/>
              <a:t>：政治統治移民</a:t>
            </a:r>
          </a:p>
          <a:p>
            <a:r>
              <a:rPr lang="en-US" altLang="zh-TW" sz="2400" dirty="0" smtClean="0"/>
              <a:t> </a:t>
            </a:r>
            <a:r>
              <a:rPr lang="zh-TW" altLang="zh-TW" sz="2400" dirty="0" smtClean="0"/>
              <a:t>類型</a:t>
            </a:r>
            <a:r>
              <a:rPr lang="en-US" altLang="zh-TW" sz="2400" dirty="0" smtClean="0"/>
              <a:t>2</a:t>
            </a:r>
            <a:r>
              <a:rPr lang="zh-TW" altLang="zh-TW" sz="2400" dirty="0" smtClean="0"/>
              <a:t>：經濟因素</a:t>
            </a:r>
            <a:r>
              <a:rPr lang="zh-TW" altLang="zh-TW" sz="2400" dirty="0" smtClean="0"/>
              <a:t>移民</a:t>
            </a:r>
            <a:endParaRPr lang="en-US" altLang="zh-TW" sz="2400" dirty="0" smtClean="0"/>
          </a:p>
          <a:p>
            <a:endParaRPr lang="en-US" altLang="zh-TW" sz="2400" dirty="0" smtClean="0"/>
          </a:p>
          <a:p>
            <a:r>
              <a:rPr lang="zh-TW" altLang="en-US" sz="2400" dirty="0" smtClean="0"/>
              <a:t>短期</a:t>
            </a:r>
            <a:r>
              <a:rPr lang="en-US" altLang="zh-TW" sz="2400" dirty="0" smtClean="0"/>
              <a:t>/</a:t>
            </a:r>
            <a:r>
              <a:rPr lang="zh-TW" altLang="en-US" sz="2400" dirty="0" smtClean="0"/>
              <a:t>長期</a:t>
            </a:r>
            <a:endParaRPr lang="en-US" altLang="zh-TW" sz="2400" dirty="0" smtClean="0"/>
          </a:p>
          <a:p>
            <a:r>
              <a:rPr lang="zh-TW" altLang="en-US" sz="2400" dirty="0" smtClean="0"/>
              <a:t>婚姻</a:t>
            </a:r>
            <a:r>
              <a:rPr lang="en-US" altLang="zh-TW" sz="2400" dirty="0" smtClean="0"/>
              <a:t>/</a:t>
            </a:r>
            <a:r>
              <a:rPr lang="zh-TW" altLang="en-US" sz="2400" dirty="0" smtClean="0"/>
              <a:t>旅居</a:t>
            </a:r>
            <a:r>
              <a:rPr lang="en-US" altLang="zh-TW" sz="2400" dirty="0" smtClean="0"/>
              <a:t>/</a:t>
            </a:r>
            <a:r>
              <a:rPr lang="zh-TW" altLang="en-US" sz="2400" dirty="0" smtClean="0"/>
              <a:t>工作</a:t>
            </a:r>
            <a:endParaRPr lang="zh-TW" altLang="zh-TW" sz="2400" dirty="0" smtClean="0"/>
          </a:p>
          <a:p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海權時代的來臨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請同學參加  影像教學工作坊  觀看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</a:t>
            </a:r>
            <a:r>
              <a:rPr lang="zh-TW" altLang="en-US" dirty="0" smtClean="0"/>
              <a:t>  </a:t>
            </a:r>
            <a:r>
              <a:rPr lang="zh-TW" altLang="zh-TW" b="1" dirty="0" smtClean="0">
                <a:solidFill>
                  <a:srgbClr val="FF0000"/>
                </a:solidFill>
              </a:rPr>
              <a:t>歷史</a:t>
            </a:r>
            <a:r>
              <a:rPr lang="zh-TW" altLang="zh-TW" b="1" dirty="0" smtClean="0">
                <a:solidFill>
                  <a:srgbClr val="FF0000"/>
                </a:solidFill>
              </a:rPr>
              <a:t>的台灣紀錄片（荷蘭篇）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r>
              <a:rPr lang="en-US" altLang="zh-TW" dirty="0" smtClean="0"/>
              <a:t>15th</a:t>
            </a:r>
            <a:r>
              <a:rPr lang="zh-TW" altLang="en-US" dirty="0" smtClean="0"/>
              <a:t>歐洲自文藝復興之後，因為新航線、地理大發現伴隨著重商主義的盛行，開始航向世界經商</a:t>
            </a:r>
            <a:r>
              <a:rPr lang="zh-TW" altLang="en-US" dirty="0" smtClean="0"/>
              <a:t>、</a:t>
            </a:r>
            <a:r>
              <a:rPr lang="zh-TW" altLang="en-US" dirty="0" smtClean="0"/>
              <a:t>貿易</a:t>
            </a:r>
            <a:r>
              <a:rPr lang="en-US" altLang="zh-TW" dirty="0" smtClean="0"/>
              <a:t>(</a:t>
            </a:r>
            <a:r>
              <a:rPr lang="zh-TW" altLang="en-US" dirty="0" smtClean="0"/>
              <a:t>旅行</a:t>
            </a:r>
            <a:r>
              <a:rPr lang="en-US" altLang="zh-TW" dirty="0" smtClean="0"/>
              <a:t>)</a:t>
            </a:r>
            <a:r>
              <a:rPr lang="zh-TW" altLang="en-US" dirty="0" smtClean="0"/>
              <a:t> 、殖民。在歐洲各王室</a:t>
            </a:r>
            <a:r>
              <a:rPr lang="en-US" altLang="zh-TW" dirty="0" smtClean="0"/>
              <a:t>(</a:t>
            </a:r>
            <a:r>
              <a:rPr lang="zh-TW" altLang="en-US" dirty="0" smtClean="0"/>
              <a:t>國家</a:t>
            </a:r>
            <a:r>
              <a:rPr lang="en-US" altLang="zh-TW" dirty="0" smtClean="0"/>
              <a:t>)</a:t>
            </a:r>
            <a:r>
              <a:rPr lang="zh-TW" altLang="en-US" dirty="0" smtClean="0"/>
              <a:t>重賞之下，經濟</a:t>
            </a:r>
            <a:r>
              <a:rPr lang="en-US" altLang="zh-TW" dirty="0" smtClean="0"/>
              <a:t>/</a:t>
            </a:r>
            <a:r>
              <a:rPr lang="zh-TW" altLang="en-US" dirty="0" smtClean="0"/>
              <a:t>文化</a:t>
            </a:r>
            <a:r>
              <a:rPr lang="en-US" altLang="zh-TW" dirty="0" smtClean="0"/>
              <a:t>/</a:t>
            </a:r>
            <a:r>
              <a:rPr lang="zh-TW" altLang="en-US" dirty="0" smtClean="0"/>
              <a:t>軍事的接觸與入侵序幕於焉開展。</a:t>
            </a:r>
            <a:endParaRPr lang="en-US" altLang="zh-TW" dirty="0" smtClean="0"/>
          </a:p>
          <a:p>
            <a:r>
              <a:rPr lang="en-US" altLang="zh-TW" dirty="0" smtClean="0"/>
              <a:t>16</a:t>
            </a:r>
            <a:r>
              <a:rPr lang="en-US" altLang="zh-TW" dirty="0" smtClean="0"/>
              <a:t>th</a:t>
            </a:r>
            <a:r>
              <a:rPr lang="zh-TW" altLang="en-US" dirty="0" smtClean="0"/>
              <a:t>葡萄牙人經過臺灣，稱臺灣為福爾摩沙</a:t>
            </a:r>
            <a:r>
              <a:rPr lang="en-US" altLang="zh-TW" dirty="0" smtClean="0"/>
              <a:t>(Formosa)</a:t>
            </a:r>
            <a:r>
              <a:rPr lang="zh-TW" altLang="en-US" dirty="0" smtClean="0"/>
              <a:t>意即</a:t>
            </a:r>
            <a:r>
              <a:rPr lang="en-US" altLang="zh-TW" dirty="0" smtClean="0"/>
              <a:t>”</a:t>
            </a:r>
            <a:r>
              <a:rPr lang="zh-TW" altLang="en-US" dirty="0" smtClean="0"/>
              <a:t>美麗之島</a:t>
            </a:r>
            <a:r>
              <a:rPr lang="en-US" altLang="zh-TW" dirty="0" smtClean="0"/>
              <a:t>”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/>
              <a:t>中國明朝、日本、荷蘭、西班牙、葡萄牙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1602</a:t>
            </a:r>
            <a:r>
              <a:rPr lang="zh-TW" altLang="en-US" dirty="0" smtClean="0"/>
              <a:t>年荷蘭在印尼成立</a:t>
            </a:r>
            <a:r>
              <a:rPr lang="en-US" altLang="zh-TW" dirty="0" smtClean="0"/>
              <a:t>”</a:t>
            </a:r>
            <a:r>
              <a:rPr lang="zh-TW" altLang="en-US" dirty="0" smtClean="0"/>
              <a:t>東印度公司</a:t>
            </a:r>
            <a:r>
              <a:rPr lang="en-US" altLang="zh-TW" dirty="0" smtClean="0"/>
              <a:t>”</a:t>
            </a:r>
            <a:r>
              <a:rPr lang="zh-TW" altLang="en-US" dirty="0" smtClean="0"/>
              <a:t>，為發展東亞大陸貿易，</a:t>
            </a:r>
            <a:r>
              <a:rPr lang="en-US" altLang="zh-TW" dirty="0" smtClean="0"/>
              <a:t>1604</a:t>
            </a:r>
            <a:r>
              <a:rPr lang="zh-TW" altLang="en-US" dirty="0" smtClean="0"/>
              <a:t>年佔澎湖被明朝勸退，</a:t>
            </a:r>
            <a:r>
              <a:rPr lang="en-US" altLang="zh-TW" dirty="0" smtClean="0"/>
              <a:t>1624</a:t>
            </a:r>
            <a:r>
              <a:rPr lang="zh-TW" altLang="en-US" dirty="0" smtClean="0"/>
              <a:t>年攻取葡萄牙澳門據點失敗後再度佔領澎湖，並往臺灣南部發展，建立</a:t>
            </a:r>
            <a:r>
              <a:rPr lang="zh-TW" altLang="en-US" dirty="0" smtClean="0">
                <a:solidFill>
                  <a:srgbClr val="FF0000"/>
                </a:solidFill>
              </a:rPr>
              <a:t>熱蘭遮城</a:t>
            </a:r>
            <a:r>
              <a:rPr lang="en-US" altLang="zh-TW" dirty="0" smtClean="0">
                <a:solidFill>
                  <a:srgbClr val="FF0000"/>
                </a:solidFill>
              </a:rPr>
              <a:t>(</a:t>
            </a:r>
            <a:r>
              <a:rPr lang="zh-TW" altLang="en-US" dirty="0" smtClean="0">
                <a:solidFill>
                  <a:srgbClr val="FF0000"/>
                </a:solidFill>
              </a:rPr>
              <a:t>今安平古堡前身</a:t>
            </a:r>
            <a:r>
              <a:rPr lang="en-US" altLang="zh-TW" dirty="0" smtClean="0">
                <a:solidFill>
                  <a:srgbClr val="FF0000"/>
                </a:solidFill>
              </a:rPr>
              <a:t>)</a:t>
            </a:r>
            <a:r>
              <a:rPr lang="zh-TW" altLang="en-US" dirty="0" smtClean="0"/>
              <a:t>作為行政統治中心，爾後建立</a:t>
            </a:r>
            <a:r>
              <a:rPr lang="zh-TW" altLang="en-US" dirty="0" smtClean="0">
                <a:solidFill>
                  <a:srgbClr val="FF0000"/>
                </a:solidFill>
              </a:rPr>
              <a:t>普羅民遮城</a:t>
            </a:r>
            <a:r>
              <a:rPr lang="en-US" altLang="zh-TW" dirty="0" smtClean="0">
                <a:solidFill>
                  <a:srgbClr val="FF0000"/>
                </a:solidFill>
              </a:rPr>
              <a:t>(</a:t>
            </a:r>
            <a:r>
              <a:rPr lang="zh-TW" altLang="en-US" dirty="0" smtClean="0">
                <a:solidFill>
                  <a:srgbClr val="FF0000"/>
                </a:solidFill>
              </a:rPr>
              <a:t>今赤崁樓前身</a:t>
            </a:r>
            <a:r>
              <a:rPr lang="en-US" altLang="zh-TW" dirty="0" smtClean="0">
                <a:solidFill>
                  <a:srgbClr val="FF0000"/>
                </a:solidFill>
              </a:rPr>
              <a:t>)</a:t>
            </a:r>
            <a:r>
              <a:rPr lang="zh-TW" altLang="en-US" dirty="0" smtClean="0"/>
              <a:t>作為商業市街。</a:t>
            </a:r>
            <a:endParaRPr lang="en-US" altLang="zh-TW" dirty="0" smtClean="0"/>
          </a:p>
          <a:p>
            <a:r>
              <a:rPr lang="zh-TW" altLang="en-US" dirty="0" smtClean="0"/>
              <a:t>西班牙在</a:t>
            </a:r>
            <a:r>
              <a:rPr lang="en-US" altLang="zh-TW" dirty="0" smtClean="0"/>
              <a:t>1626</a:t>
            </a:r>
            <a:r>
              <a:rPr lang="zh-TW" altLang="en-US" dirty="0" smtClean="0"/>
              <a:t>年占領臺灣北部，以雞籠淡水為據，在淡水建立</a:t>
            </a:r>
            <a:r>
              <a:rPr lang="zh-TW" altLang="en-US" dirty="0" smtClean="0">
                <a:solidFill>
                  <a:srgbClr val="FF0000"/>
                </a:solidFill>
              </a:rPr>
              <a:t>聖多明哥城</a:t>
            </a:r>
            <a:r>
              <a:rPr lang="en-US" altLang="zh-TW" dirty="0" smtClean="0">
                <a:solidFill>
                  <a:srgbClr val="FF0000"/>
                </a:solidFill>
              </a:rPr>
              <a:t>(</a:t>
            </a:r>
            <a:r>
              <a:rPr lang="zh-TW" altLang="en-US" dirty="0" smtClean="0">
                <a:solidFill>
                  <a:srgbClr val="FF0000"/>
                </a:solidFill>
              </a:rPr>
              <a:t>今紅毛城附近</a:t>
            </a:r>
            <a:r>
              <a:rPr lang="en-US" altLang="zh-TW" dirty="0" smtClean="0">
                <a:solidFill>
                  <a:srgbClr val="FF0000"/>
                </a:solidFill>
              </a:rPr>
              <a:t>)</a:t>
            </a:r>
            <a:r>
              <a:rPr lang="zh-TW" altLang="en-US" dirty="0" smtClean="0"/>
              <a:t>，於</a:t>
            </a:r>
            <a:r>
              <a:rPr lang="en-US" altLang="zh-TW" dirty="0" smtClean="0"/>
              <a:t>1642</a:t>
            </a:r>
            <a:r>
              <a:rPr lang="zh-TW" altLang="en-US" dirty="0" smtClean="0"/>
              <a:t>年被荷蘭人驅逐。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荷蘭佔領臺灣的主要目的是貿易，並未進行大規模的本國移民</a:t>
            </a:r>
            <a:r>
              <a:rPr lang="en-US" altLang="zh-TW" dirty="0" smtClean="0"/>
              <a:t>(</a:t>
            </a:r>
            <a:r>
              <a:rPr lang="zh-TW" altLang="en-US" dirty="0" smtClean="0"/>
              <a:t>殖民</a:t>
            </a:r>
            <a:r>
              <a:rPr lang="en-US" altLang="zh-TW" dirty="0" smtClean="0"/>
              <a:t>)</a:t>
            </a:r>
            <a:r>
              <a:rPr lang="zh-TW" altLang="en-US" dirty="0" smtClean="0"/>
              <a:t>活動。</a:t>
            </a:r>
            <a:endParaRPr lang="en-US" altLang="zh-TW" dirty="0" smtClean="0"/>
          </a:p>
          <a:p>
            <a:r>
              <a:rPr lang="zh-TW" altLang="en-US" dirty="0" smtClean="0"/>
              <a:t>巨大的商業利益：</a:t>
            </a:r>
            <a:endParaRPr lang="en-US" altLang="zh-TW" dirty="0" smtClean="0"/>
          </a:p>
          <a:p>
            <a:r>
              <a:rPr lang="en-US" altLang="zh-TW" dirty="0" smtClean="0"/>
              <a:t>(1)</a:t>
            </a:r>
            <a:r>
              <a:rPr lang="zh-TW" altLang="en-US" dirty="0" smtClean="0"/>
              <a:t>轉口貿易</a:t>
            </a:r>
            <a:r>
              <a:rPr lang="zh-TW" altLang="en-US" dirty="0" smtClean="0"/>
              <a:t>：</a:t>
            </a:r>
            <a:r>
              <a:rPr lang="zh-TW" altLang="en-US" dirty="0" smtClean="0"/>
              <a:t>向</a:t>
            </a:r>
            <a:r>
              <a:rPr lang="zh-TW" altLang="en-US" dirty="0" smtClean="0"/>
              <a:t>中國</a:t>
            </a:r>
            <a:r>
              <a:rPr lang="zh-TW" altLang="en-US" dirty="0" smtClean="0"/>
              <a:t>輸入歐洲的白銀和南洋香料</a:t>
            </a:r>
            <a:endParaRPr lang="en-US" altLang="zh-TW" dirty="0" smtClean="0"/>
          </a:p>
          <a:p>
            <a:r>
              <a:rPr lang="en-US" altLang="zh-TW" dirty="0" smtClean="0"/>
              <a:t>(2)</a:t>
            </a:r>
            <a:r>
              <a:rPr lang="zh-TW" altLang="en-US" dirty="0" smtClean="0"/>
              <a:t>從臺灣輸入荷蘭：絲綢、瓷器</a:t>
            </a:r>
            <a:r>
              <a:rPr lang="zh-TW" altLang="en-US" dirty="0" smtClean="0"/>
              <a:t>、</a:t>
            </a:r>
            <a:r>
              <a:rPr lang="zh-TW" altLang="en-US" dirty="0" smtClean="0"/>
              <a:t>黃金</a:t>
            </a:r>
            <a:r>
              <a:rPr lang="zh-TW" altLang="en-US" dirty="0" smtClean="0"/>
              <a:t>、</a:t>
            </a:r>
            <a:r>
              <a:rPr lang="zh-TW" altLang="en-US" dirty="0" smtClean="0"/>
              <a:t>砂糖</a:t>
            </a:r>
            <a:endParaRPr lang="en-US" altLang="zh-TW" dirty="0" smtClean="0"/>
          </a:p>
          <a:p>
            <a:r>
              <a:rPr lang="en-US" altLang="zh-TW" dirty="0" smtClean="0"/>
              <a:t>(3)</a:t>
            </a:r>
            <a:r>
              <a:rPr lang="zh-TW" altLang="en-US" dirty="0" smtClean="0"/>
              <a:t>從臺灣</a:t>
            </a:r>
            <a:r>
              <a:rPr lang="zh-TW" altLang="en-US" dirty="0" smtClean="0"/>
              <a:t>輸入日本：鹿皮</a:t>
            </a:r>
            <a:r>
              <a:rPr lang="en-US" altLang="zh-TW" dirty="0" smtClean="0"/>
              <a:t>(</a:t>
            </a:r>
            <a:r>
              <a:rPr lang="zh-TW" altLang="en-US" dirty="0" smtClean="0"/>
              <a:t>縫製鎧甲</a:t>
            </a:r>
            <a:r>
              <a:rPr lang="en-US" altLang="zh-TW" dirty="0" smtClean="0"/>
              <a:t>)—</a:t>
            </a:r>
            <a:r>
              <a:rPr lang="zh-TW" altLang="en-US" dirty="0" smtClean="0"/>
              <a:t>每年</a:t>
            </a:r>
            <a:r>
              <a:rPr lang="en-US" altLang="zh-TW" dirty="0" smtClean="0"/>
              <a:t>6</a:t>
            </a:r>
            <a:r>
              <a:rPr lang="zh-TW" altLang="en-US" dirty="0" smtClean="0"/>
              <a:t>、</a:t>
            </a:r>
            <a:r>
              <a:rPr lang="en-US" altLang="zh-TW" dirty="0" smtClean="0"/>
              <a:t>7</a:t>
            </a:r>
            <a:r>
              <a:rPr lang="zh-TW" altLang="en-US" dirty="0" smtClean="0"/>
              <a:t>萬至</a:t>
            </a:r>
            <a:r>
              <a:rPr lang="en-US" altLang="zh-TW" dirty="0" smtClean="0"/>
              <a:t>10</a:t>
            </a:r>
            <a:r>
              <a:rPr lang="zh-TW" altLang="en-US" dirty="0" smtClean="0"/>
              <a:t>萬張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都會">
  <a:themeElements>
    <a:clrScheme name="鳳舞九天">
      <a:dk1>
        <a:sysClr val="windowText" lastClr="000000"/>
      </a:dk1>
      <a:lt1>
        <a:sysClr val="window" lastClr="FFFFFF"/>
      </a:lt1>
      <a:dk2>
        <a:srgbClr val="004646"/>
      </a:dk2>
      <a:lt2>
        <a:srgbClr val="E1F0FF"/>
      </a:lt2>
      <a:accent1>
        <a:srgbClr val="50742F"/>
      </a:accent1>
      <a:accent2>
        <a:srgbClr val="268868"/>
      </a:accent2>
      <a:accent3>
        <a:srgbClr val="33BD56"/>
      </a:accent3>
      <a:accent4>
        <a:srgbClr val="4BC5B9"/>
      </a:accent4>
      <a:accent5>
        <a:srgbClr val="3163CA"/>
      </a:accent5>
      <a:accent6>
        <a:srgbClr val="4B14AA"/>
      </a:accent6>
      <a:hlink>
        <a:srgbClr val="D9BE02"/>
      </a:hlink>
      <a:folHlink>
        <a:srgbClr val="F900F9"/>
      </a:folHlink>
    </a:clrScheme>
    <a:fontScheme name="都會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都會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582</TotalTime>
  <Words>1552</Words>
  <Application>Microsoft Office PowerPoint</Application>
  <PresentationFormat>如螢幕大小 (4:3)</PresentationFormat>
  <Paragraphs>123</Paragraphs>
  <Slides>15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都會</vt:lpstr>
      <vt:lpstr>教育部現代公民核心能力課程計畫 凝視與再現：移民社會與多元認同</vt:lpstr>
      <vt:lpstr>移民簡史：大航海時代的台灣</vt:lpstr>
      <vt:lpstr>哪些是移民問題的遺續？(1/3)</vt:lpstr>
      <vt:lpstr>哪些是移民問題的遺續？(2/3)</vt:lpstr>
      <vt:lpstr>哪些是移民問題的遺續？(3/3)</vt:lpstr>
      <vt:lpstr>五波主要移民的歷史事實</vt:lpstr>
      <vt:lpstr>海權時代的來臨</vt:lpstr>
      <vt:lpstr>中國明朝、日本、荷蘭、西班牙、葡萄牙</vt:lpstr>
      <vt:lpstr>投影片 9</vt:lpstr>
      <vt:lpstr>投影片 10</vt:lpstr>
      <vt:lpstr>投影片 11</vt:lpstr>
      <vt:lpstr>投影片 12</vt:lpstr>
      <vt:lpstr>投影片 13</vt:lpstr>
      <vt:lpstr>投影片 14</vt:lpstr>
      <vt:lpstr>投影片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教育部現代公民核心能力課程計畫 凝視與再現：移民社會與多元認同</dc:title>
  <dc:creator>uch20135</dc:creator>
  <cp:lastModifiedBy>uch20135</cp:lastModifiedBy>
  <cp:revision>146</cp:revision>
  <dcterms:created xsi:type="dcterms:W3CDTF">2014-02-03T09:44:05Z</dcterms:created>
  <dcterms:modified xsi:type="dcterms:W3CDTF">2014-03-16T11:53:12Z</dcterms:modified>
</cp:coreProperties>
</file>