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73" r:id="rId9"/>
    <p:sldId id="270" r:id="rId10"/>
    <p:sldId id="263" r:id="rId11"/>
    <p:sldId id="264" r:id="rId12"/>
    <p:sldId id="266" r:id="rId13"/>
    <p:sldId id="267" r:id="rId14"/>
    <p:sldId id="268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2A6FD2-7043-4C33-93CD-553275593D7E}" type="datetimeFigureOut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98F45-4AC2-404F-8EAD-911B4076CE6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E8469B-7C67-40CC-AF1E-31A8491447D6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8F5A9-90FD-465E-B912-BA5035A1D35A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EBF437-03FB-49A9-B369-49DAEE6E8E47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5C4241-0C0D-463E-9DC3-4C273F38A8FA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AE1BEF-522D-4FEB-9BC2-EE18D3F893B7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6CF28F-13FE-4D2B-B9E9-4506E4908EF2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1DB36E-DC69-4682-85F0-0D57908B9F5E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FF339-60AF-4B0C-BFCF-E685B0536C3E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2030B2-2679-424E-AB47-80B1643D3857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AEB6522-5A1E-4CF0-9EEA-F9FDA511B5FF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21E360C-9B7D-4658-A9EB-F27DB08A1D21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9646097-F6DC-4AA6-97C7-844A25E6C50E}" type="datetime1">
              <a:rPr lang="zh-TW" altLang="en-US" smtClean="0"/>
              <a:pPr/>
              <a:t>2014/9/9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2AA6705-9766-49B7-9251-D0AC3532D33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goo.gl/7jEbM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ctlelib.org.tw/ctle/hyill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6.jpeg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ites.powercam.cc/site/ge0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ites.powercam.cc/site/ge0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sites.powercam.cc/site/ge0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hyperlink" Target="http://search.books.com.tw/exep/prod_search_redir.php?key=%E5%8B%95%E7%89%A9%E8%BE%B2%E8%8E%8A&amp;area=mid&amp;item=0010166385&amp;page=1&amp;idx=7&amp;cat=001" TargetMode="External"/><Relationship Id="rId7" Type="http://schemas.openxmlformats.org/officeDocument/2006/relationships/hyperlink" Target="http://search.books.com.tw/exep/prod_search_redir.php?key=%E7%BE%8E%E9%BA%97%E6%96%B0%E4%B8%96%E7%95%8C&amp;area=mid&amp;item=0010638857&amp;page=1&amp;idx=2&amp;cat=001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://search.books.com.tw/exep/prod_search_redir.php?key=%E4%B8%80%E4%B9%9D%E5%85%AB%E5%9B%9B&amp;area=mid&amp;item=0010437894&amp;page=1&amp;idx=3&amp;cat=001" TargetMode="External"/><Relationship Id="rId10" Type="http://schemas.openxmlformats.org/officeDocument/2006/relationships/image" Target="../media/image16.jpeg"/><Relationship Id="rId4" Type="http://schemas.openxmlformats.org/officeDocument/2006/relationships/image" Target="../media/image13.jpeg"/><Relationship Id="rId9" Type="http://schemas.openxmlformats.org/officeDocument/2006/relationships/hyperlink" Target="http://search.books.com.tw/exep/prod_search_redir.php?key=%E6%8E%A8%E9%8A%B7%E5%93%A1%E4%B9%8B%E6%AD%BB&amp;area=mid&amp;item=0010322177&amp;page=1&amp;idx=1&amp;cat=00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829761"/>
          </a:xfrm>
        </p:spPr>
        <p:txBody>
          <a:bodyPr>
            <a:normAutofit/>
          </a:bodyPr>
          <a:lstStyle/>
          <a:p>
            <a:r>
              <a:rPr lang="zh-TW" altLang="zh-TW" sz="2800" dirty="0" smtClean="0"/>
              <a:t>教育部</a:t>
            </a:r>
            <a:r>
              <a:rPr lang="en-US" altLang="zh-TW" sz="2800" dirty="0" smtClean="0"/>
              <a:t>1031</a:t>
            </a:r>
            <a:r>
              <a:rPr lang="zh-TW" altLang="zh-TW" sz="2800" dirty="0" smtClean="0"/>
              <a:t>現代公民核心能力課程計畫</a:t>
            </a:r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zh-TW" altLang="zh-TW" sz="2800" dirty="0" smtClean="0"/>
              <a:t>擬像與仿真：影本閱讀與詮釋創生</a:t>
            </a:r>
            <a:r>
              <a:rPr lang="en-US" altLang="zh-TW" sz="2800" dirty="0" smtClean="0"/>
              <a:t>  </a:t>
            </a:r>
            <a:r>
              <a:rPr lang="zh-TW" altLang="zh-TW" sz="2800" dirty="0" smtClean="0"/>
              <a:t>課群</a:t>
            </a:r>
            <a:endParaRPr lang="zh-TW" altLang="en-US" sz="2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zh-TW" altLang="zh-TW" dirty="0" smtClean="0"/>
              <a:t>政治利維坦：視域融合與象徵</a:t>
            </a:r>
            <a:endParaRPr lang="en-US" altLang="zh-TW" dirty="0" smtClean="0"/>
          </a:p>
          <a:p>
            <a:r>
              <a:rPr lang="zh-TW" altLang="en-US" dirty="0" smtClean="0"/>
              <a:t>通識中心閔宇經助理教授</a:t>
            </a:r>
            <a:endParaRPr lang="en-US" altLang="zh-TW" dirty="0" smtClean="0"/>
          </a:p>
          <a:p>
            <a:r>
              <a:rPr lang="en-US" altLang="zh-TW" dirty="0" smtClean="0"/>
              <a:t>http://sites.powercam.cc/site/ge09</a:t>
            </a:r>
            <a:endParaRPr lang="zh-TW" altLang="en-US" dirty="0"/>
          </a:p>
        </p:txBody>
      </p:sp>
      <p:pic>
        <p:nvPicPr>
          <p:cNvPr id="13314" name="Picture 2" descr="http://sites.powercam.cc/sysdata/66/266/album/c1bcbb228577f17b/m/9221_b382884b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5373216"/>
            <a:ext cx="2496273" cy="936104"/>
          </a:xfrm>
          <a:prstGeom prst="rect">
            <a:avLst/>
          </a:prstGeom>
          <a:noFill/>
        </p:spPr>
      </p:pic>
      <p:pic>
        <p:nvPicPr>
          <p:cNvPr id="5" name="圖片 4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99592" y="3212976"/>
            <a:ext cx="1512168" cy="129614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副標題 2"/>
          <p:cNvSpPr txBox="1">
            <a:spLocks/>
          </p:cNvSpPr>
          <p:nvPr/>
        </p:nvSpPr>
        <p:spPr>
          <a:xfrm>
            <a:off x="3419872" y="5301208"/>
            <a:ext cx="5396136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zh-TW" altLang="en-US" sz="27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491880" y="5805264"/>
            <a:ext cx="4570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dirty="0">
                <a:solidFill>
                  <a:srgbClr val="FFFF00"/>
                </a:solidFill>
              </a:rPr>
              <a:t>本課群計畫由教育部資訊及科技教育司支持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1031</a:t>
            </a:r>
            <a:r>
              <a:rPr lang="zh-TW" altLang="en-US" b="1" dirty="0" smtClean="0"/>
              <a:t>「健行書房」讀書會</a:t>
            </a:r>
            <a:endParaRPr lang="en-US" altLang="zh-TW" b="1" dirty="0" smtClean="0"/>
          </a:p>
          <a:p>
            <a:r>
              <a:rPr lang="zh-TW" altLang="en-US" sz="2500" dirty="0" smtClean="0"/>
              <a:t>地點：通識中心文史情境教室 </a:t>
            </a:r>
            <a:r>
              <a:rPr lang="en-US" altLang="zh-TW" sz="2500" dirty="0" smtClean="0"/>
              <a:t>A726R   </a:t>
            </a:r>
            <a:r>
              <a:rPr lang="zh-TW" altLang="en-US" sz="2500" dirty="0" smtClean="0"/>
              <a:t>時間：晚上</a:t>
            </a:r>
            <a:r>
              <a:rPr lang="en-US" altLang="zh-TW" sz="2500" dirty="0" smtClean="0"/>
              <a:t>6:00-7:00</a:t>
            </a:r>
            <a:endParaRPr lang="zh-TW" altLang="en-US" sz="2500" dirty="0" smtClean="0"/>
          </a:p>
          <a:p>
            <a:r>
              <a:rPr lang="en-US" altLang="zh-TW" sz="2500" dirty="0" smtClean="0"/>
              <a:t>1031</a:t>
            </a:r>
            <a:r>
              <a:rPr lang="zh-TW" altLang="en-US" sz="2500" dirty="0" smtClean="0"/>
              <a:t>學期通識教育中心「健行書房」讀書會與本課群計劃內容相關場次如下：</a:t>
            </a:r>
          </a:p>
          <a:p>
            <a:r>
              <a:rPr lang="zh-TW" altLang="en-US" sz="2500" dirty="0" smtClean="0"/>
              <a:t>每位同學自由報名參加，列如學期總成績加分</a:t>
            </a:r>
            <a:endParaRPr lang="zh-TW" altLang="en-US" sz="2500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培力課程</a:t>
            </a:r>
            <a:r>
              <a:rPr lang="en-US" altLang="zh-TW" dirty="0" smtClean="0"/>
              <a:t>--</a:t>
            </a:r>
            <a:r>
              <a:rPr lang="zh-TW" altLang="en-US" dirty="0" smtClean="0"/>
              <a:t> 健行書房</a:t>
            </a:r>
            <a:endParaRPr lang="zh-TW" alt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05064"/>
            <a:ext cx="8042927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培力課程</a:t>
            </a:r>
            <a:r>
              <a:rPr lang="en-US" altLang="zh-TW" dirty="0" smtClean="0"/>
              <a:t>--</a:t>
            </a:r>
            <a:r>
              <a:rPr lang="zh-TW" altLang="zh-TW" dirty="0" smtClean="0"/>
              <a:t>影像剪輯教學工作坊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dirty="0" smtClean="0"/>
              <a:t>影像剪輯教學工作坊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TW" altLang="en-US" dirty="0" smtClean="0"/>
              <a:t>時間：</a:t>
            </a:r>
            <a:r>
              <a:rPr lang="en-US" altLang="zh-TW" b="1" dirty="0" smtClean="0"/>
              <a:t> 103.11.15  (</a:t>
            </a:r>
            <a:r>
              <a:rPr lang="zh-TW" altLang="zh-TW" b="1" dirty="0" smtClean="0"/>
              <a:t>六</a:t>
            </a:r>
            <a:r>
              <a:rPr lang="en-US" altLang="zh-TW" b="1" dirty="0" smtClean="0"/>
              <a:t>)</a:t>
            </a:r>
            <a:endParaRPr lang="en-US" altLang="zh-TW" dirty="0" smtClean="0"/>
          </a:p>
          <a:p>
            <a:r>
              <a:rPr lang="zh-TW" altLang="en-US" dirty="0" smtClean="0"/>
              <a:t>地點：</a:t>
            </a:r>
            <a:r>
              <a:rPr lang="en-US" altLang="zh-TW" dirty="0" smtClean="0"/>
              <a:t> A317R </a:t>
            </a:r>
            <a:r>
              <a:rPr lang="zh-TW" altLang="zh-TW" dirty="0" smtClean="0"/>
              <a:t>電腦教室</a:t>
            </a:r>
            <a:endParaRPr lang="en-US" altLang="zh-TW" dirty="0" smtClean="0"/>
          </a:p>
          <a:p>
            <a:r>
              <a:rPr lang="en-US" altLang="zh-TW" dirty="0" smtClean="0"/>
              <a:t>1.</a:t>
            </a:r>
            <a:r>
              <a:rPr lang="zh-TW" altLang="zh-TW" dirty="0" smtClean="0"/>
              <a:t>本活動不佔用正式課程，每班遴選</a:t>
            </a:r>
            <a:r>
              <a:rPr lang="en-US" altLang="zh-TW" dirty="0" smtClean="0"/>
              <a:t>10</a:t>
            </a:r>
            <a:r>
              <a:rPr lang="zh-TW" altLang="zh-TW" dirty="0" smtClean="0"/>
              <a:t>人，</a:t>
            </a:r>
            <a:r>
              <a:rPr lang="en-US" altLang="zh-TW" dirty="0" smtClean="0"/>
              <a:t>3</a:t>
            </a:r>
            <a:r>
              <a:rPr lang="zh-TW" altLang="zh-TW" dirty="0" smtClean="0"/>
              <a:t>門課估計約</a:t>
            </a:r>
            <a:r>
              <a:rPr lang="en-US" altLang="zh-TW" dirty="0" smtClean="0"/>
              <a:t>30</a:t>
            </a:r>
            <a:r>
              <a:rPr lang="zh-TW" altLang="zh-TW" dirty="0" smtClean="0"/>
              <a:t>人參加工作坊。</a:t>
            </a:r>
          </a:p>
          <a:p>
            <a:r>
              <a:rPr lang="en-US" altLang="zh-TW" dirty="0" smtClean="0"/>
              <a:t>  2.</a:t>
            </a:r>
            <a:r>
              <a:rPr lang="zh-TW" altLang="zh-TW" dirty="0" smtClean="0"/>
              <a:t>全部研習</a:t>
            </a:r>
            <a:r>
              <a:rPr lang="en-US" altLang="zh-TW" dirty="0" err="1" smtClean="0"/>
              <a:t>ppt</a:t>
            </a:r>
            <a:r>
              <a:rPr lang="zh-TW" altLang="zh-TW" dirty="0" smtClean="0"/>
              <a:t>檔，錄影檔放至網路供其他學生自行學習。</a:t>
            </a: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11</a:t>
            </a:fld>
            <a:endParaRPr lang="zh-TW" altLang="en-US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1412776"/>
            <a:ext cx="4104455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培力課程</a:t>
            </a:r>
            <a:r>
              <a:rPr lang="en-US" altLang="zh-TW" dirty="0" smtClean="0"/>
              <a:t>--</a:t>
            </a:r>
            <a:r>
              <a:rPr lang="zh-TW" altLang="en-US" dirty="0" smtClean="0"/>
              <a:t>健行電影院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 smtClean="0"/>
              <a:t>北區技專校院</a:t>
            </a:r>
            <a:r>
              <a:rPr lang="en-US" altLang="zh-TW" b="1" dirty="0" smtClean="0"/>
              <a:t>—</a:t>
            </a:r>
            <a:r>
              <a:rPr lang="zh-TW" altLang="zh-TW" b="1" dirty="0" smtClean="0"/>
              <a:t>圖書資源共享服務平台</a:t>
            </a:r>
            <a:endParaRPr lang="en-US" altLang="zh-TW" b="1" dirty="0" smtClean="0"/>
          </a:p>
          <a:p>
            <a:r>
              <a:rPr lang="en-US" altLang="zh-TW" u="sng" dirty="0" smtClean="0">
                <a:hlinkClick r:id="rId2"/>
              </a:rPr>
              <a:t>http://ctlelib.org.tw/ctle/hyill/</a:t>
            </a:r>
            <a:endParaRPr lang="en-US" altLang="zh-TW" u="sng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文本的取得方式</a:t>
            </a:r>
            <a:r>
              <a:rPr lang="zh-TW" altLang="en-US" dirty="0" smtClean="0"/>
              <a:t>之一</a:t>
            </a:r>
            <a:endParaRPr lang="zh-TW" alt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136" y="2564904"/>
            <a:ext cx="679124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分組討論</a:t>
            </a:r>
            <a:r>
              <a:rPr lang="en-US" altLang="zh-TW" dirty="0" smtClean="0"/>
              <a:t>—</a:t>
            </a:r>
            <a:r>
              <a:rPr lang="zh-TW" altLang="en-US" dirty="0" smtClean="0"/>
              <a:t>世界咖啡館</a:t>
            </a:r>
            <a:endParaRPr lang="zh-TW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11560" y="1196752"/>
            <a:ext cx="6786562" cy="5429250"/>
          </a:xfrm>
          <a:prstGeom prst="rect">
            <a:avLst/>
          </a:prstGeom>
          <a:noFill/>
        </p:spPr>
      </p:pic>
      <p:pic>
        <p:nvPicPr>
          <p:cNvPr id="26625" name="圖片 11" descr="http://sites.powercam.cc/sysdata/58/258/album/a17e49e871cb96e9/m/7796_bc874f1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492896"/>
            <a:ext cx="2252297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分組討論 規劃時間表</a:t>
            </a:r>
            <a:endParaRPr lang="zh-TW" altLang="en-US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208912" cy="4900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期中與期末評量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期中評量</a:t>
            </a:r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期末評量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16</a:t>
            </a:fld>
            <a:endParaRPr lang="zh-TW" altLang="en-US"/>
          </a:p>
        </p:txBody>
      </p:sp>
      <p:pic>
        <p:nvPicPr>
          <p:cNvPr id="9" name="Picture 2" descr="http://sites.powercam.cc/sysdata/57/257/album/a6040a62c7e6424b/m/8554_16aa712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3068960"/>
            <a:ext cx="3975233" cy="2232248"/>
          </a:xfrm>
          <a:prstGeom prst="rect">
            <a:avLst/>
          </a:prstGeom>
          <a:noFill/>
        </p:spPr>
      </p:pic>
      <p:pic>
        <p:nvPicPr>
          <p:cNvPr id="29698" name="圖片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412776"/>
            <a:ext cx="1008112" cy="1621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340768"/>
            <a:ext cx="3024336" cy="401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圖片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2" y="1412776"/>
            <a:ext cx="1080120" cy="1604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成績評量方式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總計劃摘要</a:t>
            </a:r>
            <a:endParaRPr lang="zh-TW" altLang="en-US" dirty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683568" y="1484784"/>
            <a:ext cx="7704856" cy="4522507"/>
          </a:xfrm>
        </p:spPr>
        <p:txBody>
          <a:bodyPr>
            <a:noAutofit/>
          </a:bodyPr>
          <a:lstStyle/>
          <a:p>
            <a:r>
              <a:rPr lang="zh-TW" altLang="en-US" sz="2500" dirty="0" smtClean="0"/>
              <a:t>「政治利維坦：視域融合與象徵」、「歷史共和國：互文詮釋與想像」、「科技烏托邦：文學原型與創生」，選擇政治</a:t>
            </a:r>
            <a:r>
              <a:rPr lang="en-US" altLang="zh-TW" sz="2500" dirty="0" smtClean="0"/>
              <a:t>/</a:t>
            </a:r>
            <a:r>
              <a:rPr lang="zh-TW" altLang="en-US" sz="2500" dirty="0" smtClean="0"/>
              <a:t>社會、歷史</a:t>
            </a:r>
            <a:r>
              <a:rPr lang="en-US" altLang="zh-TW" sz="2500" dirty="0" smtClean="0"/>
              <a:t>/</a:t>
            </a:r>
            <a:r>
              <a:rPr lang="zh-TW" altLang="en-US" sz="2500" dirty="0" smtClean="0"/>
              <a:t>文化、科技</a:t>
            </a:r>
            <a:r>
              <a:rPr lang="en-US" altLang="zh-TW" sz="2500" dirty="0" smtClean="0"/>
              <a:t>/</a:t>
            </a:r>
            <a:r>
              <a:rPr lang="zh-TW" altLang="en-US" sz="2500" dirty="0" smtClean="0"/>
              <a:t>科幻的影本和小說，讓學生在不同的文本中穿梭；從政治利維坦中凝視個體與集體的存在，從歷史共和國中觀照家國與情愛的存在，從科技烏托邦中看見科技與人性的存在，從三門課中共同覺悟人類的社會性存在，相互理解詮釋進而從原型到改作創生，最終淬煉「思考」的終極關鍵能力。而三門課程共同在「教師教學讀書會」、「協同教學」、</a:t>
            </a:r>
            <a:r>
              <a:rPr lang="en-US" altLang="zh-TW" sz="2500" dirty="0" smtClean="0"/>
              <a:t>TA</a:t>
            </a:r>
            <a:r>
              <a:rPr lang="zh-TW" altLang="en-US" sz="2500" dirty="0" smtClean="0"/>
              <a:t>討論、班級聯賽</a:t>
            </a:r>
            <a:r>
              <a:rPr lang="en-US" altLang="zh-TW" sz="2500" dirty="0" smtClean="0"/>
              <a:t>…</a:t>
            </a:r>
            <a:r>
              <a:rPr lang="zh-TW" altLang="en-US" sz="2500" dirty="0" smtClean="0"/>
              <a:t>等多層次、多面向的橫向與縱向的課程</a:t>
            </a:r>
            <a:r>
              <a:rPr lang="en-US" altLang="zh-TW" sz="2500" dirty="0" smtClean="0"/>
              <a:t>/</a:t>
            </a:r>
            <a:r>
              <a:rPr lang="zh-TW" altLang="en-US" sz="2500" dirty="0" smtClean="0"/>
              <a:t>活動經營下，希冀培養及深化學生之「倫理、民主、媒體、美學、科技」之現代公民核心能力。</a:t>
            </a:r>
            <a:endParaRPr lang="zh-TW" altLang="en-US" sz="2500" dirty="0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zh-TW" sz="2900" b="1" dirty="0" smtClean="0"/>
              <a:t>歷史共和國：互文詮釋與想像</a:t>
            </a:r>
            <a:r>
              <a:rPr lang="en-US" altLang="zh-TW" sz="2900" b="1" dirty="0" smtClean="0"/>
              <a:t>(</a:t>
            </a:r>
            <a:r>
              <a:rPr lang="zh-TW" altLang="zh-TW" sz="2900" b="1" dirty="0" smtClean="0"/>
              <a:t>邵承芬老師</a:t>
            </a:r>
            <a:r>
              <a:rPr lang="en-US" altLang="zh-TW" sz="2900" b="1" dirty="0" smtClean="0"/>
              <a:t>)</a:t>
            </a:r>
          </a:p>
          <a:p>
            <a:r>
              <a:rPr lang="zh-TW" altLang="zh-TW" dirty="0" smtClean="0"/>
              <a:t>選取「三國演義」、「倚天屠龍記」、「傾城之戀」、「孤戀花」等四部文本，四位作者分別以明代至明末清初到民國再到台灣的年代為創作背景，這一系列的文本中，有多少的歷史想像在其中，而在文本與影本的互文性過程中，又各自表現出什麼樣的主體性意象和社會性存在，而這些各自的表象中又有何異與同，本課程擬透過場景</a:t>
            </a:r>
            <a:r>
              <a:rPr lang="en-US" altLang="zh-TW" dirty="0" smtClean="0"/>
              <a:t>--</a:t>
            </a:r>
            <a:r>
              <a:rPr lang="zh-TW" altLang="zh-TW" dirty="0" smtClean="0"/>
              <a:t>人物</a:t>
            </a:r>
            <a:r>
              <a:rPr lang="en-US" altLang="zh-TW" dirty="0" smtClean="0"/>
              <a:t>(</a:t>
            </a:r>
            <a:r>
              <a:rPr lang="zh-TW" altLang="zh-TW" dirty="0" smtClean="0"/>
              <a:t>敘事</a:t>
            </a:r>
            <a:r>
              <a:rPr lang="en-US" altLang="zh-TW" dirty="0" smtClean="0"/>
              <a:t>)</a:t>
            </a:r>
            <a:r>
              <a:rPr lang="zh-TW" altLang="zh-TW" dirty="0" smtClean="0"/>
              <a:t>與歷史</a:t>
            </a:r>
            <a:r>
              <a:rPr lang="en-US" altLang="zh-TW" dirty="0" smtClean="0"/>
              <a:t>(</a:t>
            </a:r>
            <a:r>
              <a:rPr lang="zh-TW" altLang="zh-TW" dirty="0" smtClean="0"/>
              <a:t>背景</a:t>
            </a:r>
            <a:r>
              <a:rPr lang="en-US" altLang="zh-TW" dirty="0" smtClean="0"/>
              <a:t>)</a:t>
            </a:r>
            <a:r>
              <a:rPr lang="zh-TW" altLang="zh-TW" dirty="0" smtClean="0"/>
              <a:t>的遠近切換，從歷史縱深來探討文本與影本中的互涉性及異同性，並從中培養學生的媒體與美學素養。</a:t>
            </a:r>
            <a:endParaRPr lang="en-US" altLang="zh-TW" dirty="0" smtClean="0"/>
          </a:p>
          <a:p>
            <a:r>
              <a:rPr lang="en-US" altLang="zh-TW" u="sng" dirty="0" smtClean="0">
                <a:hlinkClick r:id="rId2"/>
              </a:rPr>
              <a:t>http://sites.powercam.cc/site/ge08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計畫課程及團隊</a:t>
            </a:r>
            <a:endParaRPr lang="zh-TW" altLang="en-US" dirty="0"/>
          </a:p>
        </p:txBody>
      </p:sp>
      <p:pic>
        <p:nvPicPr>
          <p:cNvPr id="4" name="圖片 10" descr="http://sites.powercam.cc/sysdata/65/265/album/3bbd300967901047/m/9180_e32d722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013176"/>
            <a:ext cx="1524000" cy="1381125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b="1" dirty="0" smtClean="0"/>
              <a:t>科技烏托邦：文學原型與創生</a:t>
            </a:r>
            <a:r>
              <a:rPr lang="en-US" altLang="zh-TW" b="1" dirty="0" smtClean="0"/>
              <a:t>(</a:t>
            </a:r>
            <a:r>
              <a:rPr lang="zh-TW" altLang="zh-TW" b="1" dirty="0" smtClean="0"/>
              <a:t>李小清老師</a:t>
            </a:r>
            <a:r>
              <a:rPr lang="en-US" altLang="zh-TW" b="1" dirty="0" smtClean="0"/>
              <a:t>)</a:t>
            </a:r>
          </a:p>
          <a:p>
            <a:r>
              <a:rPr lang="zh-TW" altLang="zh-TW" sz="2500" dirty="0" smtClean="0"/>
              <a:t>選取《科學怪人》《時光機器》《美麗新世界》《生化人是否夢見羊》四本不同時空背景的科幻文學經典來探討科技、政治、歷史與個人主體性的關係，以敘事原型的概念來解讀西方科幻文學與其改編影本，將少眾之文學賞析融入大眾影音娛樂，一則激發學生的文本分析能力與創意編製，二則為流行娛樂與數位生活注入思想深度，將人性置於科技、群體關係、歷史演化的「接觸區」</a:t>
            </a:r>
            <a:r>
              <a:rPr lang="en-US" altLang="zh-TW" sz="2500" dirty="0" smtClean="0"/>
              <a:t>(contact zone)</a:t>
            </a:r>
            <a:r>
              <a:rPr lang="zh-TW" altLang="zh-TW" sz="2500" dirty="0" smtClean="0"/>
              <a:t>中，探討人之為人的深層慾望與獨特思維。</a:t>
            </a:r>
            <a:endParaRPr lang="en-US" altLang="zh-TW" sz="2500" dirty="0" smtClean="0"/>
          </a:p>
          <a:p>
            <a:r>
              <a:rPr lang="en-US" altLang="zh-TW" sz="2500" u="sng" dirty="0" smtClean="0">
                <a:hlinkClick r:id="rId2"/>
              </a:rPr>
              <a:t>http://sites.powercam.cc/site/ge07</a:t>
            </a:r>
            <a:endParaRPr lang="zh-TW" altLang="en-US" sz="25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4" descr="http://sites.powercam.cc/sysdata/65/265/album/3bbd300967901047/m/9182_b990968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5085184"/>
            <a:ext cx="1524000" cy="1381125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 smtClean="0"/>
              <a:t>政治利維坦：視域融合與象徵</a:t>
            </a:r>
            <a:r>
              <a:rPr lang="en-US" altLang="zh-TW" b="1" dirty="0" smtClean="0"/>
              <a:t>(</a:t>
            </a:r>
            <a:r>
              <a:rPr lang="zh-TW" altLang="zh-TW" b="1" dirty="0" smtClean="0"/>
              <a:t>閔宇經老師</a:t>
            </a:r>
            <a:r>
              <a:rPr lang="en-US" altLang="zh-TW" b="1" dirty="0" smtClean="0"/>
              <a:t>)</a:t>
            </a:r>
          </a:p>
          <a:p>
            <a:r>
              <a:rPr lang="zh-TW" altLang="zh-TW" sz="2500" dirty="0" smtClean="0"/>
              <a:t>選取「蒼蠅王」、「動物農莊」、「一九八四」、「華氏四五一度」</a:t>
            </a:r>
            <a:r>
              <a:rPr lang="en-US" altLang="zh-TW" sz="2500" dirty="0" smtClean="0"/>
              <a:t>…</a:t>
            </a:r>
            <a:r>
              <a:rPr lang="zh-TW" altLang="zh-TW" sz="2500" dirty="0" smtClean="0"/>
              <a:t>等影</a:t>
            </a:r>
            <a:r>
              <a:rPr lang="en-US" altLang="zh-TW" sz="2500" dirty="0" smtClean="0"/>
              <a:t>/</a:t>
            </a:r>
            <a:r>
              <a:rPr lang="zh-TW" altLang="zh-TW" sz="2500" dirty="0" smtClean="0"/>
              <a:t>文本，偏向政治</a:t>
            </a:r>
            <a:r>
              <a:rPr lang="en-US" altLang="zh-TW" sz="2500" dirty="0" smtClean="0"/>
              <a:t>/</a:t>
            </a:r>
            <a:r>
              <a:rPr lang="zh-TW" altLang="zh-TW" sz="2500" dirty="0" smtClean="0"/>
              <a:t>社會領域的輕經典小說，除了側重原典的閱讀之外，並深入作者的歷史時代背景，指涉其他文本；在民主與獨裁間，在個體</a:t>
            </a:r>
            <a:r>
              <a:rPr lang="en-US" altLang="zh-TW" sz="2500" dirty="0" smtClean="0"/>
              <a:t>(</a:t>
            </a:r>
            <a:r>
              <a:rPr lang="zh-TW" altLang="zh-TW" sz="2500" dirty="0" smtClean="0"/>
              <a:t>自由</a:t>
            </a:r>
            <a:r>
              <a:rPr lang="en-US" altLang="zh-TW" sz="2500" dirty="0" smtClean="0"/>
              <a:t>)</a:t>
            </a:r>
            <a:r>
              <a:rPr lang="zh-TW" altLang="zh-TW" sz="2500" dirty="0" smtClean="0"/>
              <a:t>和集體間，重新讓學生檢視人性尊嚴、民主、自由、平等、正義</a:t>
            </a:r>
            <a:r>
              <a:rPr lang="en-US" altLang="zh-TW" sz="2500" dirty="0" smtClean="0"/>
              <a:t>…</a:t>
            </a:r>
            <a:r>
              <a:rPr lang="zh-TW" altLang="zh-TW" sz="2500" dirty="0" smtClean="0"/>
              <a:t>等普同價值，培養公民的民主與倫理素養。</a:t>
            </a:r>
          </a:p>
          <a:p>
            <a:r>
              <a:rPr lang="en-US" altLang="zh-TW" sz="2500" u="sng" dirty="0" smtClean="0">
                <a:hlinkClick r:id="rId2"/>
              </a:rPr>
              <a:t>http://sites.powercam.cc/site/ge09</a:t>
            </a:r>
            <a:endParaRPr lang="zh-TW" altLang="en-US" sz="25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7" descr="http://sites.powercam.cc/sysdata/65/265/album/3bbd300967901047/m/9181_9fe6539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437112"/>
            <a:ext cx="1524000" cy="1381125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計劃主持：閔宇經</a:t>
            </a:r>
            <a:endParaRPr lang="en-US" altLang="zh-TW" dirty="0" smtClean="0"/>
          </a:p>
          <a:p>
            <a:r>
              <a:rPr lang="zh-TW" altLang="en-US" dirty="0" smtClean="0"/>
              <a:t>教學助理：</a:t>
            </a:r>
            <a:r>
              <a:rPr lang="zh-TW" altLang="en-US" b="1" dirty="0" smtClean="0"/>
              <a:t>陳宥君</a:t>
            </a:r>
            <a:endParaRPr lang="zh-TW" altLang="en-US" dirty="0" smtClean="0"/>
          </a:p>
          <a:p>
            <a:pPr>
              <a:buNone/>
            </a:pPr>
            <a:r>
              <a:rPr lang="zh-TW" altLang="en-US" dirty="0" smtClean="0"/>
              <a:t>                  中央大學客家政治經濟研究所</a:t>
            </a:r>
            <a:endParaRPr lang="en-US" altLang="zh-TW" dirty="0" smtClean="0"/>
          </a:p>
          <a:p>
            <a:pPr>
              <a:buNone/>
            </a:pPr>
            <a:r>
              <a:rPr lang="zh-TW" altLang="en-US" b="1" dirty="0" smtClean="0"/>
              <a:t>                  李婉菁</a:t>
            </a:r>
            <a:endParaRPr lang="en-US" altLang="zh-TW" b="1" dirty="0" smtClean="0"/>
          </a:p>
          <a:p>
            <a:pPr>
              <a:buNone/>
            </a:pPr>
            <a:r>
              <a:rPr lang="zh-TW" altLang="en-US" dirty="0" smtClean="0"/>
              <a:t>                  中央大學客家政治經濟研究所</a:t>
            </a:r>
          </a:p>
          <a:p>
            <a:pPr>
              <a:buNone/>
            </a:pPr>
            <a:r>
              <a:rPr lang="zh-TW" altLang="en-US" b="1" dirty="0" smtClean="0"/>
              <a:t>                  陳葦柔</a:t>
            </a:r>
            <a:endParaRPr lang="en-US" altLang="zh-TW" b="1" dirty="0" smtClean="0"/>
          </a:p>
          <a:p>
            <a:pPr>
              <a:buNone/>
            </a:pPr>
            <a:r>
              <a:rPr lang="zh-TW" altLang="en-US" dirty="0" smtClean="0"/>
              <a:t>                  中央大學客家社會文化研究所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5362" name="Picture 2" descr="http://img7.uploadhouse.com/fileuploads/19106/1910672749baae4a0566964c4793f046876ac7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564904"/>
            <a:ext cx="952500" cy="1428750"/>
          </a:xfrm>
          <a:prstGeom prst="rect">
            <a:avLst/>
          </a:prstGeom>
          <a:noFill/>
        </p:spPr>
      </p:pic>
      <p:pic>
        <p:nvPicPr>
          <p:cNvPr id="15364" name="Picture 4" descr="http://sites.powercam.cc/sysdata/58/258/album/1b11667a3b194d04/m/6194_fcf9af3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4005064"/>
            <a:ext cx="952500" cy="1428750"/>
          </a:xfrm>
          <a:prstGeom prst="rect">
            <a:avLst/>
          </a:prstGeom>
          <a:noFill/>
        </p:spPr>
      </p:pic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6</a:t>
            </a:fld>
            <a:endParaRPr lang="zh-TW" altLang="en-US"/>
          </a:p>
        </p:txBody>
      </p:sp>
      <p:pic>
        <p:nvPicPr>
          <p:cNvPr id="15370" name="圖片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797152"/>
            <a:ext cx="3846847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計劃架構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7</a:t>
            </a:fld>
            <a:endParaRPr lang="zh-TW" altLang="en-US"/>
          </a:p>
        </p:txBody>
      </p:sp>
      <p:pic>
        <p:nvPicPr>
          <p:cNvPr id="19458" name="Picture 2" descr="http://sites.powercam.cc/sysdata/66/266/album/8d5b9f1f633d29b1/m/9139_e6ce3b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4100290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預期學習效能→</a:t>
            </a:r>
            <a:r>
              <a:rPr lang="zh-TW" altLang="en-US" dirty="0" smtClean="0">
                <a:solidFill>
                  <a:srgbClr val="FF0000"/>
                </a:solidFill>
              </a:rPr>
              <a:t>五大素養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TW" altLang="en-US" dirty="0" smtClean="0"/>
              <a:t>倫理</a:t>
            </a:r>
            <a:r>
              <a:rPr lang="zh-TW" altLang="en-US" dirty="0" smtClean="0"/>
              <a:t>素養→道德與倫理的</a:t>
            </a:r>
            <a:r>
              <a:rPr lang="zh-TW" altLang="en-US" dirty="0" smtClean="0"/>
              <a:t>關聯</a:t>
            </a:r>
            <a:endParaRPr lang="en-US" altLang="zh-TW" dirty="0" smtClean="0"/>
          </a:p>
          <a:p>
            <a:r>
              <a:rPr lang="zh-TW" altLang="en-US" dirty="0" smtClean="0"/>
              <a:t>民主素養→思維與思辯的能力</a:t>
            </a:r>
            <a:endParaRPr lang="en-US" altLang="zh-TW" dirty="0" smtClean="0"/>
          </a:p>
          <a:p>
            <a:r>
              <a:rPr lang="zh-TW" altLang="en-US" dirty="0" smtClean="0"/>
              <a:t>媒體素養→批判與省思的能力</a:t>
            </a:r>
            <a:endParaRPr lang="en-US" altLang="zh-TW" dirty="0" smtClean="0"/>
          </a:p>
          <a:p>
            <a:r>
              <a:rPr lang="zh-TW" altLang="en-US" dirty="0" smtClean="0"/>
              <a:t>科學</a:t>
            </a:r>
            <a:r>
              <a:rPr lang="zh-TW" altLang="en-US" dirty="0" smtClean="0"/>
              <a:t>素養</a:t>
            </a:r>
            <a:r>
              <a:rPr lang="zh-TW" altLang="en-US" dirty="0" smtClean="0"/>
              <a:t>→科幻與科技對人類的影響</a:t>
            </a:r>
            <a:endParaRPr lang="en-US" altLang="zh-TW" dirty="0" smtClean="0"/>
          </a:p>
          <a:p>
            <a:r>
              <a:rPr lang="zh-TW" altLang="en-US" dirty="0" smtClean="0"/>
              <a:t>美學</a:t>
            </a:r>
            <a:r>
              <a:rPr lang="zh-TW" altLang="en-US" dirty="0" smtClean="0"/>
              <a:t>素養→美的感知；生活美學的建構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8</a:t>
            </a:fld>
            <a:endParaRPr lang="zh-TW" alt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11560" y="1484784"/>
          <a:ext cx="3672408" cy="4025855"/>
        </p:xfrm>
        <a:graphic>
          <a:graphicData uri="http://schemas.openxmlformats.org/presentationml/2006/ole">
            <p:oleObj spid="_x0000_s1026" name="點陣圖影像" r:id="rId3" imgW="2685714" imgH="294363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蒼蠅王→蒼蠅王</a:t>
            </a:r>
            <a:endParaRPr lang="en-US" altLang="zh-TW" dirty="0" smtClean="0"/>
          </a:p>
          <a:p>
            <a:r>
              <a:rPr lang="zh-TW" altLang="en-US" dirty="0" smtClean="0"/>
              <a:t>動物農莊→動物農莊</a:t>
            </a:r>
            <a:endParaRPr lang="en-US" altLang="zh-TW" dirty="0" smtClean="0"/>
          </a:p>
          <a:p>
            <a:r>
              <a:rPr lang="zh-TW" altLang="zh-TW" sz="2800" dirty="0" smtClean="0"/>
              <a:t>一九八四</a:t>
            </a:r>
            <a:r>
              <a:rPr lang="en-US" altLang="zh-TW" sz="2800" dirty="0" smtClean="0"/>
              <a:t>(</a:t>
            </a:r>
            <a:r>
              <a:rPr lang="zh-TW" altLang="zh-TW" sz="2800" dirty="0" smtClean="0"/>
              <a:t>華氏四五一度</a:t>
            </a:r>
            <a:r>
              <a:rPr lang="en-US" altLang="zh-TW" sz="2800" dirty="0" smtClean="0"/>
              <a:t>/</a:t>
            </a:r>
            <a:r>
              <a:rPr lang="zh-TW" altLang="zh-TW" sz="2800" dirty="0" smtClean="0"/>
              <a:t>美麗新世界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→</a:t>
            </a:r>
            <a:r>
              <a:rPr lang="zh-TW" altLang="zh-TW" sz="2800" dirty="0" smtClean="0"/>
              <a:t>重裝任務</a:t>
            </a:r>
            <a:endParaRPr lang="en-US" altLang="zh-TW" sz="2800" dirty="0" smtClean="0"/>
          </a:p>
          <a:p>
            <a:r>
              <a:rPr lang="zh-TW" altLang="zh-TW" dirty="0" smtClean="0"/>
              <a:t>推銷員之死</a:t>
            </a:r>
            <a:r>
              <a:rPr lang="zh-TW" altLang="en-US" dirty="0" smtClean="0"/>
              <a:t>→</a:t>
            </a:r>
            <a:r>
              <a:rPr lang="zh-TW" altLang="zh-TW" dirty="0" smtClean="0"/>
              <a:t>鐘點戰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A6705-9766-49B7-9251-D0AC3532D33D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文本閱讀與詮釋創生</a:t>
            </a:r>
            <a:endParaRPr lang="zh-TW" altLang="en-US" dirty="0"/>
          </a:p>
        </p:txBody>
      </p:sp>
      <p:pic>
        <p:nvPicPr>
          <p:cNvPr id="25602" name="Picture 2" descr="34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429000"/>
            <a:ext cx="13620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 descr=" 動物農莊 ">
            <a:hlinkClick r:id="rId3" tooltip=" 動物農莊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429000"/>
            <a:ext cx="1377152" cy="1944216"/>
          </a:xfrm>
          <a:prstGeom prst="rect">
            <a:avLst/>
          </a:prstGeom>
          <a:noFill/>
        </p:spPr>
      </p:pic>
      <p:pic>
        <p:nvPicPr>
          <p:cNvPr id="25606" name="Picture 6" descr=" 一九八四 ">
            <a:hlinkClick r:id="rId5" tooltip=" 一九八四 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3429000"/>
            <a:ext cx="1377152" cy="1944216"/>
          </a:xfrm>
          <a:prstGeom prst="rect">
            <a:avLst/>
          </a:prstGeom>
          <a:noFill/>
        </p:spPr>
      </p:pic>
      <p:pic>
        <p:nvPicPr>
          <p:cNvPr id="25608" name="Picture 8" descr=" 美麗新世界 ">
            <a:hlinkClick r:id="rId7" tooltip=" 美麗新世界 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60232" y="3356992"/>
            <a:ext cx="1512168" cy="2134827"/>
          </a:xfrm>
          <a:prstGeom prst="rect">
            <a:avLst/>
          </a:prstGeom>
          <a:noFill/>
        </p:spPr>
      </p:pic>
      <p:pic>
        <p:nvPicPr>
          <p:cNvPr id="25610" name="Picture 10" descr=" 推銷員之死 ">
            <a:hlinkClick r:id="rId9" tooltip=" 推銷員之死 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20072" y="3429000"/>
            <a:ext cx="1368152" cy="19315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1003</Words>
  <Application>Microsoft Office PowerPoint</Application>
  <PresentationFormat>如螢幕大小 (4:3)</PresentationFormat>
  <Paragraphs>74</Paragraphs>
  <Slides>17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9" baseType="lpstr">
      <vt:lpstr>匯合</vt:lpstr>
      <vt:lpstr>點陣圖影像</vt:lpstr>
      <vt:lpstr>教育部1031現代公民核心能力課程計畫 擬像與仿真：影本閱讀與詮釋創生  課群</vt:lpstr>
      <vt:lpstr>總計劃摘要</vt:lpstr>
      <vt:lpstr>計畫課程及團隊</vt:lpstr>
      <vt:lpstr>投影片 4</vt:lpstr>
      <vt:lpstr>投影片 5</vt:lpstr>
      <vt:lpstr>投影片 6</vt:lpstr>
      <vt:lpstr>計劃架構</vt:lpstr>
      <vt:lpstr>預期學習效能→五大素養</vt:lpstr>
      <vt:lpstr>文本閱讀與詮釋創生</vt:lpstr>
      <vt:lpstr>培力課程-- 健行書房</vt:lpstr>
      <vt:lpstr>培力課程--影像剪輯教學工作坊</vt:lpstr>
      <vt:lpstr>培力課程--健行電影院</vt:lpstr>
      <vt:lpstr>文本的取得方式之一</vt:lpstr>
      <vt:lpstr>分組討論—世界咖啡館</vt:lpstr>
      <vt:lpstr>分組討論 規劃時間表</vt:lpstr>
      <vt:lpstr>期中與期末評量</vt:lpstr>
      <vt:lpstr>成績評量方式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教育部1031現代公民核心能力課程計畫 擬像與仿真：影本閱讀與詮釋創生  課群</dc:title>
  <dc:creator>uch20135</dc:creator>
  <cp:lastModifiedBy>uch20135</cp:lastModifiedBy>
  <cp:revision>40</cp:revision>
  <dcterms:created xsi:type="dcterms:W3CDTF">2014-09-08T23:42:17Z</dcterms:created>
  <dcterms:modified xsi:type="dcterms:W3CDTF">2014-09-09T01:17:44Z</dcterms:modified>
</cp:coreProperties>
</file>