
<file path=[Content_Types].xml><?xml version="1.0" encoding="utf-8"?>
<Types xmlns="http://schemas.openxmlformats.org/package/2006/content-types">
  <Override ContentType="application/vnd.openxmlformats-officedocument.presentationml.slide+xml" PartName="/ppt/slides/slide6.xml"/>
  <Override ContentType="application/vnd.openxmlformats-officedocument.presentationml.slideLayout+xml" PartName="/ppt/slideLayouts/slideLayout8.xml"/>
  <Override ContentType="application/vnd.openxmlformats-officedocument.drawingml.diagramColors+xml" PartName="/ppt/diagrams/colors1.xml"/>
  <Override ContentType="application/vnd.ms-office.drawingml.diagramDrawing+xml" PartName="/ppt/diagrams/drawing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6.xml"/>
  <Override ContentType="application/vnd.openxmlformats-officedocument.drawingml.diagramStyle+xml" PartName="/ppt/diagrams/quickStyle2.xml"/>
  <Override ContentType="application/vnd.openxmlformats-officedocument.presentationml.slide+xml" PartName="/ppt/slides/slide2.xml"/>
  <Override ContentType="application/vnd.openxmlformats-officedocument.presentationml.slide+xml" PartName="/ppt/slides/slide16.xml"/>
  <Override ContentType="application/vnd.openxmlformats-officedocument.theme+xml" PartName="/ppt/theme/theme1.xml"/>
  <Override ContentType="application/vnd.openxmlformats-officedocument.presentationml.slideLayout+xml" PartName="/ppt/slideLayouts/slideLayout2.xml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commentAuthors+xml" PartName="/ppt/commentAuthors.xml"/>
  <Override ContentType="application/vnd.openxmlformats-officedocument.presentationml.slideLayout+xml" PartName="/ppt/slideLayouts/slideLayout10.xml"/>
  <Default ContentType="application/vnd.openxmlformats-officedocument.vmlDrawing" Extension="vml"/>
  <Override ContentType="application/vnd.openxmlformats-officedocument.drawingml.diagramLayout+xml" PartName="/ppt/diagrams/layout2.xml"/>
  <Override ContentType="application/vnd.openxmlformats-officedocument.presentationml.comments+xml" PartName="/ppt/comments/comment1.xml"/>
  <Override ContentType="application/vnd.openxmlformats-officedocument.drawingml.diagramLayout+xml" PartName="/ppt/diagrams/layout1.xml"/>
  <Override ContentType="application/vnd.openxmlformats-officedocument.drawingml.diagramData+xml" PartName="/ppt/diagrams/data2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officedocument.drawingml.diagramData+xml" PartName="/ppt/diagrams/data1.xml"/>
  <Override ContentType="application/vnd.openxmlformats-package.core-properties+xml" PartName="/docProps/core.xml"/>
  <Override ContentType="application/vnd.openxmlformats-officedocument.presentationml.slide+xml" PartName="/ppt/slides/slide5.xml"/>
  <Override ContentType="application/vnd.openxmlformats-officedocument.presentationml.slide+xml" PartName="/ppt/slides/slide19.xml"/>
  <Override ContentType="application/vnd.openxmlformats-officedocument.presentationml.slideLayout+xml" PartName="/ppt/slideLayouts/slideLayout7.xml"/>
  <Default ContentType="image/png" Extension="png"/>
  <Override ContentType="application/vnd.openxmlformats-officedocument.presentationml.notesSlide+xml" PartName="/ppt/notesSlides/notesSlide1.xml"/>
  <Default ContentType="application/vnd.openxmlformats-officedocument.oleObject" Extension="bin"/>
  <Override ContentType="application/vnd.openxmlformats-officedocument.drawingml.diagramColors+xml" PartName="/ppt/diagrams/colors2.xml"/>
  <Override ContentType="application/vnd.openxmlformats-officedocument.presentationml.slide+xml" PartName="/ppt/slides/slide3.xml"/>
  <Override ContentType="application/vnd.openxmlformats-officedocument.presentationml.slide+xml" PartName="/ppt/slides/slide17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5.xml"/>
  <Override ContentType="application/vnd.openxmlformats-officedocument.theme+xml" PartName="/ppt/theme/theme2.xml"/>
  <Override ContentType="application/vnd.ms-office.drawingml.diagramDrawing+xml" PartName="/ppt/diagrams/drawing1.xml"/>
  <Override ContentType="application/vnd.openxmlformats-officedocument.presentationml.slide+xml" PartName="/ppt/slides/slide1.xml"/>
  <Override ContentType="application/vnd.openxmlformats-officedocument.presentationml.slide+xml" PartName="/ppt/slides/slide15.xml"/>
  <Default ContentType="image/jpeg" Extension="jpeg"/>
  <Override ContentType="application/vnd.openxmlformats-officedocument.presentationml.slideLayout+xml" PartName="/ppt/slideLayouts/slideLayout3.xml"/>
  <Override ContentType="application/vnd.openxmlformats-officedocument.drawingml.diagramStyle+xml" PartName="/ppt/diagrams/quickStyle1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70" r:id="rId3"/>
    <p:sldId id="272" r:id="rId4"/>
    <p:sldId id="271" r:id="rId5"/>
    <p:sldId id="275" r:id="rId6"/>
    <p:sldId id="273" r:id="rId7"/>
    <p:sldId id="274" r:id="rId8"/>
    <p:sldId id="276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0" r:id="rId18"/>
    <p:sldId id="277" r:id="rId19"/>
    <p:sldId id="259" r:id="rId20"/>
    <p:sldId id="269" r:id="rId21"/>
    <p:sldId id="258" r:id="rId2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ch20135" initials="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05E9"/>
    <a:srgbClr val="0077EE"/>
    <a:srgbClr val="67F00A"/>
    <a:srgbClr val="FF9933"/>
    <a:srgbClr val="69235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1-10T16:13:01.062" idx="1">
    <p:pos x="1214" y="2827"/>
    <p:text>「X+1」是指加強學生實習討論的深晚課程，例如一門三學分的課，教師額外再加一學分的實習課或是討論課在夜間進行，讓學生「把功課帶回家」。
「3+3 」則是要求「一堂課，三個不同科系老師來上」，學生充分跨領欲參與討論，教師則可與其他學者激盪火花，也能減少課堂時間。
「15+3」，每學期18周的課堂中，至少3周要以翻轉教室方式教學。
</p:tex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9BE38D-0A74-4C1D-8494-4965D3837172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zh-TW" altLang="en-US"/>
        </a:p>
      </dgm:t>
    </dgm:pt>
    <dgm:pt modelId="{F3D62B9C-D48F-4FBD-A8E0-8E5A067F166D}">
      <dgm:prSet/>
      <dgm:spPr/>
      <dgm:t>
        <a:bodyPr/>
        <a:lstStyle/>
        <a:p>
          <a:pPr algn="ctr" rtl="0"/>
          <a:r>
            <a:rPr lang="zh-TW" b="0" i="0" baseline="0" dirty="0" smtClean="0"/>
            <a:t>公民基本能力</a:t>
          </a:r>
          <a:endParaRPr lang="zh-TW" b="0" i="0" baseline="0" dirty="0"/>
        </a:p>
      </dgm:t>
    </dgm:pt>
    <dgm:pt modelId="{1D09A54E-8856-489F-B699-8B3BE32FB0E7}" type="parTrans" cxnId="{2092D98F-1489-447D-B2A0-0D1AA2ACFDEC}">
      <dgm:prSet/>
      <dgm:spPr/>
      <dgm:t>
        <a:bodyPr/>
        <a:lstStyle/>
        <a:p>
          <a:endParaRPr lang="zh-TW" altLang="en-US"/>
        </a:p>
      </dgm:t>
    </dgm:pt>
    <dgm:pt modelId="{7B8B6965-2138-4585-A4F0-AF49E6BE5EF7}" type="sibTrans" cxnId="{2092D98F-1489-447D-B2A0-0D1AA2ACFDEC}">
      <dgm:prSet/>
      <dgm:spPr/>
      <dgm:t>
        <a:bodyPr/>
        <a:lstStyle/>
        <a:p>
          <a:endParaRPr lang="zh-TW" altLang="en-US"/>
        </a:p>
      </dgm:t>
    </dgm:pt>
    <dgm:pt modelId="{638883BA-69A6-470C-A9BE-607A778DC29F}" type="pres">
      <dgm:prSet presAssocID="{929BE38D-0A74-4C1D-8494-4965D383717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6BF68AF-EA65-4F4C-A48B-CCD67A0312DD}" type="pres">
      <dgm:prSet presAssocID="{F3D62B9C-D48F-4FBD-A8E0-8E5A067F166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B16AE76-26D0-42B2-B0D9-6C493FE90FCA}" type="presOf" srcId="{929BE38D-0A74-4C1D-8494-4965D3837172}" destId="{638883BA-69A6-470C-A9BE-607A778DC29F}" srcOrd="0" destOrd="0" presId="urn:microsoft.com/office/officeart/2005/8/layout/vList2"/>
    <dgm:cxn modelId="{2092D98F-1489-447D-B2A0-0D1AA2ACFDEC}" srcId="{929BE38D-0A74-4C1D-8494-4965D3837172}" destId="{F3D62B9C-D48F-4FBD-A8E0-8E5A067F166D}" srcOrd="0" destOrd="0" parTransId="{1D09A54E-8856-489F-B699-8B3BE32FB0E7}" sibTransId="{7B8B6965-2138-4585-A4F0-AF49E6BE5EF7}"/>
    <dgm:cxn modelId="{B553B00C-BA36-4844-9898-9CAC54EF50C5}" type="presOf" srcId="{F3D62B9C-D48F-4FBD-A8E0-8E5A067F166D}" destId="{D6BF68AF-EA65-4F4C-A48B-CCD67A0312DD}" srcOrd="0" destOrd="0" presId="urn:microsoft.com/office/officeart/2005/8/layout/vList2"/>
    <dgm:cxn modelId="{7E61B508-1BE3-4B5B-8397-846FE0540AAB}" type="presParOf" srcId="{638883BA-69A6-470C-A9BE-607A778DC29F}" destId="{D6BF68AF-EA65-4F4C-A48B-CCD67A0312D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9BE38D-0A74-4C1D-8494-4965D3837172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F3D62B9C-D48F-4FBD-A8E0-8E5A067F166D}">
      <dgm:prSet/>
      <dgm:spPr>
        <a:solidFill>
          <a:srgbClr val="67F00A"/>
        </a:solidFill>
      </dgm:spPr>
      <dgm:t>
        <a:bodyPr/>
        <a:lstStyle/>
        <a:p>
          <a:pPr algn="ctr" rtl="0"/>
          <a:r>
            <a:rPr lang="zh-TW" altLang="zh-TW" dirty="0" smtClean="0"/>
            <a:t>課程之目標</a:t>
          </a:r>
          <a:endParaRPr lang="zh-TW" b="0" i="0" baseline="0" dirty="0"/>
        </a:p>
      </dgm:t>
    </dgm:pt>
    <dgm:pt modelId="{1D09A54E-8856-489F-B699-8B3BE32FB0E7}" type="parTrans" cxnId="{2092D98F-1489-447D-B2A0-0D1AA2ACFDEC}">
      <dgm:prSet/>
      <dgm:spPr/>
      <dgm:t>
        <a:bodyPr/>
        <a:lstStyle/>
        <a:p>
          <a:endParaRPr lang="zh-TW" altLang="en-US"/>
        </a:p>
      </dgm:t>
    </dgm:pt>
    <dgm:pt modelId="{7B8B6965-2138-4585-A4F0-AF49E6BE5EF7}" type="sibTrans" cxnId="{2092D98F-1489-447D-B2A0-0D1AA2ACFDEC}">
      <dgm:prSet/>
      <dgm:spPr/>
      <dgm:t>
        <a:bodyPr/>
        <a:lstStyle/>
        <a:p>
          <a:endParaRPr lang="zh-TW" altLang="en-US"/>
        </a:p>
      </dgm:t>
    </dgm:pt>
    <dgm:pt modelId="{638883BA-69A6-470C-A9BE-607A778DC29F}" type="pres">
      <dgm:prSet presAssocID="{929BE38D-0A74-4C1D-8494-4965D383717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6BF68AF-EA65-4F4C-A48B-CCD67A0312DD}" type="pres">
      <dgm:prSet presAssocID="{F3D62B9C-D48F-4FBD-A8E0-8E5A067F166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EADA3D2-8C6B-4F36-9749-979C70DC7F20}" type="presOf" srcId="{F3D62B9C-D48F-4FBD-A8E0-8E5A067F166D}" destId="{D6BF68AF-EA65-4F4C-A48B-CCD67A0312DD}" srcOrd="0" destOrd="0" presId="urn:microsoft.com/office/officeart/2005/8/layout/vList2"/>
    <dgm:cxn modelId="{2092D98F-1489-447D-B2A0-0D1AA2ACFDEC}" srcId="{929BE38D-0A74-4C1D-8494-4965D3837172}" destId="{F3D62B9C-D48F-4FBD-A8E0-8E5A067F166D}" srcOrd="0" destOrd="0" parTransId="{1D09A54E-8856-489F-B699-8B3BE32FB0E7}" sibTransId="{7B8B6965-2138-4585-A4F0-AF49E6BE5EF7}"/>
    <dgm:cxn modelId="{75224370-F794-4D0D-BB5F-0B2A301A7257}" type="presOf" srcId="{929BE38D-0A74-4C1D-8494-4965D3837172}" destId="{638883BA-69A6-470C-A9BE-607A778DC29F}" srcOrd="0" destOrd="0" presId="urn:microsoft.com/office/officeart/2005/8/layout/vList2"/>
    <dgm:cxn modelId="{81E7DAD7-39E6-4F2E-90E8-75AD7A45716B}" type="presParOf" srcId="{638883BA-69A6-470C-A9BE-607A778DC29F}" destId="{D6BF68AF-EA65-4F4C-A48B-CCD67A0312D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6BF68AF-EA65-4F4C-A48B-CCD67A0312DD}">
      <dsp:nvSpPr>
        <dsp:cNvPr id="0" name=""/>
        <dsp:cNvSpPr/>
      </dsp:nvSpPr>
      <dsp:spPr>
        <a:xfrm>
          <a:off x="0" y="750"/>
          <a:ext cx="3510245" cy="7605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b="0" i="0" kern="1200" baseline="0" dirty="0" smtClean="0"/>
            <a:t>公民基本能力</a:t>
          </a:r>
          <a:endParaRPr lang="zh-TW" sz="2500" b="0" i="0" kern="1200" baseline="0" dirty="0"/>
        </a:p>
      </dsp:txBody>
      <dsp:txXfrm>
        <a:off x="0" y="750"/>
        <a:ext cx="3510245" cy="7605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6BF68AF-EA65-4F4C-A48B-CCD67A0312DD}">
      <dsp:nvSpPr>
        <dsp:cNvPr id="0" name=""/>
        <dsp:cNvSpPr/>
      </dsp:nvSpPr>
      <dsp:spPr>
        <a:xfrm>
          <a:off x="0" y="750"/>
          <a:ext cx="3510245" cy="760500"/>
        </a:xfrm>
        <a:prstGeom prst="roundRect">
          <a:avLst/>
        </a:prstGeom>
        <a:solidFill>
          <a:srgbClr val="67F00A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zh-TW" sz="2500" kern="1200" dirty="0" smtClean="0"/>
            <a:t>課程之目標</a:t>
          </a:r>
          <a:endParaRPr lang="zh-TW" sz="2500" b="0" i="0" kern="1200" baseline="0" dirty="0"/>
        </a:p>
      </dsp:txBody>
      <dsp:txXfrm>
        <a:off x="0" y="750"/>
        <a:ext cx="3510245" cy="760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259CDB-633E-4AEB-9B9E-19E445C0308C}" type="datetimeFigureOut">
              <a:rPr lang="zh-TW" altLang="en-US" smtClean="0"/>
              <a:pPr/>
              <a:t>2015/1/11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C927B2-5E3C-453B-8179-702CF4F406B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927B2-5E3C-453B-8179-702CF4F406B4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grpSp>
        <p:nvGrpSpPr>
          <p:cNvPr id="2" name="群組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手繪多邊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手繪多邊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手繪多邊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email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直線接點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EB06195-4C85-4C4D-B836-1DB1A3A9DD44}" type="datetime1">
              <a:rPr lang="zh-TW" altLang="en-US" smtClean="0"/>
              <a:pPr/>
              <a:t>2015/1/11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28EDCAF-3BF7-4B46-BA2B-E0EA179AB6C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93F887-DDE1-447C-91A1-65FEA9E3E497}" type="datetime1">
              <a:rPr lang="zh-TW" altLang="en-US" smtClean="0"/>
              <a:pPr/>
              <a:t>2015/1/11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8EDCAF-3BF7-4B46-BA2B-E0EA179AB6C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D6EF76-039F-47A3-9D03-D8008F8342A6}" type="datetime1">
              <a:rPr lang="zh-TW" altLang="en-US" smtClean="0"/>
              <a:pPr/>
              <a:t>2015/1/11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8EDCAF-3BF7-4B46-BA2B-E0EA179AB6C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B80F59-CBE2-403E-B22C-600339F1E393}" type="datetime1">
              <a:rPr lang="zh-TW" altLang="en-US" smtClean="0"/>
              <a:pPr/>
              <a:t>2015/1/11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8EDCAF-3BF7-4B46-BA2B-E0EA179AB6C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71292C-0888-4180-AFE3-61D07782FADA}" type="datetime1">
              <a:rPr lang="zh-TW" altLang="en-US" smtClean="0"/>
              <a:pPr/>
              <a:t>2015/1/11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8EDCAF-3BF7-4B46-BA2B-E0EA179AB6C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＞形箭號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＞形箭號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99870B-DE5C-4E9A-BBA8-1E7F332F1627}" type="datetime1">
              <a:rPr lang="zh-TW" altLang="en-US" smtClean="0"/>
              <a:pPr/>
              <a:t>2015/1/11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8EDCAF-3BF7-4B46-BA2B-E0EA179AB6C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8B4434-717C-4B3F-9BF3-F9CE48ED342E}" type="datetime1">
              <a:rPr lang="zh-TW" altLang="en-US" smtClean="0"/>
              <a:pPr/>
              <a:t>2015/1/11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8EDCAF-3BF7-4B46-BA2B-E0EA179AB6C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755B93-84EB-4285-A117-EDEF547D03F4}" type="datetime1">
              <a:rPr lang="zh-TW" altLang="en-US" smtClean="0"/>
              <a:pPr/>
              <a:t>2015/1/11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8EDCAF-3BF7-4B46-BA2B-E0EA179AB6C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CF57A4-97B9-47E4-BEBA-34A8D9ECBC9A}" type="datetime1">
              <a:rPr lang="zh-TW" altLang="en-US" smtClean="0"/>
              <a:pPr/>
              <a:t>2015/1/11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8EDCAF-3BF7-4B46-BA2B-E0EA179AB6C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F36F322-2729-48BA-A476-E98B06FD03A2}" type="datetime1">
              <a:rPr lang="zh-TW" altLang="en-US" smtClean="0"/>
              <a:pPr/>
              <a:t>2015/1/11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8EDCAF-3BF7-4B46-BA2B-E0EA179AB6C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751DE19-0985-4A56-BF72-F7EFC552B074}" type="datetime1">
              <a:rPr lang="zh-TW" altLang="en-US" smtClean="0"/>
              <a:pPr/>
              <a:t>2015/1/11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28EDCAF-3BF7-4B46-BA2B-E0EA179AB6C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email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直線接點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＞形箭號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＞形箭號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手繪多邊形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手繪多邊形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email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直線接點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D3FD03D-38B1-4CA8-A9E0-39C514A84EC1}" type="datetime1">
              <a:rPr lang="zh-TW" altLang="en-US" smtClean="0"/>
              <a:pPr/>
              <a:t>2015/1/11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28EDCAF-3BF7-4B46-BA2B-E0EA179AB6C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 ?><Relationships xmlns="http://schemas.openxmlformats.org/package/2006/relationships"><Relationship Id="rId2" Target="../media/image2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 ?><Relationships xmlns="http://schemas.openxmlformats.org/package/2006/relationships"><Relationship Id="rId3" Target="../media/image43.jpeg" Type="http://schemas.openxmlformats.org/officeDocument/2006/relationships/image"/><Relationship Id="rId2" Target="../media/image42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46.jpeg" Type="http://schemas.openxmlformats.org/officeDocument/2006/relationships/image"/><Relationship Id="rId5" Target="../media/image45.jpeg" Type="http://schemas.openxmlformats.org/officeDocument/2006/relationships/image"/><Relationship Id="rId4" Target="../media/image44.jpeg" Type="http://schemas.openxmlformats.org/officeDocument/2006/relationships/image"/></Relationships>
</file>

<file path=ppt/slides/_rels/slide16.xml.rels><?xml version="1.0" encoding="UTF-8" standalone="yes" ?><Relationships xmlns="http://schemas.openxmlformats.org/package/2006/relationships"><Relationship Id="rId3" Target="../media/image48.jpeg" Type="http://schemas.openxmlformats.org/officeDocument/2006/relationships/image"/><Relationship Id="rId2" Target="../media/image47.pn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51.jpeg" Type="http://schemas.openxmlformats.org/officeDocument/2006/relationships/image"/><Relationship Id="rId5" Target="../media/image50.jpeg" Type="http://schemas.openxmlformats.org/officeDocument/2006/relationships/image"/><Relationship Id="rId4" Target="../media/image49.jpeg" Type="http://schemas.openxmlformats.org/officeDocument/2006/relationships/image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 ?><Relationships xmlns="http://schemas.openxmlformats.org/package/2006/relationships"><Relationship Id="rId3" Target="../media/image53.png" Type="http://schemas.openxmlformats.org/officeDocument/2006/relationships/image"/><Relationship Id="rId2" Target="../media/image5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3" Target="../media/image4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image6.jpeg" Type="http://schemas.openxmlformats.org/officeDocument/2006/relationships/image"/><Relationship Id="rId4" Target="../media/image5.jpeg" Type="http://schemas.openxmlformats.org/officeDocument/2006/relationships/image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21.xml.rels><?xml version="1.0" encoding="UTF-8" standalone="yes" ?><Relationships xmlns="http://schemas.openxmlformats.org/package/2006/relationships"><Relationship Id="rId3" Target="../media/image57.jpeg" Type="http://schemas.openxmlformats.org/officeDocument/2006/relationships/image"/><Relationship Id="rId2" Target="../media/image56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notesSlides/notesSlide1.xml" Type="http://schemas.openxmlformats.org/officeDocument/2006/relationships/notesSlide"/><Relationship Id="rId1" Target="../slideLayouts/slideLayout2.xml" Type="http://schemas.openxmlformats.org/officeDocument/2006/relationships/slideLayout"/><Relationship Id="rId5" Target="../media/image10.jpeg" Type="http://schemas.openxmlformats.org/officeDocument/2006/relationships/image"/><Relationship Id="rId4" Target="../media/image9.jpeg" Type="http://schemas.openxmlformats.org/officeDocument/2006/relationships/image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6.xml.rels><?xml version="1.0" encoding="UTF-8" standalone="yes" ?><Relationships xmlns="http://schemas.openxmlformats.org/package/2006/relationships"><Relationship Id="rId3" Target="../media/image17.png" Type="http://schemas.openxmlformats.org/officeDocument/2006/relationships/image"/><Relationship Id="rId2" Target="../media/image16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image19.jpeg" Type="http://schemas.openxmlformats.org/officeDocument/2006/relationships/image"/><Relationship Id="rId4" Target="../media/image18.jpeg" Type="http://schemas.openxmlformats.org/officeDocument/2006/relationships/image"/></Relationships>
</file>

<file path=ppt/slides/_rels/slide7.xml.rels><?xml version="1.0" encoding="UTF-8" standalone="yes" ?><Relationships xmlns="http://schemas.openxmlformats.org/package/2006/relationships"><Relationship Id="rId3" Target="../media/image21.png" Type="http://schemas.openxmlformats.org/officeDocument/2006/relationships/image"/><Relationship Id="rId2" Target="../media/image20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24.jpeg" Type="http://schemas.openxmlformats.org/officeDocument/2006/relationships/image"/><Relationship Id="rId5" Target="../media/image23.jpeg" Type="http://schemas.openxmlformats.org/officeDocument/2006/relationships/image"/><Relationship Id="rId4" Target="../media/image22.jpeg" Type="http://schemas.openxmlformats.org/officeDocument/2006/relationships/image"/></Relationships>
</file>

<file path=ppt/slides/_rels/slide8.xml.rels><?xml version="1.0" encoding="UTF-8" standalone="yes" ?><Relationships xmlns="http://schemas.openxmlformats.org/package/2006/relationships"><Relationship Id="rId3" Target="../media/image26.jpeg" Type="http://schemas.openxmlformats.org/officeDocument/2006/relationships/image"/><Relationship Id="rId7" Target="../media/image30.jpeg" Type="http://schemas.openxmlformats.org/officeDocument/2006/relationships/image"/><Relationship Id="rId2" Target="../media/image25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29.png" Type="http://schemas.openxmlformats.org/officeDocument/2006/relationships/image"/><Relationship Id="rId5" Target="../media/image28.jpeg" Type="http://schemas.openxmlformats.org/officeDocument/2006/relationships/image"/><Relationship Id="rId4" Target="../media/image27.jpeg" Type="http://schemas.openxmlformats.org/officeDocument/2006/relationships/image"/></Relationships>
</file>

<file path=ppt/slides/_rels/slide9.xml.rels><?xml version="1.0" encoding="UTF-8" standalone="yes" ?><Relationships xmlns="http://schemas.openxmlformats.org/package/2006/relationships"><Relationship Id="rId3" Target="http://sites.powercam.cc/site/ge09" TargetMode="External" Type="http://schemas.openxmlformats.org/officeDocument/2006/relationships/hyperlink"/><Relationship Id="rId2" Target="../media/image31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33.jpeg" Type="http://schemas.openxmlformats.org/officeDocument/2006/relationships/image"/><Relationship Id="rId5" Target="http://goo.gl/7jEbMU" TargetMode="External" Type="http://schemas.openxmlformats.org/officeDocument/2006/relationships/hyperlink"/><Relationship Id="rId4" Target="../media/image32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0723" y="1222464"/>
            <a:ext cx="7772400" cy="1829761"/>
          </a:xfrm>
        </p:spPr>
        <p:txBody>
          <a:bodyPr>
            <a:normAutofit/>
          </a:bodyPr>
          <a:lstStyle/>
          <a:p>
            <a:r>
              <a:rPr lang="zh-TW" altLang="zh-TW" sz="3600" dirty="0" smtClean="0"/>
              <a:t>教育部現代公民核心能力課程計畫</a:t>
            </a:r>
            <a:r>
              <a:rPr lang="en-US" altLang="zh-TW" sz="3600" dirty="0" smtClean="0"/>
              <a:t/>
            </a:r>
            <a:br>
              <a:rPr lang="en-US" altLang="zh-TW" sz="3600" dirty="0" smtClean="0"/>
            </a:br>
            <a:r>
              <a:rPr lang="zh-TW" altLang="zh-TW" sz="2800" dirty="0" smtClean="0"/>
              <a:t>擬像與仿真：影本閱讀與詮釋創生</a:t>
            </a:r>
            <a:r>
              <a:rPr lang="en-US" altLang="zh-TW" sz="2800" dirty="0" smtClean="0"/>
              <a:t> </a:t>
            </a:r>
            <a:r>
              <a:rPr lang="zh-TW" altLang="en-US" sz="2800" dirty="0" smtClean="0"/>
              <a:t>課群</a:t>
            </a:r>
            <a:endParaRPr lang="zh-TW" altLang="en-US" sz="28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83568" y="3429000"/>
            <a:ext cx="7772400" cy="1487736"/>
          </a:xfrm>
        </p:spPr>
        <p:txBody>
          <a:bodyPr>
            <a:normAutofit/>
          </a:bodyPr>
          <a:lstStyle/>
          <a:p>
            <a:pPr>
              <a:spcAft>
                <a:spcPts val="400"/>
              </a:spcAft>
            </a:pPr>
            <a:r>
              <a:rPr lang="zh-TW" altLang="zh-TW" sz="2400" b="1" dirty="0" smtClean="0">
                <a:solidFill>
                  <a:srgbClr val="692355"/>
                </a:solidFill>
              </a:rPr>
              <a:t>政治利維坦：視域融合與象徵</a:t>
            </a:r>
            <a:endParaRPr lang="en-US" altLang="zh-TW" sz="2400" b="1" dirty="0" smtClean="0">
              <a:solidFill>
                <a:srgbClr val="692355"/>
              </a:solidFill>
            </a:endParaRPr>
          </a:p>
          <a:p>
            <a:pPr>
              <a:spcAft>
                <a:spcPts val="400"/>
              </a:spcAft>
            </a:pPr>
            <a:r>
              <a:rPr lang="zh-TW" altLang="en-US" sz="2400" b="1" dirty="0" smtClean="0">
                <a:solidFill>
                  <a:srgbClr val="692355"/>
                </a:solidFill>
              </a:rPr>
              <a:t>主持人：健行科大通識中心 閔宇經</a:t>
            </a:r>
            <a:endParaRPr lang="en-US" altLang="zh-TW" sz="2400" b="1" dirty="0" smtClean="0">
              <a:solidFill>
                <a:srgbClr val="692355"/>
              </a:solidFill>
            </a:endParaRPr>
          </a:p>
          <a:p>
            <a:pPr>
              <a:spcAft>
                <a:spcPts val="400"/>
              </a:spcAft>
            </a:pPr>
            <a:r>
              <a:rPr lang="en-US" altLang="zh-TW" sz="2400" b="1" dirty="0" smtClean="0">
                <a:solidFill>
                  <a:srgbClr val="692355"/>
                </a:solidFill>
                <a:latin typeface="+mj-ea"/>
                <a:ea typeface="+mj-ea"/>
              </a:rPr>
              <a:t>MOE-103-1-2-035</a:t>
            </a:r>
            <a:r>
              <a:rPr lang="en-US" altLang="zh-TW" sz="2400" b="1" dirty="0" smtClean="0">
                <a:solidFill>
                  <a:srgbClr val="692355"/>
                </a:solidFill>
              </a:rPr>
              <a:t>  </a:t>
            </a:r>
          </a:p>
          <a:p>
            <a:endParaRPr lang="zh-TW" altLang="en-US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7584" y="3140968"/>
            <a:ext cx="1728192" cy="164332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DCAF-3BF7-4B46-BA2B-E0EA179AB6CC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zh-TW" b="1" dirty="0" smtClean="0">
                <a:solidFill>
                  <a:srgbClr val="FF0000"/>
                </a:solidFill>
              </a:rPr>
              <a:t>一、通識閱讀的重要性</a:t>
            </a:r>
            <a:endParaRPr lang="en-US" altLang="zh-TW" b="1" dirty="0" smtClean="0">
              <a:solidFill>
                <a:srgbClr val="FF0000"/>
              </a:solidFill>
            </a:endParaRPr>
          </a:p>
          <a:p>
            <a:r>
              <a:rPr lang="zh-TW" altLang="zh-TW" dirty="0" smtClean="0"/>
              <a:t>哈佛或芝加哥大學模式，讓我們瞭解到「經典」只是一種是一種文本，是人類文化或思想的承載體，是一種過程、手段，更重要的在閱讀</a:t>
            </a:r>
            <a:r>
              <a:rPr lang="zh-TW" altLang="en-US" dirty="0" smtClean="0"/>
              <a:t>、</a:t>
            </a:r>
            <a:r>
              <a:rPr lang="zh-TW" altLang="zh-TW" dirty="0" smtClean="0"/>
              <a:t>討論與思辯。</a:t>
            </a:r>
            <a:endParaRPr lang="en-US" altLang="zh-TW" b="1" dirty="0" smtClean="0"/>
          </a:p>
          <a:p>
            <a:r>
              <a:rPr lang="zh-TW" altLang="zh-TW" b="1" dirty="0" smtClean="0">
                <a:solidFill>
                  <a:srgbClr val="FF0000"/>
                </a:solidFill>
              </a:rPr>
              <a:t>二、閱讀方法的重要性</a:t>
            </a:r>
            <a:endParaRPr lang="en-US" altLang="zh-TW" b="1" dirty="0" smtClean="0">
              <a:solidFill>
                <a:srgbClr val="FF0000"/>
              </a:solidFill>
            </a:endParaRPr>
          </a:p>
          <a:p>
            <a:r>
              <a:rPr lang="zh-TW" altLang="zh-TW" dirty="0" smtClean="0"/>
              <a:t>以閱讀為手段，藉由原本和不同文本</a:t>
            </a:r>
            <a:r>
              <a:rPr lang="en-US" altLang="zh-TW" dirty="0" smtClean="0"/>
              <a:t>(</a:t>
            </a:r>
            <a:r>
              <a:rPr lang="zh-TW" altLang="zh-TW" dirty="0" smtClean="0"/>
              <a:t>影本</a:t>
            </a:r>
            <a:r>
              <a:rPr lang="en-US" altLang="zh-TW" dirty="0" smtClean="0"/>
              <a:t>)</a:t>
            </a:r>
            <a:r>
              <a:rPr lang="zh-TW" altLang="zh-TW" dirty="0" smtClean="0"/>
              <a:t>，以覺悟人類的社會性存在，相互理解詮釋進而從原型到改作創生，最終淬煉「思考」的終極關鍵能力。</a:t>
            </a:r>
            <a:endParaRPr lang="en-US" altLang="zh-TW" b="1" dirty="0" smtClean="0"/>
          </a:p>
          <a:p>
            <a:r>
              <a:rPr lang="zh-TW" altLang="zh-TW" b="1" dirty="0" smtClean="0">
                <a:solidFill>
                  <a:srgbClr val="FF0000"/>
                </a:solidFill>
              </a:rPr>
              <a:t>三、政治文學輕經典閱讀</a:t>
            </a:r>
            <a:endParaRPr lang="en-US" altLang="zh-TW" b="1" dirty="0" smtClean="0">
              <a:solidFill>
                <a:srgbClr val="FF0000"/>
              </a:solidFill>
            </a:endParaRPr>
          </a:p>
          <a:p>
            <a:r>
              <a:rPr lang="zh-TW" altLang="zh-TW" dirty="0" smtClean="0"/>
              <a:t>經由政治文學輕經典，們返回公民社會的最基本命題</a:t>
            </a:r>
            <a:r>
              <a:rPr lang="en-US" altLang="zh-TW" dirty="0" smtClean="0"/>
              <a:t>--</a:t>
            </a:r>
            <a:r>
              <a:rPr lang="zh-TW" altLang="zh-TW" dirty="0" smtClean="0"/>
              <a:t>人性尊嚴、民主、自由、平等、正義</a:t>
            </a:r>
            <a:r>
              <a:rPr lang="en-US" altLang="zh-TW" dirty="0" smtClean="0"/>
              <a:t>…</a:t>
            </a:r>
            <a:r>
              <a:rPr lang="zh-TW" altLang="zh-TW" dirty="0" smtClean="0"/>
              <a:t>等普同價值，重新思考人類的社會性存在。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DCAF-3BF7-4B46-BA2B-E0EA179AB6CC}" type="slidenum">
              <a:rPr lang="zh-TW" altLang="en-US" smtClean="0"/>
              <a:pPr/>
              <a:t>10</a:t>
            </a:fld>
            <a:endParaRPr lang="zh-TW" alt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問題意識</a:t>
            </a:r>
            <a:endParaRPr lang="zh-TW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3923928" y="1481328"/>
            <a:ext cx="4762872" cy="4525963"/>
          </a:xfrm>
        </p:spPr>
        <p:txBody>
          <a:bodyPr>
            <a:normAutofit fontScale="92500"/>
          </a:bodyPr>
          <a:lstStyle/>
          <a:p>
            <a:r>
              <a:rPr lang="zh-TW" altLang="zh-TW" dirty="0" smtClean="0"/>
              <a:t>選取「蒼蠅王」「動物農莊」「一九八四」「華氏四五一度」</a:t>
            </a:r>
            <a:r>
              <a:rPr lang="en-US" altLang="zh-TW" dirty="0" smtClean="0"/>
              <a:t>…</a:t>
            </a:r>
            <a:r>
              <a:rPr lang="zh-TW" altLang="zh-TW" dirty="0" smtClean="0"/>
              <a:t>等影</a:t>
            </a:r>
            <a:r>
              <a:rPr lang="en-US" altLang="zh-TW" dirty="0" smtClean="0"/>
              <a:t>/</a:t>
            </a:r>
            <a:r>
              <a:rPr lang="zh-TW" altLang="zh-TW" dirty="0" smtClean="0"/>
              <a:t>文本，偏向政治</a:t>
            </a:r>
            <a:r>
              <a:rPr lang="en-US" altLang="zh-TW" dirty="0" smtClean="0"/>
              <a:t>/</a:t>
            </a:r>
            <a:r>
              <a:rPr lang="zh-TW" altLang="zh-TW" dirty="0" smtClean="0"/>
              <a:t>社會領域的輕經典小說，除了側重原典的閱讀之外，並深入作者的歷史時代背景，指涉其他文本；在民主與獨裁間，在個體</a:t>
            </a:r>
            <a:r>
              <a:rPr lang="en-US" altLang="zh-TW" dirty="0" smtClean="0"/>
              <a:t>(</a:t>
            </a:r>
            <a:r>
              <a:rPr lang="zh-TW" altLang="zh-TW" dirty="0" smtClean="0"/>
              <a:t>自由</a:t>
            </a:r>
            <a:r>
              <a:rPr lang="en-US" altLang="zh-TW" dirty="0" smtClean="0"/>
              <a:t>)</a:t>
            </a:r>
            <a:r>
              <a:rPr lang="zh-TW" altLang="zh-TW" dirty="0" smtClean="0"/>
              <a:t>和集體間，重新讓學生檢視人性尊嚴、民主、自由、平等、正義</a:t>
            </a:r>
            <a:r>
              <a:rPr lang="en-US" altLang="zh-TW" dirty="0" smtClean="0"/>
              <a:t>…</a:t>
            </a:r>
            <a:r>
              <a:rPr lang="zh-TW" altLang="zh-TW" dirty="0" smtClean="0"/>
              <a:t>等普同價值，培養公民的民主與倫理素養。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DCAF-3BF7-4B46-BA2B-E0EA179AB6CC}" type="slidenum">
              <a:rPr lang="zh-TW" altLang="en-US" smtClean="0"/>
              <a:pPr/>
              <a:t>11</a:t>
            </a:fld>
            <a:endParaRPr lang="zh-TW" alt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課程定位</a:t>
            </a:r>
            <a:r>
              <a:rPr lang="en-US" altLang="zh-TW" dirty="0" smtClean="0"/>
              <a:t>(</a:t>
            </a:r>
            <a:r>
              <a:rPr lang="zh-TW" altLang="en-US" dirty="0" smtClean="0"/>
              <a:t>課群中的定位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611560" y="1700808"/>
          <a:ext cx="3349992" cy="3672408"/>
        </p:xfrm>
        <a:graphic>
          <a:graphicData uri="http://schemas.openxmlformats.org/presentationml/2006/ole">
            <p:oleObj spid="_x0000_s20483" name="點陣圖影像" r:id="rId3" imgW="2685714" imgH="2943636" progId="PBrush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DCAF-3BF7-4B46-BA2B-E0EA179AB6CC}" type="slidenum">
              <a:rPr lang="zh-TW" altLang="en-US" smtClean="0"/>
              <a:pPr/>
              <a:t>12</a:t>
            </a:fld>
            <a:endParaRPr lang="zh-TW" alt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dirty="0" smtClean="0"/>
              <a:t>基本能力</a:t>
            </a:r>
            <a:r>
              <a:rPr lang="en-US" altLang="zh-TW" b="0" dirty="0" smtClean="0"/>
              <a:t>&amp;</a:t>
            </a:r>
            <a:r>
              <a:rPr lang="zh-TW" altLang="zh-TW" dirty="0" smtClean="0"/>
              <a:t>課程目標</a:t>
            </a:r>
            <a:endParaRPr lang="zh-TW" altLang="en-US" dirty="0"/>
          </a:p>
        </p:txBody>
      </p:sp>
      <p:graphicFrame>
        <p:nvGraphicFramePr>
          <p:cNvPr id="9" name="資料庫圖表 8"/>
          <p:cNvGraphicFramePr/>
          <p:nvPr/>
        </p:nvGraphicFramePr>
        <p:xfrm>
          <a:off x="1403648" y="1556792"/>
          <a:ext cx="3510245" cy="76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內容版面配置區 6"/>
          <p:cNvSpPr txBox="1">
            <a:spLocks/>
          </p:cNvSpPr>
          <p:nvPr/>
        </p:nvSpPr>
        <p:spPr>
          <a:xfrm>
            <a:off x="4716016" y="1412776"/>
            <a:ext cx="3965282" cy="1840690"/>
          </a:xfrm>
          <a:prstGeom prst="rect">
            <a:avLst/>
          </a:prstGeom>
        </p:spPr>
        <p:txBody>
          <a:bodyPr/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altLang="zh-TW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</a:t>
            </a:r>
            <a:r>
              <a:rPr kumimoji="0" lang="zh-TW" altLang="zh-TW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歷史智識與歷史思維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altLang="zh-TW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</a:t>
            </a:r>
            <a:r>
              <a:rPr kumimoji="0" lang="zh-TW" altLang="zh-TW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思考與判斷能力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altLang="zh-TW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</a:t>
            </a:r>
            <a:r>
              <a:rPr kumimoji="0" lang="zh-TW" altLang="zh-TW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公民素養與社會責任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kumimoji="0" lang="en-US" altLang="zh-TW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</a:t>
            </a:r>
            <a:r>
              <a:rPr lang="zh-TW" altLang="zh-TW" sz="2800" dirty="0" smtClean="0"/>
              <a:t>科技與生態素養</a:t>
            </a:r>
            <a:endParaRPr kumimoji="0" lang="zh-TW" alt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內容版面配置區 8"/>
          <p:cNvSpPr txBox="1">
            <a:spLocks/>
          </p:cNvSpPr>
          <p:nvPr/>
        </p:nvSpPr>
        <p:spPr>
          <a:xfrm>
            <a:off x="611560" y="3356992"/>
            <a:ext cx="7920880" cy="2448272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altLang="zh-TW" sz="2800" dirty="0" smtClean="0"/>
              <a:t>1.</a:t>
            </a:r>
            <a:r>
              <a:rPr lang="zh-TW" altLang="zh-TW" sz="2800" dirty="0" smtClean="0"/>
              <a:t>從閱讀中淬煉思考能力和蓄發創造力</a:t>
            </a:r>
            <a:endParaRPr lang="en-US" altLang="zh-TW" sz="2800" dirty="0" smtClean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altLang="zh-TW" sz="2800" dirty="0" smtClean="0"/>
              <a:t>2.</a:t>
            </a:r>
            <a:r>
              <a:rPr lang="zh-TW" altLang="zh-TW" sz="2800" dirty="0" smtClean="0"/>
              <a:t>指出文本所隱含的人性價值</a:t>
            </a:r>
            <a:endParaRPr lang="en-US" altLang="zh-TW" sz="2800" dirty="0" smtClean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altLang="zh-TW" sz="2800" dirty="0" smtClean="0"/>
              <a:t>3.</a:t>
            </a:r>
            <a:r>
              <a:rPr lang="zh-TW" altLang="zh-TW" sz="2800" dirty="0" smtClean="0"/>
              <a:t>了解文本歷史意識和經歷的歷史背景</a:t>
            </a:r>
            <a:endParaRPr lang="en-US" altLang="zh-TW" sz="2800" dirty="0" smtClean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altLang="zh-TW" sz="2800" dirty="0" smtClean="0"/>
              <a:t>4.</a:t>
            </a:r>
            <a:r>
              <a:rPr lang="zh-TW" altLang="zh-TW" sz="2800" dirty="0" smtClean="0"/>
              <a:t>正確指出文本背後的科學知識與技術</a:t>
            </a:r>
            <a:endParaRPr lang="en-US" altLang="zh-TW" sz="2800" dirty="0" smtClean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altLang="zh-TW" sz="2800" dirty="0" smtClean="0"/>
              <a:t>5.</a:t>
            </a:r>
            <a:r>
              <a:rPr lang="zh-TW" altLang="en-US" sz="2800" dirty="0" smtClean="0"/>
              <a:t>重</a:t>
            </a:r>
            <a:r>
              <a:rPr lang="zh-TW" altLang="zh-TW" sz="2800" dirty="0" smtClean="0"/>
              <a:t>返公民社會基本命題</a:t>
            </a:r>
            <a:r>
              <a:rPr lang="zh-TW" altLang="en-US" sz="2800" dirty="0" smtClean="0"/>
              <a:t>醒</a:t>
            </a:r>
            <a:r>
              <a:rPr lang="zh-TW" altLang="zh-TW" sz="2800" dirty="0" smtClean="0"/>
              <a:t>思社會性存在</a:t>
            </a:r>
            <a:endParaRPr lang="zh-TW" altLang="en-US" sz="2800" dirty="0"/>
          </a:p>
        </p:txBody>
      </p:sp>
      <p:graphicFrame>
        <p:nvGraphicFramePr>
          <p:cNvPr id="12" name="資料庫圖表 11"/>
          <p:cNvGraphicFramePr/>
          <p:nvPr/>
        </p:nvGraphicFramePr>
        <p:xfrm>
          <a:off x="539552" y="2492896"/>
          <a:ext cx="3510245" cy="76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395536" y="1481328"/>
            <a:ext cx="8229600" cy="4525963"/>
          </a:xfrm>
        </p:spPr>
        <p:txBody>
          <a:bodyPr/>
          <a:lstStyle/>
          <a:p>
            <a:r>
              <a:rPr lang="en-US" altLang="zh-TW" sz="2500" dirty="0" smtClean="0"/>
              <a:t>1.</a:t>
            </a:r>
            <a:r>
              <a:rPr lang="zh-TW" altLang="en-US" sz="2500" dirty="0" smtClean="0"/>
              <a:t>綜合核心評量</a:t>
            </a:r>
            <a:r>
              <a:rPr lang="en-US" altLang="zh-TW" sz="2500" dirty="0" smtClean="0"/>
              <a:t>(55%)</a:t>
            </a:r>
            <a:endParaRPr lang="zh-TW" altLang="en-US" sz="2500" dirty="0" smtClean="0"/>
          </a:p>
          <a:p>
            <a:r>
              <a:rPr lang="zh-TW" altLang="en-US" sz="2500" dirty="0" smtClean="0"/>
              <a:t> </a:t>
            </a:r>
            <a:r>
              <a:rPr lang="zh-TW" altLang="en-US" sz="2500" dirty="0" smtClean="0">
                <a:sym typeface="Wingdings 2"/>
              </a:rPr>
              <a:t></a:t>
            </a:r>
            <a:r>
              <a:rPr lang="zh-TW" altLang="en-US" sz="2500" dirty="0" smtClean="0"/>
              <a:t>期中個人作業</a:t>
            </a:r>
            <a:r>
              <a:rPr lang="en-US" altLang="zh-TW" sz="2500" dirty="0" smtClean="0"/>
              <a:t>(T)--20%</a:t>
            </a:r>
            <a:endParaRPr lang="zh-TW" altLang="en-US" sz="2500" dirty="0" smtClean="0"/>
          </a:p>
          <a:p>
            <a:r>
              <a:rPr lang="zh-TW" altLang="en-US" sz="2500" dirty="0" smtClean="0"/>
              <a:t> </a:t>
            </a:r>
            <a:r>
              <a:rPr lang="zh-TW" altLang="en-US" sz="2500" dirty="0" smtClean="0">
                <a:sym typeface="Wingdings 2"/>
              </a:rPr>
              <a:t></a:t>
            </a:r>
            <a:r>
              <a:rPr lang="zh-TW" altLang="en-US" sz="2500" dirty="0" smtClean="0"/>
              <a:t>期末團體作業</a:t>
            </a:r>
            <a:r>
              <a:rPr lang="en-US" altLang="zh-TW" sz="2500" dirty="0" smtClean="0"/>
              <a:t>(T/</a:t>
            </a:r>
            <a:r>
              <a:rPr lang="zh-TW" altLang="en-US" sz="2500" b="1" dirty="0" smtClean="0">
                <a:solidFill>
                  <a:srgbClr val="FF0000"/>
                </a:solidFill>
              </a:rPr>
              <a:t>同儕評</a:t>
            </a:r>
            <a:r>
              <a:rPr lang="en-US" altLang="zh-TW" sz="2500" dirty="0" smtClean="0"/>
              <a:t>)-35%</a:t>
            </a:r>
            <a:endParaRPr lang="zh-TW" altLang="en-US" sz="2500" dirty="0" smtClean="0"/>
          </a:p>
          <a:p>
            <a:r>
              <a:rPr lang="en-US" altLang="zh-TW" sz="2500" dirty="0" smtClean="0"/>
              <a:t>2.</a:t>
            </a:r>
            <a:r>
              <a:rPr lang="zh-TW" altLang="en-US" sz="2500" dirty="0" smtClean="0"/>
              <a:t>知識統整與自我學習</a:t>
            </a:r>
            <a:r>
              <a:rPr lang="en-US" altLang="zh-TW" sz="2500" dirty="0" smtClean="0"/>
              <a:t>(30%)</a:t>
            </a:r>
            <a:endParaRPr lang="zh-TW" altLang="en-US" sz="2500" dirty="0" smtClean="0"/>
          </a:p>
          <a:p>
            <a:r>
              <a:rPr lang="zh-TW" altLang="en-US" sz="2500" dirty="0" smtClean="0"/>
              <a:t> </a:t>
            </a:r>
            <a:r>
              <a:rPr lang="zh-TW" altLang="en-US" sz="2500" dirty="0" smtClean="0">
                <a:sym typeface="Wingdings 2"/>
              </a:rPr>
              <a:t>閱讀</a:t>
            </a:r>
            <a:r>
              <a:rPr lang="zh-TW" altLang="en-US" sz="2500" dirty="0" smtClean="0"/>
              <a:t>筆記 </a:t>
            </a:r>
            <a:r>
              <a:rPr lang="en-US" altLang="zh-TW" sz="2500" dirty="0" smtClean="0"/>
              <a:t>(T/TA)--30%</a:t>
            </a:r>
            <a:endParaRPr lang="zh-TW" altLang="en-US" sz="2500" dirty="0" smtClean="0"/>
          </a:p>
          <a:p>
            <a:r>
              <a:rPr lang="en-US" altLang="zh-TW" sz="2500" dirty="0" smtClean="0"/>
              <a:t>3.</a:t>
            </a:r>
            <a:r>
              <a:rPr lang="zh-TW" altLang="en-US" sz="2500" dirty="0" smtClean="0"/>
              <a:t>意見互動與討論</a:t>
            </a:r>
            <a:r>
              <a:rPr lang="en-US" altLang="zh-TW" sz="2500" dirty="0" smtClean="0"/>
              <a:t>(25%)</a:t>
            </a:r>
            <a:endParaRPr lang="zh-TW" altLang="en-US" sz="2500" dirty="0" smtClean="0"/>
          </a:p>
          <a:p>
            <a:r>
              <a:rPr lang="zh-TW" altLang="en-US" sz="2500" dirty="0" smtClean="0"/>
              <a:t> </a:t>
            </a:r>
            <a:r>
              <a:rPr lang="zh-TW" altLang="en-US" sz="2500" dirty="0" smtClean="0">
                <a:sym typeface="Wingdings 2"/>
              </a:rPr>
              <a:t></a:t>
            </a:r>
            <a:r>
              <a:rPr lang="zh-TW" altLang="en-US" sz="2500" dirty="0" smtClean="0"/>
              <a:t>小組討論</a:t>
            </a:r>
            <a:r>
              <a:rPr lang="en-US" altLang="zh-TW" sz="2500" dirty="0" smtClean="0"/>
              <a:t>(TA)--15%</a:t>
            </a:r>
            <a:endParaRPr lang="zh-TW" altLang="en-US" sz="2500" dirty="0" smtClean="0"/>
          </a:p>
          <a:p>
            <a:r>
              <a:rPr lang="zh-TW" altLang="en-US" sz="2500" dirty="0" smtClean="0"/>
              <a:t> </a:t>
            </a:r>
            <a:r>
              <a:rPr lang="zh-TW" altLang="en-US" sz="2500" dirty="0" smtClean="0">
                <a:sym typeface="Wingdings 2"/>
              </a:rPr>
              <a:t></a:t>
            </a:r>
            <a:r>
              <a:rPr lang="zh-TW" altLang="en-US" sz="2500" dirty="0" smtClean="0"/>
              <a:t>網路互動討論</a:t>
            </a:r>
            <a:r>
              <a:rPr lang="en-US" altLang="zh-TW" sz="2500" dirty="0" smtClean="0"/>
              <a:t>(TA)--5%</a:t>
            </a:r>
            <a:endParaRPr lang="zh-TW" altLang="en-US" sz="2500" dirty="0" smtClean="0"/>
          </a:p>
          <a:p>
            <a:r>
              <a:rPr lang="zh-TW" altLang="en-US" sz="2500" dirty="0" smtClean="0"/>
              <a:t> </a:t>
            </a:r>
            <a:r>
              <a:rPr lang="zh-TW" altLang="en-US" sz="2500" dirty="0" smtClean="0">
                <a:sym typeface="Wingdings 2"/>
              </a:rPr>
              <a:t></a:t>
            </a:r>
            <a:r>
              <a:rPr lang="zh-TW" altLang="en-US" sz="2500" dirty="0" smtClean="0"/>
              <a:t>平常表現</a:t>
            </a:r>
            <a:r>
              <a:rPr lang="en-US" altLang="zh-TW" sz="2500" dirty="0" smtClean="0"/>
              <a:t>(T)--10%</a:t>
            </a:r>
            <a:endParaRPr lang="zh-TW" altLang="en-US" sz="2500" dirty="0" smtClean="0"/>
          </a:p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DCAF-3BF7-4B46-BA2B-E0EA179AB6CC}" type="slidenum">
              <a:rPr lang="zh-TW" altLang="en-US" smtClean="0"/>
              <a:pPr/>
              <a:t>13</a:t>
            </a:fld>
            <a:endParaRPr lang="zh-TW" alt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zh-TW" altLang="en-US" dirty="0" smtClean="0"/>
              <a:t>成績考核</a:t>
            </a:r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black">
          <a:xfrm>
            <a:off x="6902685" y="2849067"/>
            <a:ext cx="0" cy="2560637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black">
          <a:xfrm>
            <a:off x="5691423" y="3449142"/>
            <a:ext cx="2428875" cy="1398587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grpSp>
        <p:nvGrpSpPr>
          <p:cNvPr id="9" name="Group 5"/>
          <p:cNvGrpSpPr>
            <a:grpSpLocks/>
          </p:cNvGrpSpPr>
          <p:nvPr/>
        </p:nvGrpSpPr>
        <p:grpSpPr bwMode="auto">
          <a:xfrm>
            <a:off x="5891448" y="3114179"/>
            <a:ext cx="2009775" cy="2008188"/>
            <a:chOff x="1955" y="1224"/>
            <a:chExt cx="1911" cy="1911"/>
          </a:xfrm>
        </p:grpSpPr>
        <p:sp>
          <p:nvSpPr>
            <p:cNvPr id="10" name="Oval 6"/>
            <p:cNvSpPr>
              <a:spLocks noChangeArrowheads="1"/>
            </p:cNvSpPr>
            <p:nvPr/>
          </p:nvSpPr>
          <p:spPr bwMode="black">
            <a:xfrm>
              <a:off x="1955" y="1224"/>
              <a:ext cx="1911" cy="1911"/>
            </a:xfrm>
            <a:prstGeom prst="ellipse">
              <a:avLst/>
            </a:prstGeom>
            <a:noFill/>
            <a:ln w="9525" algn="ctr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Oval 7"/>
            <p:cNvSpPr>
              <a:spLocks noChangeArrowheads="1"/>
            </p:cNvSpPr>
            <p:nvPr/>
          </p:nvSpPr>
          <p:spPr bwMode="black">
            <a:xfrm>
              <a:off x="2080" y="1355"/>
              <a:ext cx="1660" cy="1660"/>
            </a:xfrm>
            <a:prstGeom prst="ellipse">
              <a:avLst/>
            </a:prstGeom>
            <a:noFill/>
            <a:ln w="9525" algn="ctr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Oval 8"/>
            <p:cNvSpPr>
              <a:spLocks noChangeArrowheads="1"/>
            </p:cNvSpPr>
            <p:nvPr/>
          </p:nvSpPr>
          <p:spPr bwMode="black">
            <a:xfrm>
              <a:off x="2218" y="1499"/>
              <a:ext cx="1396" cy="1396"/>
            </a:xfrm>
            <a:prstGeom prst="ellipse">
              <a:avLst/>
            </a:prstGeom>
            <a:noFill/>
            <a:ln w="9525" algn="ctr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Oval 9"/>
            <p:cNvSpPr>
              <a:spLocks noChangeArrowheads="1"/>
            </p:cNvSpPr>
            <p:nvPr/>
          </p:nvSpPr>
          <p:spPr bwMode="black">
            <a:xfrm>
              <a:off x="2338" y="1643"/>
              <a:ext cx="1132" cy="1132"/>
            </a:xfrm>
            <a:prstGeom prst="ellipse">
              <a:avLst/>
            </a:prstGeom>
            <a:noFill/>
            <a:ln w="9525" algn="ctr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Oval 10"/>
            <p:cNvSpPr>
              <a:spLocks noChangeArrowheads="1"/>
            </p:cNvSpPr>
            <p:nvPr/>
          </p:nvSpPr>
          <p:spPr bwMode="black">
            <a:xfrm>
              <a:off x="2476" y="1781"/>
              <a:ext cx="868" cy="868"/>
            </a:xfrm>
            <a:prstGeom prst="ellipse">
              <a:avLst/>
            </a:prstGeom>
            <a:noFill/>
            <a:ln w="9525" algn="ctr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Oval 11"/>
            <p:cNvSpPr>
              <a:spLocks noChangeArrowheads="1"/>
            </p:cNvSpPr>
            <p:nvPr/>
          </p:nvSpPr>
          <p:spPr bwMode="black">
            <a:xfrm>
              <a:off x="2602" y="1901"/>
              <a:ext cx="616" cy="616"/>
            </a:xfrm>
            <a:prstGeom prst="ellipse">
              <a:avLst/>
            </a:prstGeom>
            <a:noFill/>
            <a:ln w="9525" algn="ctr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Oval 12"/>
            <p:cNvSpPr>
              <a:spLocks noChangeArrowheads="1"/>
            </p:cNvSpPr>
            <p:nvPr/>
          </p:nvSpPr>
          <p:spPr bwMode="black">
            <a:xfrm>
              <a:off x="2716" y="2021"/>
              <a:ext cx="388" cy="388"/>
            </a:xfrm>
            <a:prstGeom prst="ellipse">
              <a:avLst/>
            </a:prstGeom>
            <a:noFill/>
            <a:ln w="9525" algn="ctr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7" name="Line 13"/>
          <p:cNvSpPr>
            <a:spLocks noChangeShapeType="1"/>
          </p:cNvSpPr>
          <p:nvPr/>
        </p:nvSpPr>
        <p:spPr bwMode="black">
          <a:xfrm flipV="1">
            <a:off x="5683485" y="3474542"/>
            <a:ext cx="2432050" cy="1355725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8" name="Freeform 14"/>
          <p:cNvSpPr>
            <a:spLocks/>
          </p:cNvSpPr>
          <p:nvPr/>
        </p:nvSpPr>
        <p:spPr bwMode="gray">
          <a:xfrm>
            <a:off x="6050198" y="3487242"/>
            <a:ext cx="1622425" cy="1165225"/>
          </a:xfrm>
          <a:custGeom>
            <a:avLst/>
            <a:gdLst>
              <a:gd name="T0" fmla="*/ 890054761 w 1542"/>
              <a:gd name="T1" fmla="*/ 0 h 1110"/>
              <a:gd name="T2" fmla="*/ 59779309 w 1542"/>
              <a:gd name="T3" fmla="*/ 218192025 h 1110"/>
              <a:gd name="T4" fmla="*/ 0 w 1542"/>
              <a:gd name="T5" fmla="*/ 1223197555 h 1110"/>
              <a:gd name="T6" fmla="*/ 890054761 w 1542"/>
              <a:gd name="T7" fmla="*/ 1209973832 h 1110"/>
              <a:gd name="T8" fmla="*/ 1062751431 w 1542"/>
              <a:gd name="T9" fmla="*/ 786813374 h 1110"/>
              <a:gd name="T10" fmla="*/ 1707044655 w 1542"/>
              <a:gd name="T11" fmla="*/ 224803362 h 1110"/>
              <a:gd name="T12" fmla="*/ 890054761 w 1542"/>
              <a:gd name="T13" fmla="*/ 0 h 111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42"/>
              <a:gd name="T22" fmla="*/ 0 h 1110"/>
              <a:gd name="T23" fmla="*/ 1542 w 1542"/>
              <a:gd name="T24" fmla="*/ 1110 h 111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42" h="1110">
                <a:moveTo>
                  <a:pt x="804" y="0"/>
                </a:moveTo>
                <a:lnTo>
                  <a:pt x="54" y="198"/>
                </a:lnTo>
                <a:lnTo>
                  <a:pt x="0" y="1110"/>
                </a:lnTo>
                <a:lnTo>
                  <a:pt x="804" y="1098"/>
                </a:lnTo>
                <a:lnTo>
                  <a:pt x="960" y="714"/>
                </a:lnTo>
                <a:lnTo>
                  <a:pt x="1542" y="204"/>
                </a:lnTo>
                <a:lnTo>
                  <a:pt x="804" y="0"/>
                </a:lnTo>
                <a:close/>
              </a:path>
            </a:pathLst>
          </a:custGeom>
          <a:solidFill>
            <a:srgbClr val="FF9900">
              <a:alpha val="50195"/>
            </a:srgbClr>
          </a:solidFill>
          <a:ln w="12700">
            <a:solidFill>
              <a:srgbClr val="1C1C1C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19" name="Picture 15" descr="box_crom_f0001"/>
          <p:cNvPicPr>
            <a:picLocks noChangeAspect="1" noChangeArrowheads="1"/>
          </p:cNvPicPr>
          <p:nvPr/>
        </p:nvPicPr>
        <p:blipFill>
          <a:blip r:embed="rId2" cstate="email">
            <a:lum bright="-18000" contrast="48000"/>
          </a:blip>
          <a:srcRect/>
          <a:stretch>
            <a:fillRect/>
          </a:stretch>
        </p:blipFill>
        <p:spPr bwMode="auto">
          <a:xfrm rot="40833" flipH="1">
            <a:off x="7039210" y="4204792"/>
            <a:ext cx="69850" cy="7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6" descr="box_crom_f0001"/>
          <p:cNvPicPr>
            <a:picLocks noChangeAspect="1" noChangeArrowheads="1"/>
          </p:cNvPicPr>
          <p:nvPr/>
        </p:nvPicPr>
        <p:blipFill>
          <a:blip r:embed="rId3" cstate="email">
            <a:lum bright="-18000" contrast="48000"/>
          </a:blip>
          <a:srcRect/>
          <a:stretch>
            <a:fillRect/>
          </a:stretch>
        </p:blipFill>
        <p:spPr bwMode="auto">
          <a:xfrm rot="40833" flipH="1">
            <a:off x="6821723" y="3412629"/>
            <a:ext cx="150812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7" descr="box_crom_f0001"/>
          <p:cNvPicPr>
            <a:picLocks noChangeAspect="1" noChangeArrowheads="1"/>
          </p:cNvPicPr>
          <p:nvPr/>
        </p:nvPicPr>
        <p:blipFill>
          <a:blip r:embed="rId4" cstate="email">
            <a:lum bright="-18000" contrast="48000"/>
          </a:blip>
          <a:srcRect/>
          <a:stretch>
            <a:fillRect/>
          </a:stretch>
        </p:blipFill>
        <p:spPr bwMode="auto">
          <a:xfrm rot="40833" flipH="1">
            <a:off x="6020035" y="3590429"/>
            <a:ext cx="201613" cy="20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8" descr="box_crom_f0001"/>
          <p:cNvPicPr>
            <a:picLocks noChangeAspect="1" noChangeArrowheads="1"/>
          </p:cNvPicPr>
          <p:nvPr/>
        </p:nvPicPr>
        <p:blipFill>
          <a:blip r:embed="rId5" cstate="email">
            <a:lum bright="-18000" contrast="48000"/>
          </a:blip>
          <a:srcRect/>
          <a:stretch>
            <a:fillRect/>
          </a:stretch>
        </p:blipFill>
        <p:spPr bwMode="auto">
          <a:xfrm rot="40833" flipH="1">
            <a:off x="5889860" y="4509592"/>
            <a:ext cx="271463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19" descr="box_crom_f0001"/>
          <p:cNvPicPr>
            <a:picLocks noChangeAspect="1" noChangeArrowheads="1"/>
          </p:cNvPicPr>
          <p:nvPr/>
        </p:nvPicPr>
        <p:blipFill>
          <a:blip r:embed="rId6" cstate="email">
            <a:lum bright="-18000" contrast="48000"/>
          </a:blip>
          <a:srcRect/>
          <a:stretch>
            <a:fillRect/>
          </a:stretch>
        </p:blipFill>
        <p:spPr bwMode="auto">
          <a:xfrm rot="40833" flipH="1">
            <a:off x="6832835" y="4565154"/>
            <a:ext cx="128588" cy="13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20" descr="box_crom_f0001"/>
          <p:cNvPicPr>
            <a:picLocks noChangeAspect="1" noChangeArrowheads="1"/>
          </p:cNvPicPr>
          <p:nvPr/>
        </p:nvPicPr>
        <p:blipFill>
          <a:blip r:embed="rId7" cstate="email">
            <a:lum bright="-18000" contrast="48000"/>
          </a:blip>
          <a:srcRect/>
          <a:stretch>
            <a:fillRect/>
          </a:stretch>
        </p:blipFill>
        <p:spPr bwMode="auto">
          <a:xfrm rot="40833" flipH="1">
            <a:off x="7574198" y="3620592"/>
            <a:ext cx="198437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Rectangle 21"/>
          <p:cNvSpPr>
            <a:spLocks noChangeArrowheads="1"/>
          </p:cNvSpPr>
          <p:nvPr/>
        </p:nvSpPr>
        <p:spPr bwMode="auto">
          <a:xfrm>
            <a:off x="6443342" y="2564904"/>
            <a:ext cx="902811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zh-TW" altLang="en-US" sz="1400" b="1" dirty="0" smtClean="0">
                <a:solidFill>
                  <a:srgbClr val="1505E9"/>
                </a:solidFill>
              </a:rPr>
              <a:t>媒體素養</a:t>
            </a:r>
            <a:endParaRPr lang="en-US" altLang="zh-CN" sz="1400" b="1" dirty="0">
              <a:solidFill>
                <a:srgbClr val="1505E9"/>
              </a:solidFill>
            </a:endParaRPr>
          </a:p>
        </p:txBody>
      </p:sp>
      <p:sp>
        <p:nvSpPr>
          <p:cNvPr id="26" name="Rectangle 22"/>
          <p:cNvSpPr>
            <a:spLocks noChangeArrowheads="1"/>
          </p:cNvSpPr>
          <p:nvPr/>
        </p:nvSpPr>
        <p:spPr bwMode="gray">
          <a:xfrm>
            <a:off x="6477501" y="5517232"/>
            <a:ext cx="902811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zh-TW" altLang="en-US" sz="1400" b="1" dirty="0" smtClean="0">
                <a:solidFill>
                  <a:srgbClr val="1505E9"/>
                </a:solidFill>
              </a:rPr>
              <a:t>倫理素養</a:t>
            </a:r>
            <a:endParaRPr lang="en-US" altLang="zh-CN" sz="1400" b="1" dirty="0" smtClean="0">
              <a:solidFill>
                <a:srgbClr val="1505E9"/>
              </a:solidFill>
            </a:endParaRPr>
          </a:p>
        </p:txBody>
      </p:sp>
      <p:sp>
        <p:nvSpPr>
          <p:cNvPr id="27" name="Rectangle 23"/>
          <p:cNvSpPr>
            <a:spLocks noChangeArrowheads="1"/>
          </p:cNvSpPr>
          <p:nvPr/>
        </p:nvSpPr>
        <p:spPr bwMode="auto">
          <a:xfrm>
            <a:off x="7917660" y="4869160"/>
            <a:ext cx="902812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zh-TW" altLang="zh-TW" sz="1400" dirty="0" smtClean="0">
                <a:solidFill>
                  <a:srgbClr val="1505E9"/>
                </a:solidFill>
              </a:rPr>
              <a:t>美學素養</a:t>
            </a:r>
            <a:endParaRPr lang="en-US" altLang="zh-CN" sz="1400" b="1" dirty="0">
              <a:solidFill>
                <a:srgbClr val="1505E9"/>
              </a:solidFill>
            </a:endParaRPr>
          </a:p>
        </p:txBody>
      </p:sp>
      <p:sp>
        <p:nvSpPr>
          <p:cNvPr id="28" name="Rectangle 24"/>
          <p:cNvSpPr>
            <a:spLocks noChangeArrowheads="1"/>
          </p:cNvSpPr>
          <p:nvPr/>
        </p:nvSpPr>
        <p:spPr bwMode="auto">
          <a:xfrm>
            <a:off x="4932042" y="4866779"/>
            <a:ext cx="902811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zh-TW" altLang="en-US" sz="1400" b="1" dirty="0" smtClean="0">
                <a:solidFill>
                  <a:srgbClr val="1505E9"/>
                </a:solidFill>
              </a:rPr>
              <a:t>民主素養</a:t>
            </a:r>
            <a:endParaRPr lang="en-US" altLang="zh-CN" sz="1400" b="1" dirty="0">
              <a:solidFill>
                <a:srgbClr val="1505E9"/>
              </a:solidFill>
            </a:endParaRPr>
          </a:p>
        </p:txBody>
      </p:sp>
      <p:sp>
        <p:nvSpPr>
          <p:cNvPr id="29" name="Rectangle 25"/>
          <p:cNvSpPr>
            <a:spLocks noChangeArrowheads="1"/>
          </p:cNvSpPr>
          <p:nvPr/>
        </p:nvSpPr>
        <p:spPr bwMode="auto">
          <a:xfrm>
            <a:off x="4932040" y="3182442"/>
            <a:ext cx="902811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zh-TW" altLang="en-US" sz="1400" b="1" dirty="0" smtClean="0">
                <a:solidFill>
                  <a:srgbClr val="1505E9"/>
                </a:solidFill>
              </a:rPr>
              <a:t>歷史素養</a:t>
            </a:r>
            <a:endParaRPr lang="en-US" altLang="zh-CN" sz="1400" b="1" dirty="0">
              <a:solidFill>
                <a:srgbClr val="1505E9"/>
              </a:solidFill>
            </a:endParaRPr>
          </a:p>
        </p:txBody>
      </p:sp>
      <p:sp>
        <p:nvSpPr>
          <p:cNvPr id="30" name="Rectangle 26"/>
          <p:cNvSpPr>
            <a:spLocks noChangeArrowheads="1"/>
          </p:cNvSpPr>
          <p:nvPr/>
        </p:nvSpPr>
        <p:spPr bwMode="auto">
          <a:xfrm>
            <a:off x="8061677" y="3265239"/>
            <a:ext cx="902811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zh-TW" altLang="en-US" sz="1400" b="1" dirty="0" smtClean="0">
                <a:solidFill>
                  <a:srgbClr val="1505E9"/>
                </a:solidFill>
              </a:rPr>
              <a:t>科學素養</a:t>
            </a:r>
            <a:endParaRPr lang="en-US" altLang="zh-CN" sz="1400" b="1" dirty="0">
              <a:solidFill>
                <a:srgbClr val="1505E9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DCAF-3BF7-4B46-BA2B-E0EA179AB6CC}" type="slidenum">
              <a:rPr lang="zh-TW" altLang="en-US" smtClean="0"/>
              <a:pPr/>
              <a:t>14</a:t>
            </a:fld>
            <a:endParaRPr lang="zh-TW" altLang="en-US" dirty="0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正式課程</a:t>
            </a:r>
            <a:r>
              <a:rPr lang="en-US" altLang="zh-TW" dirty="0" smtClean="0"/>
              <a:t>&amp;</a:t>
            </a:r>
            <a:r>
              <a:rPr lang="zh-TW" altLang="en-US" dirty="0" smtClean="0"/>
              <a:t>培力課程</a:t>
            </a:r>
            <a:endParaRPr lang="zh-TW" altLang="en-US" dirty="0"/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63396" y="1700808"/>
            <a:ext cx="7897036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0" name="Picture 6" descr="https://sp.yimg.com/ib/th?id=HN.608014769343169552&amp;pid=15.1&amp;P=0"/>
          <p:cNvPicPr>
            <a:picLocks noChangeAspect="1" noChangeArrowheads="1"/>
          </p:cNvPicPr>
          <p:nvPr/>
        </p:nvPicPr>
        <p:blipFill>
          <a:blip r:embed="rId2" cstate="email">
            <a:lum bright="30000"/>
          </a:blip>
          <a:srcRect/>
          <a:stretch>
            <a:fillRect/>
          </a:stretch>
        </p:blipFill>
        <p:spPr bwMode="auto">
          <a:xfrm>
            <a:off x="-13692" y="3573016"/>
            <a:ext cx="2857500" cy="2657476"/>
          </a:xfrm>
          <a:prstGeom prst="rect">
            <a:avLst/>
          </a:prstGeom>
          <a:noFill/>
        </p:spPr>
      </p:pic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DCAF-3BF7-4B46-BA2B-E0EA179AB6CC}" type="slidenum">
              <a:rPr lang="zh-TW" altLang="en-US" smtClean="0"/>
              <a:pPr/>
              <a:t>15</a:t>
            </a:fld>
            <a:endParaRPr lang="zh-TW" alt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團體</a:t>
            </a:r>
            <a:r>
              <a:rPr lang="en-US" altLang="zh-TW" dirty="0" smtClean="0"/>
              <a:t>&amp;</a:t>
            </a:r>
            <a:r>
              <a:rPr lang="zh-TW" altLang="en-US" dirty="0" smtClean="0"/>
              <a:t>世界咖啡館 討論</a:t>
            </a:r>
            <a:endParaRPr lang="zh-TW" altLang="en-US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18394" y="1556792"/>
            <a:ext cx="3925614" cy="2390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4" descr="http://sites.powercam.cc/sysdata/66/266/album/80599bd8ecb2722d/m/10264_24390c36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860032" y="1556791"/>
            <a:ext cx="3168352" cy="2376265"/>
          </a:xfrm>
          <a:prstGeom prst="rect">
            <a:avLst/>
          </a:prstGeom>
          <a:noFill/>
        </p:spPr>
      </p:pic>
      <p:sp>
        <p:nvSpPr>
          <p:cNvPr id="28" name="內容版面配置區 1"/>
          <p:cNvSpPr txBox="1">
            <a:spLocks/>
          </p:cNvSpPr>
          <p:nvPr/>
        </p:nvSpPr>
        <p:spPr>
          <a:xfrm>
            <a:off x="1403648" y="4163077"/>
            <a:ext cx="8219256" cy="2218251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小組討論共</a:t>
            </a:r>
            <a:r>
              <a:rPr kumimoji="0" lang="en-US" altLang="zh-TW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</a:t>
            </a: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次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世界咖啡館討論</a:t>
            </a:r>
            <a:r>
              <a:rPr kumimoji="0" lang="en-US" altLang="zh-TW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次</a:t>
            </a:r>
            <a:endParaRPr kumimoji="0" lang="en-US" altLang="zh-TW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學習單寫作每人</a:t>
            </a:r>
            <a:r>
              <a:rPr lang="en-US" altLang="zh-TW" sz="2700" dirty="0" smtClean="0"/>
              <a:t>3</a:t>
            </a:r>
            <a:r>
              <a:rPr kumimoji="0" lang="zh-TW" alt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次</a:t>
            </a:r>
            <a:endParaRPr kumimoji="0" lang="zh-TW" alt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1511" name="Picture 7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932041" y="4077072"/>
            <a:ext cx="1565200" cy="223224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1512" name="Picture 8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732240" y="4077074"/>
            <a:ext cx="1656184" cy="22325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067944" y="1481328"/>
            <a:ext cx="4258816" cy="4525963"/>
          </a:xfrm>
        </p:spPr>
        <p:txBody>
          <a:bodyPr/>
          <a:lstStyle/>
          <a:p>
            <a:r>
              <a:rPr lang="zh-TW" altLang="en-US" dirty="0" smtClean="0"/>
              <a:t>期中作業</a:t>
            </a:r>
            <a:r>
              <a:rPr lang="en-US" altLang="zh-TW" b="1" dirty="0" smtClean="0">
                <a:solidFill>
                  <a:srgbClr val="FF0000"/>
                </a:solidFill>
              </a:rPr>
              <a:t>53</a:t>
            </a:r>
            <a:r>
              <a:rPr lang="zh-TW" altLang="en-US" dirty="0" smtClean="0"/>
              <a:t>篇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個人創作故事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全數上載網站</a:t>
            </a:r>
            <a:endParaRPr lang="en-US" altLang="zh-TW" dirty="0" smtClean="0"/>
          </a:p>
          <a:p>
            <a:r>
              <a:rPr lang="zh-TW" altLang="en-US" dirty="0" smtClean="0"/>
              <a:t>期末</a:t>
            </a:r>
            <a:r>
              <a:rPr lang="en-US" altLang="zh-TW" dirty="0" smtClean="0"/>
              <a:t>9</a:t>
            </a:r>
            <a:r>
              <a:rPr lang="zh-TW" altLang="en-US" dirty="0" smtClean="0"/>
              <a:t>組</a:t>
            </a:r>
            <a:r>
              <a:rPr lang="zh-TW" altLang="en-US" b="1" dirty="0" smtClean="0">
                <a:solidFill>
                  <a:srgbClr val="FF0000"/>
                </a:solidFill>
              </a:rPr>
              <a:t>微廣告</a:t>
            </a:r>
            <a:endParaRPr lang="en-US" altLang="zh-TW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TW" altLang="en-US" dirty="0" smtClean="0"/>
              <a:t>   </a:t>
            </a:r>
            <a:endParaRPr lang="en-US" altLang="zh-TW" dirty="0" smtClean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DCAF-3BF7-4B46-BA2B-E0EA179AB6CC}" type="slidenum">
              <a:rPr lang="zh-TW" altLang="en-US" smtClean="0"/>
              <a:pPr/>
              <a:t>16</a:t>
            </a:fld>
            <a:endParaRPr lang="zh-TW" alt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期中作業聯展</a:t>
            </a:r>
            <a:r>
              <a:rPr lang="en-US" altLang="zh-TW" dirty="0" smtClean="0"/>
              <a:t>&amp;</a:t>
            </a:r>
            <a:r>
              <a:rPr lang="zh-TW" altLang="en-US" dirty="0" smtClean="0"/>
              <a:t>期末微廣告聯賽</a:t>
            </a:r>
            <a:endParaRPr lang="zh-TW" altLang="en-US" dirty="0"/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552" y="1628800"/>
            <a:ext cx="3456384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198994" y="3429000"/>
            <a:ext cx="3757382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圖片 7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39553" y="4725144"/>
            <a:ext cx="1656183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圖片 8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267744" y="4725144"/>
            <a:ext cx="165618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4" descr="http://sites.powercam.cc/sysdata/66/266/album/7ec0807e6f89a7f4/m/10781_4ccbbf8b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948264" y="1628800"/>
            <a:ext cx="1857375" cy="247650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9"/>
          <p:cNvSpPr>
            <a:spLocks/>
          </p:cNvSpPr>
          <p:nvPr/>
        </p:nvSpPr>
        <p:spPr bwMode="gray">
          <a:xfrm>
            <a:off x="1043608" y="4941168"/>
            <a:ext cx="6938962" cy="1692275"/>
          </a:xfrm>
          <a:custGeom>
            <a:avLst/>
            <a:gdLst>
              <a:gd name="T0" fmla="*/ 0 w 4371"/>
              <a:gd name="T1" fmla="*/ 2129531056 h 1066"/>
              <a:gd name="T2" fmla="*/ 2147483647 w 4371"/>
              <a:gd name="T3" fmla="*/ 788807950 h 1066"/>
              <a:gd name="T4" fmla="*/ 2147483647 w 4371"/>
              <a:gd name="T5" fmla="*/ 1554935297 h 1066"/>
              <a:gd name="T6" fmla="*/ 2147483647 w 4371"/>
              <a:gd name="T7" fmla="*/ 612397093 h 1066"/>
              <a:gd name="T8" fmla="*/ 2147483647 w 4371"/>
              <a:gd name="T9" fmla="*/ 1355843838 h 1066"/>
              <a:gd name="T10" fmla="*/ 2147483647 w 4371"/>
              <a:gd name="T11" fmla="*/ 670361454 h 1066"/>
              <a:gd name="T12" fmla="*/ 2147483647 w 4371"/>
              <a:gd name="T13" fmla="*/ 0 h 1066"/>
              <a:gd name="T14" fmla="*/ 2147483647 w 4371"/>
              <a:gd name="T15" fmla="*/ 677921125 h 1066"/>
              <a:gd name="T16" fmla="*/ 2147483647 w 4371"/>
              <a:gd name="T17" fmla="*/ 2096769833 h 1066"/>
              <a:gd name="T18" fmla="*/ 2147483647 w 4371"/>
              <a:gd name="T19" fmla="*/ 1365924459 h 1066"/>
              <a:gd name="T20" fmla="*/ 2147483647 w 4371"/>
              <a:gd name="T21" fmla="*/ 2147483647 h 1066"/>
              <a:gd name="T22" fmla="*/ 2147483647 w 4371"/>
              <a:gd name="T23" fmla="*/ 1562496556 h 1066"/>
              <a:gd name="T24" fmla="*/ 2147483647 w 4371"/>
              <a:gd name="T25" fmla="*/ 2147483647 h 1066"/>
              <a:gd name="T26" fmla="*/ 2147483647 w 4371"/>
              <a:gd name="T27" fmla="*/ 1678424087 h 1066"/>
              <a:gd name="T28" fmla="*/ 168849637 w 4371"/>
              <a:gd name="T29" fmla="*/ 2147483647 h 1066"/>
              <a:gd name="T30" fmla="*/ 0 w 4371"/>
              <a:gd name="T31" fmla="*/ 2129531056 h 106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4371"/>
              <a:gd name="T49" fmla="*/ 0 h 1066"/>
              <a:gd name="T50" fmla="*/ 4371 w 4371"/>
              <a:gd name="T51" fmla="*/ 1066 h 106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4371" h="1066">
                <a:moveTo>
                  <a:pt x="0" y="845"/>
                </a:moveTo>
                <a:lnTo>
                  <a:pt x="1523" y="313"/>
                </a:lnTo>
                <a:lnTo>
                  <a:pt x="1610" y="617"/>
                </a:lnTo>
                <a:lnTo>
                  <a:pt x="2720" y="243"/>
                </a:lnTo>
                <a:lnTo>
                  <a:pt x="2784" y="538"/>
                </a:lnTo>
                <a:lnTo>
                  <a:pt x="3882" y="266"/>
                </a:lnTo>
                <a:lnTo>
                  <a:pt x="3795" y="0"/>
                </a:lnTo>
                <a:lnTo>
                  <a:pt x="4371" y="269"/>
                </a:lnTo>
                <a:lnTo>
                  <a:pt x="3961" y="832"/>
                </a:lnTo>
                <a:lnTo>
                  <a:pt x="3912" y="542"/>
                </a:lnTo>
                <a:lnTo>
                  <a:pt x="2594" y="921"/>
                </a:lnTo>
                <a:lnTo>
                  <a:pt x="2509" y="620"/>
                </a:lnTo>
                <a:lnTo>
                  <a:pt x="1344" y="968"/>
                </a:lnTo>
                <a:lnTo>
                  <a:pt x="1280" y="666"/>
                </a:lnTo>
                <a:lnTo>
                  <a:pt x="67" y="1066"/>
                </a:lnTo>
                <a:lnTo>
                  <a:pt x="0" y="845"/>
                </a:lnTo>
                <a:close/>
              </a:path>
            </a:pathLst>
          </a:custGeom>
          <a:gradFill>
            <a:gsLst>
              <a:gs pos="0">
                <a:srgbClr val="FFC000"/>
              </a:gs>
              <a:gs pos="100000">
                <a:srgbClr val="FF9933"/>
              </a:gs>
            </a:gsLst>
            <a:lin ang="0" scaled="1"/>
          </a:gradFill>
          <a:ln w="9525">
            <a:miter lim="800000"/>
            <a:headEnd/>
            <a:tailEnd/>
          </a:ln>
          <a:scene3d>
            <a:camera prst="legacyPerspectiveTopRight">
              <a:rot lat="600000" lon="20999994" rev="0"/>
            </a:camera>
            <a:lightRig rig="legacyFlat4" dir="b"/>
          </a:scene3d>
          <a:sp3d extrusionH="163500" prstMaterial="legacyMatte">
            <a:bevelT w="13500" h="13500" prst="angle"/>
            <a:bevelB w="13500" h="13500" prst="angle"/>
            <a:extrusionClr>
              <a:srgbClr val="FF9933"/>
            </a:extrusionClr>
          </a:sp3d>
        </p:spPr>
        <p:txBody>
          <a:bodyPr wrap="none" anchor="ctr">
            <a:flatTx/>
          </a:bodyPr>
          <a:lstStyle/>
          <a:p>
            <a:endParaRPr lang="zh-CN" altLang="en-US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</p:nvPr>
        </p:nvGraphicFramePr>
        <p:xfrm>
          <a:off x="611560" y="1412776"/>
          <a:ext cx="3707222" cy="4427661"/>
        </p:xfrm>
        <a:graphic>
          <a:graphicData uri="http://schemas.openxmlformats.org/drawingml/2006/table">
            <a:tbl>
              <a:tblPr/>
              <a:tblGrid>
                <a:gridCol w="1224136"/>
                <a:gridCol w="865301"/>
                <a:gridCol w="872197"/>
                <a:gridCol w="745588"/>
              </a:tblGrid>
              <a:tr h="1909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Calibri"/>
                          <a:ea typeface="新細明體"/>
                          <a:cs typeface="Times New Roman"/>
                        </a:rPr>
                        <a:t>前測</a:t>
                      </a:r>
                      <a:r>
                        <a:rPr lang="en-US" sz="1200" kern="100" dirty="0">
                          <a:latin typeface="Calibri"/>
                          <a:ea typeface="新細明體"/>
                          <a:cs typeface="Times New Roman"/>
                        </a:rPr>
                        <a:t>(55</a:t>
                      </a:r>
                      <a:r>
                        <a:rPr lang="zh-TW" sz="1200" kern="100" dirty="0">
                          <a:latin typeface="Calibri"/>
                          <a:ea typeface="新細明體"/>
                          <a:cs typeface="Times New Roman"/>
                        </a:rPr>
                        <a:t>份</a:t>
                      </a:r>
                      <a:r>
                        <a:rPr lang="en-US" sz="1200" kern="100" dirty="0">
                          <a:latin typeface="Calibri"/>
                          <a:ea typeface="新細明體"/>
                          <a:cs typeface="Times New Roman"/>
                        </a:rPr>
                        <a:t>)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Calibri"/>
                          <a:ea typeface="新細明體"/>
                          <a:cs typeface="Times New Roman"/>
                        </a:rPr>
                        <a:t>後測</a:t>
                      </a:r>
                      <a:r>
                        <a:rPr lang="en-US" sz="1200" kern="100" dirty="0">
                          <a:latin typeface="Calibri"/>
                          <a:ea typeface="新細明體"/>
                          <a:cs typeface="Times New Roman"/>
                        </a:rPr>
                        <a:t>(53</a:t>
                      </a:r>
                      <a:r>
                        <a:rPr lang="zh-TW" sz="1200" kern="100" dirty="0">
                          <a:latin typeface="Calibri"/>
                          <a:ea typeface="新細明體"/>
                          <a:cs typeface="Times New Roman"/>
                        </a:rPr>
                        <a:t>份</a:t>
                      </a:r>
                      <a:r>
                        <a:rPr lang="en-US" sz="1200" kern="100" dirty="0">
                          <a:latin typeface="Calibri"/>
                          <a:ea typeface="新細明體"/>
                          <a:cs typeface="Times New Roman"/>
                        </a:rPr>
                        <a:t>)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Calibri"/>
                          <a:ea typeface="新細明體"/>
                          <a:cs typeface="Times New Roman"/>
                        </a:rPr>
                        <a:t>差異數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Calibri"/>
                          <a:ea typeface="新細明體"/>
                          <a:cs typeface="Times New Roman"/>
                        </a:rPr>
                        <a:t>1.</a:t>
                      </a:r>
                      <a:r>
                        <a:rPr lang="zh-TW" sz="1200" kern="100">
                          <a:latin typeface="Calibri"/>
                          <a:ea typeface="新細明體"/>
                          <a:cs typeface="Times New Roman"/>
                        </a:rPr>
                        <a:t>倫理素養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Calibri"/>
                          <a:ea typeface="新細明體"/>
                          <a:cs typeface="Times New Roman"/>
                        </a:rPr>
                        <a:t>1-1</a:t>
                      </a:r>
                      <a:r>
                        <a:rPr lang="zh-TW" sz="1200" kern="100">
                          <a:latin typeface="Calibri"/>
                          <a:ea typeface="新細明體"/>
                          <a:cs typeface="Times New Roman"/>
                        </a:rPr>
                        <a:t>世代倫理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4.27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4.49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0.22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Calibri"/>
                          <a:ea typeface="新細明體"/>
                          <a:cs typeface="Times New Roman"/>
                        </a:rPr>
                        <a:t>1-2</a:t>
                      </a:r>
                      <a:r>
                        <a:rPr lang="zh-TW" sz="1200" kern="100">
                          <a:latin typeface="Calibri"/>
                          <a:ea typeface="新細明體"/>
                          <a:cs typeface="Times New Roman"/>
                        </a:rPr>
                        <a:t>群體與個體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4.13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4.53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0.40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Calibri"/>
                          <a:ea typeface="新細明體"/>
                          <a:cs typeface="Times New Roman"/>
                        </a:rPr>
                        <a:t>1-3</a:t>
                      </a:r>
                      <a:r>
                        <a:rPr lang="zh-TW" sz="1200" kern="100">
                          <a:latin typeface="Calibri"/>
                          <a:ea typeface="新細明體"/>
                          <a:cs typeface="Times New Roman"/>
                        </a:rPr>
                        <a:t>歷史關聯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2.89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3.19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0.30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Calibri"/>
                          <a:ea typeface="新細明體"/>
                          <a:cs typeface="Times New Roman"/>
                        </a:rPr>
                        <a:t>2.</a:t>
                      </a:r>
                      <a:r>
                        <a:rPr lang="zh-TW" sz="1200" kern="100">
                          <a:latin typeface="Calibri"/>
                          <a:ea typeface="新細明體"/>
                          <a:cs typeface="Times New Roman"/>
                        </a:rPr>
                        <a:t>民主素養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Calibri"/>
                          <a:ea typeface="新細明體"/>
                          <a:cs typeface="Times New Roman"/>
                        </a:rPr>
                        <a:t>2-1</a:t>
                      </a:r>
                      <a:r>
                        <a:rPr lang="zh-TW" sz="1200" kern="100">
                          <a:latin typeface="Calibri"/>
                          <a:ea typeface="新細明體"/>
                          <a:cs typeface="Times New Roman"/>
                        </a:rPr>
                        <a:t>民主與極權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3.78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4.43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FF0000"/>
                          </a:solidFill>
                          <a:latin typeface="Calibri"/>
                          <a:ea typeface="新細明體"/>
                          <a:cs typeface="Times New Roman"/>
                        </a:rPr>
                        <a:t>0.65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Calibri"/>
                          <a:ea typeface="新細明體"/>
                          <a:cs typeface="Times New Roman"/>
                        </a:rPr>
                        <a:t>2-2</a:t>
                      </a:r>
                      <a:r>
                        <a:rPr lang="zh-TW" sz="1200" kern="100">
                          <a:latin typeface="Calibri"/>
                          <a:ea typeface="新細明體"/>
                          <a:cs typeface="Times New Roman"/>
                        </a:rPr>
                        <a:t>自由與人權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3.93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4.43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FF0000"/>
                          </a:solidFill>
                          <a:latin typeface="Calibri"/>
                          <a:ea typeface="新細明體"/>
                          <a:cs typeface="Times New Roman"/>
                        </a:rPr>
                        <a:t>0.50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Calibri"/>
                          <a:ea typeface="新細明體"/>
                          <a:cs typeface="Times New Roman"/>
                        </a:rPr>
                        <a:t>2-3</a:t>
                      </a:r>
                      <a:r>
                        <a:rPr lang="zh-TW" sz="1200" kern="100">
                          <a:latin typeface="Calibri"/>
                          <a:ea typeface="新細明體"/>
                          <a:cs typeface="Times New Roman"/>
                        </a:rPr>
                        <a:t>多數民主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3.78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4.19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0.41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Calibri"/>
                          <a:ea typeface="新細明體"/>
                          <a:cs typeface="Times New Roman"/>
                        </a:rPr>
                        <a:t>3.</a:t>
                      </a:r>
                      <a:r>
                        <a:rPr lang="zh-TW" sz="1200" kern="100">
                          <a:latin typeface="Calibri"/>
                          <a:ea typeface="新細明體"/>
                          <a:cs typeface="Times New Roman"/>
                        </a:rPr>
                        <a:t>媒體素養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Calibri"/>
                          <a:ea typeface="新細明體"/>
                          <a:cs typeface="Times New Roman"/>
                        </a:rPr>
                        <a:t>3-1</a:t>
                      </a:r>
                      <a:r>
                        <a:rPr lang="zh-TW" sz="1200" kern="100">
                          <a:latin typeface="Calibri"/>
                          <a:ea typeface="新細明體"/>
                          <a:cs typeface="Times New Roman"/>
                        </a:rPr>
                        <a:t>媒體真實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4.27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4.3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0.03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Calibri"/>
                          <a:ea typeface="新細明體"/>
                          <a:cs typeface="Times New Roman"/>
                        </a:rPr>
                        <a:t>3-2</a:t>
                      </a:r>
                      <a:r>
                        <a:rPr lang="zh-TW" sz="1200" kern="100">
                          <a:latin typeface="Calibri"/>
                          <a:ea typeface="新細明體"/>
                          <a:cs typeface="Times New Roman"/>
                        </a:rPr>
                        <a:t>建構想像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4.0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4.3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0.30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Calibri"/>
                          <a:ea typeface="新細明體"/>
                          <a:cs typeface="Times New Roman"/>
                        </a:rPr>
                        <a:t>3-3</a:t>
                      </a:r>
                      <a:r>
                        <a:rPr lang="zh-TW" sz="1200" kern="100">
                          <a:latin typeface="Calibri"/>
                          <a:ea typeface="新細明體"/>
                          <a:cs typeface="Times New Roman"/>
                        </a:rPr>
                        <a:t>意識形態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3.89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4.32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0.43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Calibri"/>
                          <a:ea typeface="新細明體"/>
                          <a:cs typeface="Times New Roman"/>
                        </a:rPr>
                        <a:t>4.</a:t>
                      </a:r>
                      <a:r>
                        <a:rPr lang="zh-TW" sz="1200" kern="100">
                          <a:latin typeface="Calibri"/>
                          <a:ea typeface="新細明體"/>
                          <a:cs typeface="Times New Roman"/>
                        </a:rPr>
                        <a:t>科學素養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Calibri"/>
                          <a:ea typeface="新細明體"/>
                          <a:cs typeface="Times New Roman"/>
                        </a:rPr>
                        <a:t>4-1</a:t>
                      </a:r>
                      <a:r>
                        <a:rPr lang="zh-TW" sz="1200" kern="100">
                          <a:latin typeface="Calibri"/>
                          <a:ea typeface="新細明體"/>
                          <a:cs typeface="Times New Roman"/>
                        </a:rPr>
                        <a:t>科幻想像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3.25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3.57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0.32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Calibri"/>
                          <a:ea typeface="新細明體"/>
                          <a:cs typeface="Times New Roman"/>
                        </a:rPr>
                        <a:t>4-2</a:t>
                      </a:r>
                      <a:r>
                        <a:rPr lang="zh-TW" sz="1200" kern="100">
                          <a:latin typeface="Calibri"/>
                          <a:ea typeface="新細明體"/>
                          <a:cs typeface="Times New Roman"/>
                        </a:rPr>
                        <a:t>科學真理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3.16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3.68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FF0000"/>
                          </a:solidFill>
                          <a:latin typeface="Calibri"/>
                          <a:ea typeface="新細明體"/>
                          <a:cs typeface="Times New Roman"/>
                        </a:rPr>
                        <a:t>0.52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Calibri"/>
                          <a:ea typeface="新細明體"/>
                          <a:cs typeface="Times New Roman"/>
                        </a:rPr>
                        <a:t>4-3</a:t>
                      </a:r>
                      <a:r>
                        <a:rPr lang="zh-TW" sz="1200" kern="100">
                          <a:latin typeface="Calibri"/>
                          <a:ea typeface="新細明體"/>
                          <a:cs typeface="Times New Roman"/>
                        </a:rPr>
                        <a:t>科技與社會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3.53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4.15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FF0000"/>
                          </a:solidFill>
                          <a:latin typeface="Calibri"/>
                          <a:ea typeface="新細明體"/>
                          <a:cs typeface="Times New Roman"/>
                        </a:rPr>
                        <a:t>0.62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Calibri"/>
                          <a:ea typeface="新細明體"/>
                          <a:cs typeface="Times New Roman"/>
                        </a:rPr>
                        <a:t>5.</a:t>
                      </a:r>
                      <a:r>
                        <a:rPr lang="zh-TW" sz="1200" kern="100">
                          <a:latin typeface="Calibri"/>
                          <a:ea typeface="新細明體"/>
                          <a:cs typeface="Times New Roman"/>
                        </a:rPr>
                        <a:t>美學素養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Calibri"/>
                          <a:ea typeface="新細明體"/>
                          <a:cs typeface="Times New Roman"/>
                        </a:rPr>
                        <a:t>5-1</a:t>
                      </a:r>
                      <a:r>
                        <a:rPr lang="zh-TW" sz="1200" kern="100">
                          <a:latin typeface="Calibri"/>
                          <a:ea typeface="新細明體"/>
                          <a:cs typeface="Times New Roman"/>
                        </a:rPr>
                        <a:t>跨界轉換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3.65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4.19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FF0000"/>
                          </a:solidFill>
                          <a:latin typeface="Calibri"/>
                          <a:ea typeface="新細明體"/>
                          <a:cs typeface="Times New Roman"/>
                        </a:rPr>
                        <a:t>0.54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Calibri"/>
                          <a:ea typeface="新細明體"/>
                          <a:cs typeface="Times New Roman"/>
                        </a:rPr>
                        <a:t>5-2</a:t>
                      </a:r>
                      <a:r>
                        <a:rPr lang="zh-TW" sz="1200" kern="100">
                          <a:latin typeface="Calibri"/>
                          <a:ea typeface="新細明體"/>
                          <a:cs typeface="Times New Roman"/>
                        </a:rPr>
                        <a:t>美感經驗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3.87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4.21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0.34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Calibri"/>
                          <a:ea typeface="新細明體"/>
                          <a:cs typeface="Times New Roman"/>
                        </a:rPr>
                        <a:t>5.3</a:t>
                      </a:r>
                      <a:r>
                        <a:rPr lang="zh-TW" sz="1200" kern="100">
                          <a:latin typeface="Calibri"/>
                          <a:ea typeface="新細明體"/>
                          <a:cs typeface="Times New Roman"/>
                        </a:rPr>
                        <a:t>象徵意義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3.91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4.25</a:t>
                      </a:r>
                      <a:endParaRPr lang="zh-TW" sz="12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Calibri"/>
                          <a:ea typeface="新細明體"/>
                          <a:cs typeface="Times New Roman"/>
                        </a:rPr>
                        <a:t>0.34</a:t>
                      </a:r>
                      <a:endParaRPr lang="zh-TW" sz="12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DCAF-3BF7-4B46-BA2B-E0EA179AB6CC}" type="slidenum">
              <a:rPr lang="zh-TW" altLang="en-US" smtClean="0"/>
              <a:pPr/>
              <a:t>17</a:t>
            </a:fld>
            <a:endParaRPr lang="zh-TW" alt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教學成效</a:t>
            </a:r>
            <a:endParaRPr lang="zh-TW" altLang="en-US" dirty="0"/>
          </a:p>
        </p:txBody>
      </p:sp>
      <p:sp>
        <p:nvSpPr>
          <p:cNvPr id="7" name="內容版面配置區 1"/>
          <p:cNvSpPr>
            <a:spLocks/>
          </p:cNvSpPr>
          <p:nvPr/>
        </p:nvSpPr>
        <p:spPr bwMode="auto">
          <a:xfrm>
            <a:off x="4356100" y="1341438"/>
            <a:ext cx="4403725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</a:pPr>
            <a:r>
              <a:rPr kumimoji="0" lang="en-US" altLang="zh-TW" dirty="0">
                <a:latin typeface="新細明體" pitchFamily="18" charset="-120"/>
              </a:rPr>
              <a:t>[B10133048]</a:t>
            </a:r>
            <a:r>
              <a:rPr kumimoji="0" lang="zh-TW" altLang="en-US" dirty="0">
                <a:latin typeface="新細明體" pitchFamily="18" charset="-120"/>
              </a:rPr>
              <a:t>在這門課裡頭我覺得最大的收穫就是</a:t>
            </a:r>
            <a:r>
              <a:rPr kumimoji="0" lang="zh-TW" altLang="en-US" b="1" dirty="0">
                <a:solidFill>
                  <a:schemeClr val="accent2"/>
                </a:solidFill>
                <a:latin typeface="新細明體" pitchFamily="18" charset="-120"/>
              </a:rPr>
              <a:t>藉由電影和小說</a:t>
            </a:r>
            <a:r>
              <a:rPr kumimoji="0" lang="zh-TW" altLang="en-US" dirty="0">
                <a:latin typeface="新細明體" pitchFamily="18" charset="-120"/>
              </a:rPr>
              <a:t>的影響力，來</a:t>
            </a:r>
            <a:r>
              <a:rPr kumimoji="0" lang="zh-TW" altLang="en-US" b="1" dirty="0">
                <a:solidFill>
                  <a:schemeClr val="accent2"/>
                </a:solidFill>
                <a:latin typeface="新細明體" pitchFamily="18" charset="-120"/>
              </a:rPr>
              <a:t>激發出新的創意來，然後做為日後拍片的基礎</a:t>
            </a:r>
            <a:r>
              <a:rPr kumimoji="0" lang="zh-TW" altLang="en-US" dirty="0">
                <a:latin typeface="新細明體" pitchFamily="18" charset="-120"/>
              </a:rPr>
              <a:t>，因此才能很順利的完成一部微廣告，這算是一個不錯的經歷。</a:t>
            </a: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</a:pPr>
            <a:r>
              <a:rPr kumimoji="0" lang="en-US" altLang="zh-TW" dirty="0">
                <a:latin typeface="新細明體" pitchFamily="18" charset="-120"/>
              </a:rPr>
              <a:t>[B10134114]</a:t>
            </a:r>
            <a:r>
              <a:rPr kumimoji="0" lang="zh-TW" altLang="en-US" dirty="0">
                <a:latin typeface="新細明體" pitchFamily="18" charset="-120"/>
              </a:rPr>
              <a:t>透過這堂課，讓我了解到我不曾讀過的三本書，本身就討厭看書的我，經由看電影了解內容，假如沒有這堂課我想可能沒有機會能讀這三本書。</a:t>
            </a: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</a:pPr>
            <a:r>
              <a:rPr kumimoji="0" lang="en-US" altLang="zh-TW" dirty="0">
                <a:latin typeface="新細明體" pitchFamily="18" charset="-120"/>
              </a:rPr>
              <a:t>[B10134107]</a:t>
            </a:r>
            <a:r>
              <a:rPr kumimoji="0" lang="zh-TW" altLang="en-US" dirty="0">
                <a:latin typeface="新細明體" pitchFamily="18" charset="-120"/>
              </a:rPr>
              <a:t>這堂課讓我讀完了動物農莊這本書，</a:t>
            </a:r>
            <a:r>
              <a:rPr kumimoji="0" lang="zh-TW" altLang="en-US" b="1" dirty="0">
                <a:solidFill>
                  <a:schemeClr val="accent2"/>
                </a:solidFill>
                <a:latin typeface="新細明體" pitchFamily="18" charset="-120"/>
              </a:rPr>
              <a:t>從高中以後就沒有把一本書讀完的我</a:t>
            </a:r>
            <a:r>
              <a:rPr kumimoji="0" lang="zh-TW" altLang="en-US" dirty="0">
                <a:latin typeface="新細明體" pitchFamily="18" charset="-120"/>
              </a:rPr>
              <a:t>，突然覺得很充實</a:t>
            </a:r>
            <a:r>
              <a:rPr kumimoji="0" lang="en-US" altLang="zh-TW" dirty="0">
                <a:latin typeface="新細明體" pitchFamily="18" charset="-120"/>
              </a:rPr>
              <a:t>…</a:t>
            </a: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</a:pPr>
            <a:r>
              <a:rPr kumimoji="0" lang="en-US" altLang="zh-TW" dirty="0">
                <a:latin typeface="新細明體" pitchFamily="18" charset="-120"/>
              </a:rPr>
              <a:t>[B10237032]</a:t>
            </a:r>
            <a:r>
              <a:rPr kumimoji="0" lang="zh-TW" altLang="en-US" dirty="0">
                <a:latin typeface="新細明體" pitchFamily="18" charset="-120"/>
              </a:rPr>
              <a:t>這是一門和以往上過的課方法都不一樣，比較有創意不會想翹掉</a:t>
            </a:r>
            <a:r>
              <a:rPr kumimoji="0" lang="zh-TW" altLang="en-US" sz="2700" dirty="0">
                <a:latin typeface="Lucida Sans Unicode" pitchFamily="34" charset="0"/>
                <a:ea typeface="微軟正黑體" pitchFamily="34" charset="-120"/>
              </a:rPr>
              <a:t> </a:t>
            </a:r>
            <a:endParaRPr kumimoji="0" lang="en-US" altLang="zh-TW" dirty="0">
              <a:latin typeface="新細明體" pitchFamily="18" charset="-120"/>
            </a:endParaRP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</a:pPr>
            <a:endParaRPr kumimoji="0" lang="en-US" altLang="zh-TW" dirty="0">
              <a:latin typeface="新細明體" pitchFamily="18" charset="-120"/>
            </a:endParaRP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kumimoji="0" lang="zh-TW" altLang="en-US" sz="2700" dirty="0">
                <a:latin typeface="Lucida Sans Unicode" pitchFamily="34" charset="0"/>
                <a:ea typeface="微軟正黑體" pitchFamily="34" charset="-120"/>
              </a:rPr>
              <a:t>  </a:t>
            </a:r>
            <a:endParaRPr kumimoji="0" lang="en-US" altLang="zh-TW" sz="2700" b="1" dirty="0">
              <a:solidFill>
                <a:srgbClr val="FF0000"/>
              </a:solidFill>
              <a:latin typeface="Lucida Sans Unicode" pitchFamily="34" charset="0"/>
              <a:ea typeface="微軟正黑體" pitchFamily="34" charset="-120"/>
            </a:endParaRP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kumimoji="0" lang="zh-TW" altLang="en-US" sz="2700" dirty="0">
                <a:latin typeface="Lucida Sans Unicode" pitchFamily="34" charset="0"/>
                <a:ea typeface="微軟正黑體" pitchFamily="34" charset="-120"/>
              </a:rPr>
              <a:t>   </a:t>
            </a:r>
            <a:endParaRPr kumimoji="0" lang="en-US" altLang="zh-TW" sz="2700" dirty="0">
              <a:latin typeface="Lucida Sans Unicode" pitchFamily="34" charset="0"/>
              <a:ea typeface="微軟正黑體" pitchFamily="34" charset="-12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DCAF-3BF7-4B46-BA2B-E0EA179AB6CC}" type="slidenum">
              <a:rPr lang="zh-TW" altLang="en-US" smtClean="0"/>
              <a:pPr/>
              <a:t>18</a:t>
            </a:fld>
            <a:endParaRPr lang="zh-TW" alt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Rectangle 5"/>
          <p:cNvSpPr txBox="1">
            <a:spLocks/>
          </p:cNvSpPr>
          <p:nvPr/>
        </p:nvSpPr>
        <p:spPr>
          <a:xfrm>
            <a:off x="323850" y="1341438"/>
            <a:ext cx="4038600" cy="48244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altLang="zh-TW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[B10132095]</a:t>
            </a:r>
            <a:r>
              <a:rPr kumimoji="0" lang="zh-TW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第一次嘗試寫小說編故事</a:t>
            </a:r>
            <a:r>
              <a:rPr kumimoji="0" lang="zh-TW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非常有趣</a:t>
            </a:r>
            <a:r>
              <a:rPr kumimoji="0" lang="en-US" altLang="zh-TW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…</a:t>
            </a:r>
            <a:r>
              <a:rPr kumimoji="0" lang="zh-TW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上這一門課真的有些麻煩但是是我上過印象最深刻活動最多的課了。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altLang="zh-TW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[B10233141]</a:t>
            </a:r>
            <a:r>
              <a:rPr kumimoji="0" lang="zh-TW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在這堂課我</a:t>
            </a:r>
            <a:r>
              <a:rPr kumimoji="0" lang="zh-TW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學到一些看書的技巧，也透過閱讀筆記而更深入了解書本所要表達的意義</a:t>
            </a:r>
            <a:r>
              <a:rPr kumimoji="0" lang="zh-TW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。也因為這堂課我學會了怎麼使用代借代還，也因為這堂課我才知道有蒼蠅王、動物農莊、一九八四這些書和書背後的諷刺意義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altLang="zh-TW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[B10123007]</a:t>
            </a:r>
            <a:r>
              <a:rPr kumimoji="0" lang="zh-TW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這堂課很多活動，</a:t>
            </a:r>
            <a:r>
              <a:rPr kumimoji="0" lang="zh-TW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要去圖書館借書看</a:t>
            </a:r>
            <a:r>
              <a:rPr kumimoji="0" lang="zh-TW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，我看了動物農莊小說和電影中有些地方不一樣</a:t>
            </a:r>
            <a:r>
              <a:rPr kumimoji="0" lang="en-US" altLang="zh-TW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…</a:t>
            </a:r>
            <a:r>
              <a:rPr kumimoji="0" lang="zh-TW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會把這堂課建議給其他同學，雖然很多活動，但會學到很多。 </a:t>
            </a:r>
          </a:p>
        </p:txBody>
      </p:sp>
      <p:sp>
        <p:nvSpPr>
          <p:cNvPr id="6" name="Rectangle 6"/>
          <p:cNvSpPr txBox="1">
            <a:spLocks/>
          </p:cNvSpPr>
          <p:nvPr/>
        </p:nvSpPr>
        <p:spPr>
          <a:xfrm>
            <a:off x="4489450" y="692150"/>
            <a:ext cx="4259263" cy="5832475"/>
          </a:xfrm>
          <a:prstGeom prst="rect">
            <a:avLst/>
          </a:prstGeom>
        </p:spPr>
        <p:txBody>
          <a:bodyPr/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altLang="zh-TW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[B10237048]</a:t>
            </a:r>
            <a:r>
              <a:rPr kumimoji="0" lang="zh-TW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這堂課說真的一開始其實</a:t>
            </a:r>
            <a:r>
              <a:rPr kumimoji="0" lang="zh-TW" altLang="en-US" sz="1800" b="1" i="0" u="none" strike="noStrike" kern="120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有點想退選</a:t>
            </a:r>
            <a:r>
              <a:rPr kumimoji="0" lang="en-US" altLang="zh-TW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…</a:t>
            </a:r>
            <a:r>
              <a:rPr kumimoji="0" lang="zh-TW" altLang="en-US" sz="1800" b="1" i="0" u="none" strike="noStrike" kern="120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世界咖啡館</a:t>
            </a:r>
            <a:r>
              <a:rPr kumimoji="0" lang="zh-TW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真的很有趣，這是第一次參與這樣的活動，因為我本身是不太喜歡發言的，但這活動逼我一定要掰出東西來講，完全覺得有被訓練到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altLang="zh-TW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[B10136145]</a:t>
            </a:r>
            <a:r>
              <a:rPr kumimoji="0" lang="zh-TW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課程的內容安排是真的有達到那個課程主題，在每一次的討論都能有不一樣的省思</a:t>
            </a:r>
            <a:r>
              <a:rPr kumimoji="0" lang="en-US" altLang="zh-TW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…</a:t>
            </a:r>
            <a:r>
              <a:rPr kumimoji="0" lang="zh-TW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我想本課程主要的目的已經成功了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altLang="zh-TW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[B10237048]</a:t>
            </a:r>
            <a:r>
              <a:rPr kumimoji="0" lang="zh-TW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這堂課說真的一開始其實</a:t>
            </a:r>
            <a:r>
              <a:rPr kumimoji="0" lang="zh-TW" altLang="en-US" sz="1800" b="1" i="0" u="none" strike="noStrike" kern="120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有點想退選</a:t>
            </a:r>
            <a:r>
              <a:rPr kumimoji="0" lang="zh-TW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，因為覺得有很多東西要弄，可是仔細思考後又會發現，要做的事情其實不難，只是要花時間去做。  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altLang="zh-TW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[B10136138]</a:t>
            </a:r>
            <a:r>
              <a:rPr kumimoji="0" lang="zh-TW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老師很用心的和我們在影片後討論影片中的意義，</a:t>
            </a:r>
            <a:r>
              <a:rPr kumimoji="0" lang="en-US" altLang="zh-TW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TA</a:t>
            </a:r>
            <a:r>
              <a:rPr kumimoji="0" lang="zh-TW" altLang="en-US" sz="1800" b="1" i="0" u="none" strike="noStrike" kern="120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每次都陪著我們進行小組討論</a:t>
            </a:r>
            <a:r>
              <a:rPr kumimoji="0" lang="en-US" altLang="zh-TW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…</a:t>
            </a:r>
            <a:r>
              <a:rPr kumimoji="0" lang="zh-TW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新細明體" pitchFamily="18" charset="-120"/>
                <a:cs typeface="+mn-cs"/>
              </a:rPr>
              <a:t>我交到一群認真又負責的朋友，也學到積極主動的付出。 </a:t>
            </a:r>
            <a:endParaRPr kumimoji="0" lang="en-US" altLang="zh-TW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 pitchFamily="18" charset="-120"/>
              <a:ea typeface="新細明體" pitchFamily="18" charset="-12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44008" y="4238173"/>
            <a:ext cx="4195564" cy="1783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4005063"/>
            <a:ext cx="8229600" cy="2160241"/>
          </a:xfrm>
        </p:spPr>
        <p:txBody>
          <a:bodyPr>
            <a:normAutofit lnSpcReduction="10000"/>
          </a:bodyPr>
          <a:lstStyle/>
          <a:p>
            <a:r>
              <a:rPr lang="zh-TW" altLang="en-US" dirty="0" smtClean="0"/>
              <a:t>修課人數：</a:t>
            </a:r>
            <a:r>
              <a:rPr lang="en-US" altLang="zh-TW" dirty="0" smtClean="0"/>
              <a:t>60</a:t>
            </a:r>
            <a:r>
              <a:rPr lang="zh-TW" altLang="en-US" dirty="0" smtClean="0"/>
              <a:t>人</a:t>
            </a:r>
            <a:r>
              <a:rPr lang="en-US" altLang="zh-TW" dirty="0" smtClean="0"/>
              <a:t>(53</a:t>
            </a:r>
            <a:r>
              <a:rPr lang="zh-TW" altLang="en-US" dirty="0" smtClean="0"/>
              <a:t>人</a:t>
            </a:r>
            <a:r>
              <a:rPr lang="en-US" altLang="zh-TW" dirty="0" smtClean="0"/>
              <a:t>)</a:t>
            </a:r>
          </a:p>
          <a:p>
            <a:r>
              <a:rPr lang="zh-TW" altLang="en-US" dirty="0" smtClean="0"/>
              <a:t>上站人次：</a:t>
            </a:r>
            <a:r>
              <a:rPr lang="en-US" altLang="zh-TW" dirty="0" smtClean="0"/>
              <a:t>13408</a:t>
            </a:r>
            <a:r>
              <a:rPr lang="zh-TW" altLang="en-US" dirty="0" smtClean="0"/>
              <a:t>人次</a:t>
            </a:r>
            <a:endParaRPr lang="en-US" altLang="zh-TW" dirty="0" smtClean="0"/>
          </a:p>
          <a:p>
            <a:r>
              <a:rPr lang="zh-TW" altLang="en-US" dirty="0" smtClean="0"/>
              <a:t>特色：三課程分進聯合</a:t>
            </a:r>
            <a:endParaRPr lang="en-US" altLang="zh-TW" dirty="0" smtClean="0"/>
          </a:p>
          <a:p>
            <a:r>
              <a:rPr lang="zh-TW" altLang="en-US" dirty="0" smtClean="0"/>
              <a:t>   </a:t>
            </a:r>
            <a:r>
              <a:rPr lang="zh-TW" altLang="en-US" b="1" dirty="0" smtClean="0">
                <a:solidFill>
                  <a:srgbClr val="FF0000"/>
                </a:solidFill>
              </a:rPr>
              <a:t>偽雞小百科</a:t>
            </a:r>
            <a:r>
              <a:rPr lang="en-US" altLang="zh-TW" b="1" dirty="0" smtClean="0">
                <a:solidFill>
                  <a:srgbClr val="FF0000"/>
                </a:solidFill>
              </a:rPr>
              <a:t>(</a:t>
            </a:r>
            <a:r>
              <a:rPr lang="zh-TW" altLang="en-US" b="1" dirty="0" smtClean="0">
                <a:solidFill>
                  <a:srgbClr val="FF0000"/>
                </a:solidFill>
              </a:rPr>
              <a:t>自主學習</a:t>
            </a:r>
            <a:r>
              <a:rPr lang="en-US" altLang="zh-TW" b="1" dirty="0" smtClean="0">
                <a:solidFill>
                  <a:srgbClr val="FF0000"/>
                </a:solidFill>
              </a:rPr>
              <a:t>)</a:t>
            </a:r>
          </a:p>
          <a:p>
            <a:r>
              <a:rPr lang="zh-TW" altLang="en-US" dirty="0" smtClean="0"/>
              <a:t>期中</a:t>
            </a:r>
            <a:r>
              <a:rPr lang="en-US" altLang="zh-TW" dirty="0" smtClean="0"/>
              <a:t>/</a:t>
            </a:r>
            <a:r>
              <a:rPr lang="zh-TW" altLang="en-US" dirty="0" smtClean="0"/>
              <a:t>期末展示</a:t>
            </a:r>
            <a:r>
              <a:rPr lang="en-US" altLang="zh-TW" dirty="0" smtClean="0"/>
              <a:t>&amp;</a:t>
            </a:r>
            <a:r>
              <a:rPr lang="zh-TW" altLang="en-US" dirty="0" smtClean="0"/>
              <a:t>優良學習單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DCAF-3BF7-4B46-BA2B-E0EA179AB6CC}" type="slidenum">
              <a:rPr lang="zh-TW" altLang="en-US" smtClean="0"/>
              <a:pPr/>
              <a:t>19</a:t>
            </a:fld>
            <a:endParaRPr lang="zh-TW" alt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網站經營</a:t>
            </a:r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60040" y="1124744"/>
            <a:ext cx="8604448" cy="2878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DCAF-3BF7-4B46-BA2B-E0EA179AB6CC}" type="slidenum">
              <a:rPr lang="zh-TW" altLang="en-US" smtClean="0"/>
              <a:pPr/>
              <a:t>2</a:t>
            </a:fld>
            <a:endParaRPr lang="zh-TW" altLang="en-US"/>
          </a:p>
        </p:txBody>
      </p:sp>
      <p:sp>
        <p:nvSpPr>
          <p:cNvPr id="36" name="Text Box 22"/>
          <p:cNvSpPr txBox="1">
            <a:spLocks noChangeArrowheads="1"/>
          </p:cNvSpPr>
          <p:nvPr/>
        </p:nvSpPr>
        <p:spPr bwMode="auto">
          <a:xfrm>
            <a:off x="4499992" y="1484784"/>
            <a:ext cx="374441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zh-TW" sz="2000" b="1" dirty="0" smtClean="0"/>
              <a:t>「歷史共和國：互文詮釋與想像」 </a:t>
            </a:r>
            <a:endParaRPr lang="zh-TW" altLang="zh-TW" sz="2000" dirty="0" smtClean="0"/>
          </a:p>
          <a:p>
            <a:r>
              <a:rPr lang="en-US" altLang="zh-TW" sz="2000" b="1" dirty="0" smtClean="0"/>
              <a:t>   </a:t>
            </a:r>
            <a:r>
              <a:rPr lang="zh-TW" altLang="zh-TW" sz="2000" b="1" dirty="0" smtClean="0"/>
              <a:t>邵承芬老師 </a:t>
            </a:r>
            <a:r>
              <a:rPr lang="en-US" altLang="zh-TW" sz="1400" dirty="0" smtClean="0"/>
              <a:t> </a:t>
            </a:r>
            <a:r>
              <a:rPr lang="en-US" altLang="zh-TW" sz="1600" dirty="0" smtClean="0"/>
              <a:t>http://sites.powercam.cc/site/ge08</a:t>
            </a:r>
            <a:endParaRPr lang="en-US" altLang="zh-CN" sz="1600" dirty="0">
              <a:solidFill>
                <a:srgbClr val="000000"/>
              </a:solidFill>
              <a:latin typeface="Verdana" pitchFamily="34" charset="0"/>
              <a:cs typeface="Arial" charset="0"/>
            </a:endParaRPr>
          </a:p>
        </p:txBody>
      </p:sp>
      <p:sp>
        <p:nvSpPr>
          <p:cNvPr id="37" name="Text Box 23"/>
          <p:cNvSpPr txBox="1">
            <a:spLocks noChangeArrowheads="1"/>
          </p:cNvSpPr>
          <p:nvPr/>
        </p:nvSpPr>
        <p:spPr bwMode="auto">
          <a:xfrm>
            <a:off x="4499992" y="2852936"/>
            <a:ext cx="396044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zh-TW" sz="2000" b="1" dirty="0" smtClean="0"/>
              <a:t>「政治利維坦：視域融合與象徵」 </a:t>
            </a:r>
            <a:endParaRPr lang="zh-TW" altLang="zh-TW" sz="2000" dirty="0" smtClean="0"/>
          </a:p>
          <a:p>
            <a:r>
              <a:rPr lang="en-US" altLang="zh-TW" sz="2000" b="1" dirty="0" smtClean="0"/>
              <a:t>   </a:t>
            </a:r>
            <a:r>
              <a:rPr lang="zh-TW" altLang="zh-TW" sz="2000" b="1" dirty="0" smtClean="0"/>
              <a:t>閔宇經老師 </a:t>
            </a:r>
            <a:r>
              <a:rPr lang="en-US" altLang="zh-TW" sz="2000" dirty="0" smtClean="0"/>
              <a:t> </a:t>
            </a:r>
            <a:r>
              <a:rPr lang="en-US" altLang="zh-TW" sz="1600" dirty="0" smtClean="0"/>
              <a:t>http://sites.powercam.cc/site/ge09 </a:t>
            </a:r>
            <a:endParaRPr lang="zh-TW" altLang="zh-TW" sz="1600" dirty="0"/>
          </a:p>
        </p:txBody>
      </p:sp>
      <p:sp>
        <p:nvSpPr>
          <p:cNvPr id="38" name="Text Box 24"/>
          <p:cNvSpPr txBox="1">
            <a:spLocks noChangeArrowheads="1"/>
          </p:cNvSpPr>
          <p:nvPr/>
        </p:nvSpPr>
        <p:spPr bwMode="auto">
          <a:xfrm>
            <a:off x="4549552" y="4221088"/>
            <a:ext cx="405489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TW" altLang="zh-TW" sz="2000" b="1" dirty="0" smtClean="0"/>
              <a:t>「科技烏托邦：文學原型與創生」 </a:t>
            </a:r>
            <a:endParaRPr lang="zh-TW" altLang="zh-TW" sz="2000" dirty="0" smtClean="0"/>
          </a:p>
          <a:p>
            <a:r>
              <a:rPr lang="en-US" altLang="zh-TW" sz="2000" b="1" dirty="0" smtClean="0"/>
              <a:t>   </a:t>
            </a:r>
            <a:r>
              <a:rPr lang="zh-TW" altLang="zh-TW" sz="2000" b="1" dirty="0" smtClean="0"/>
              <a:t>李小清老師 </a:t>
            </a:r>
            <a:r>
              <a:rPr lang="en-US" altLang="zh-TW" sz="2000" dirty="0" smtClean="0"/>
              <a:t>   </a:t>
            </a:r>
            <a:r>
              <a:rPr lang="en-US" altLang="zh-TW" sz="1600" dirty="0" smtClean="0"/>
              <a:t>http://sites.powercam.cc/site/ge07</a:t>
            </a:r>
            <a:endParaRPr lang="en-US" altLang="zh-CN" sz="1600" dirty="0">
              <a:solidFill>
                <a:srgbClr val="000000"/>
              </a:solidFill>
              <a:latin typeface="Verdana" pitchFamily="34" charset="0"/>
              <a:cs typeface="Arial" charset="0"/>
            </a:endParaRPr>
          </a:p>
        </p:txBody>
      </p:sp>
      <p:pic>
        <p:nvPicPr>
          <p:cNvPr id="41" name="圖片 40" descr="http://sites.powercam.cc/sysdata/66/266/album/c1bcbb228577f17b/m/9166_8c0121ec.pn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03848" y="1484784"/>
            <a:ext cx="10858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圖片 41" descr="http://sites.powercam.cc/sysdata/66/266/album/c1bcbb228577f17b/m/9167_d4e81655.pn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03848" y="2780928"/>
            <a:ext cx="108585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圖片 42" descr="http://sites.powercam.cc/sysdata/66/266/album/c1bcbb228577f17b/m/9168_bd16052f.png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203848" y="4221088"/>
            <a:ext cx="10858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AutoShape 5"/>
          <p:cNvSpPr>
            <a:spLocks noChangeArrowheads="1"/>
          </p:cNvSpPr>
          <p:nvPr/>
        </p:nvSpPr>
        <p:spPr bwMode="ltGray">
          <a:xfrm rot="5400000">
            <a:off x="-2367755" y="863822"/>
            <a:ext cx="4824413" cy="4770438"/>
          </a:xfrm>
          <a:custGeom>
            <a:avLst/>
            <a:gdLst>
              <a:gd name="G0" fmla="+- 10478 0 0"/>
              <a:gd name="G1" fmla="+- -11739500 0 0"/>
              <a:gd name="G2" fmla="+- 0 0 -11739500"/>
              <a:gd name="T0" fmla="*/ 0 256 1"/>
              <a:gd name="T1" fmla="*/ 180 256 1"/>
              <a:gd name="G3" fmla="+- -11739500 T0 T1"/>
              <a:gd name="T2" fmla="*/ 0 256 1"/>
              <a:gd name="T3" fmla="*/ 90 256 1"/>
              <a:gd name="G4" fmla="+- -11739500 T2 T3"/>
              <a:gd name="G5" fmla="*/ G4 2 1"/>
              <a:gd name="T4" fmla="*/ 90 256 1"/>
              <a:gd name="T5" fmla="*/ 0 256 1"/>
              <a:gd name="G6" fmla="+- -11739500 T4 T5"/>
              <a:gd name="G7" fmla="*/ G6 2 1"/>
              <a:gd name="G8" fmla="abs -1173950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478"/>
              <a:gd name="G18" fmla="*/ 10478 1 2"/>
              <a:gd name="G19" fmla="+- G18 5400 0"/>
              <a:gd name="G20" fmla="cos G19 -11739500"/>
              <a:gd name="G21" fmla="sin G19 -11739500"/>
              <a:gd name="G22" fmla="+- G20 10800 0"/>
              <a:gd name="G23" fmla="+- G21 10800 0"/>
              <a:gd name="G24" fmla="+- 10800 0 G20"/>
              <a:gd name="G25" fmla="+- 10478 10800 0"/>
              <a:gd name="G26" fmla="?: G9 G17 G25"/>
              <a:gd name="G27" fmla="?: G9 0 21600"/>
              <a:gd name="G28" fmla="cos 10800 -11739500"/>
              <a:gd name="G29" fmla="sin 10800 -11739500"/>
              <a:gd name="G30" fmla="sin 10478 -11739500"/>
              <a:gd name="G31" fmla="+- G28 10800 0"/>
              <a:gd name="G32" fmla="+- G29 10800 0"/>
              <a:gd name="G33" fmla="+- G30 10800 0"/>
              <a:gd name="G34" fmla="?: G4 0 G31"/>
              <a:gd name="G35" fmla="?: -11739500 G34 0"/>
              <a:gd name="G36" fmla="?: G6 G35 G31"/>
              <a:gd name="G37" fmla="+- 21600 0 G36"/>
              <a:gd name="G38" fmla="?: G4 0 G33"/>
              <a:gd name="G39" fmla="?: -1173950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62 w 21600"/>
              <a:gd name="T15" fmla="*/ 10638 h 21600"/>
              <a:gd name="T16" fmla="*/ 10800 w 21600"/>
              <a:gd name="T17" fmla="*/ 322 h 21600"/>
              <a:gd name="T18" fmla="*/ 21438 w 21600"/>
              <a:gd name="T19" fmla="*/ 10638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323" y="10641"/>
                </a:moveTo>
                <a:cubicBezTo>
                  <a:pt x="410" y="4916"/>
                  <a:pt x="5075" y="321"/>
                  <a:pt x="10800" y="322"/>
                </a:cubicBezTo>
                <a:cubicBezTo>
                  <a:pt x="16524" y="322"/>
                  <a:pt x="21189" y="4916"/>
                  <a:pt x="21276" y="10641"/>
                </a:cubicBezTo>
                <a:lnTo>
                  <a:pt x="21598" y="10636"/>
                </a:lnTo>
                <a:cubicBezTo>
                  <a:pt x="21509" y="4736"/>
                  <a:pt x="16700" y="-1"/>
                  <a:pt x="10799" y="0"/>
                </a:cubicBezTo>
                <a:cubicBezTo>
                  <a:pt x="4899" y="0"/>
                  <a:pt x="90" y="4736"/>
                  <a:pt x="1" y="10636"/>
                </a:cubicBezTo>
                <a:close/>
              </a:path>
            </a:pathLst>
          </a:custGeom>
          <a:gradFill rotWithShape="1">
            <a:gsLst>
              <a:gs pos="0">
                <a:schemeClr val="bg2">
                  <a:gamma/>
                  <a:tint val="45490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tint val="45490"/>
                  <a:invGamma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>
              <a:ea typeface="宋体" pitchFamily="2" charset="-122"/>
            </a:endParaRPr>
          </a:p>
        </p:txBody>
      </p:sp>
      <p:sp>
        <p:nvSpPr>
          <p:cNvPr id="45" name="AutoShape 6"/>
          <p:cNvSpPr>
            <a:spLocks noChangeArrowheads="1"/>
          </p:cNvSpPr>
          <p:nvPr/>
        </p:nvSpPr>
        <p:spPr bwMode="ltGray">
          <a:xfrm rot="5400000" flipH="1">
            <a:off x="-1961355" y="1298797"/>
            <a:ext cx="4032250" cy="3929063"/>
          </a:xfrm>
          <a:custGeom>
            <a:avLst/>
            <a:gdLst>
              <a:gd name="G0" fmla="+- 56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6"/>
              <a:gd name="G18" fmla="*/ 56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6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6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5372 w 21600"/>
              <a:gd name="T15" fmla="*/ 10800 h 21600"/>
              <a:gd name="T16" fmla="*/ 10800 w 21600"/>
              <a:gd name="T17" fmla="*/ 10744 h 21600"/>
              <a:gd name="T18" fmla="*/ 16228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10744" y="10800"/>
                </a:moveTo>
                <a:cubicBezTo>
                  <a:pt x="10744" y="10769"/>
                  <a:pt x="10769" y="10744"/>
                  <a:pt x="10800" y="10744"/>
                </a:cubicBezTo>
                <a:cubicBezTo>
                  <a:pt x="10830" y="10743"/>
                  <a:pt x="10855" y="10769"/>
                  <a:pt x="1085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gradFill rotWithShape="1">
            <a:gsLst>
              <a:gs pos="0">
                <a:schemeClr val="hlink">
                  <a:alpha val="36000"/>
                </a:schemeClr>
              </a:gs>
              <a:gs pos="100000">
                <a:schemeClr val="hlink">
                  <a:gamma/>
                  <a:tint val="0"/>
                  <a:invGamma/>
                </a:schemeClr>
              </a:gs>
            </a:gsLst>
            <a:lin ang="540000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>
              <a:ea typeface="宋体" pitchFamily="2" charset="-122"/>
            </a:endParaRPr>
          </a:p>
        </p:txBody>
      </p:sp>
      <p:grpSp>
        <p:nvGrpSpPr>
          <p:cNvPr id="25" name="Group 6"/>
          <p:cNvGrpSpPr>
            <a:grpSpLocks/>
          </p:cNvGrpSpPr>
          <p:nvPr/>
        </p:nvGrpSpPr>
        <p:grpSpPr bwMode="auto">
          <a:xfrm>
            <a:off x="827584" y="1628800"/>
            <a:ext cx="1949101" cy="720539"/>
            <a:chOff x="816" y="2304"/>
            <a:chExt cx="1440" cy="448"/>
          </a:xfrm>
        </p:grpSpPr>
        <p:sp>
          <p:nvSpPr>
            <p:cNvPr id="26" name="Freeform 7"/>
            <p:cNvSpPr>
              <a:spLocks/>
            </p:cNvSpPr>
            <p:nvPr/>
          </p:nvSpPr>
          <p:spPr bwMode="gray">
            <a:xfrm>
              <a:off x="901" y="2562"/>
              <a:ext cx="1270" cy="190"/>
            </a:xfrm>
            <a:custGeom>
              <a:avLst/>
              <a:gdLst>
                <a:gd name="T0" fmla="*/ 1852 w 1120"/>
                <a:gd name="T1" fmla="*/ 81 h 252"/>
                <a:gd name="T2" fmla="*/ 1844 w 1120"/>
                <a:gd name="T3" fmla="*/ 81 h 252"/>
                <a:gd name="T4" fmla="*/ 1818 w 1120"/>
                <a:gd name="T5" fmla="*/ 79 h 252"/>
                <a:gd name="T6" fmla="*/ 1776 w 1120"/>
                <a:gd name="T7" fmla="*/ 78 h 252"/>
                <a:gd name="T8" fmla="*/ 1717 w 1120"/>
                <a:gd name="T9" fmla="*/ 75 h 252"/>
                <a:gd name="T10" fmla="*/ 1641 w 1120"/>
                <a:gd name="T11" fmla="*/ 72 h 252"/>
                <a:gd name="T12" fmla="*/ 1552 w 1120"/>
                <a:gd name="T13" fmla="*/ 69 h 252"/>
                <a:gd name="T14" fmla="*/ 1448 w 1120"/>
                <a:gd name="T15" fmla="*/ 66 h 252"/>
                <a:gd name="T16" fmla="*/ 1332 w 1120"/>
                <a:gd name="T17" fmla="*/ 63 h 252"/>
                <a:gd name="T18" fmla="*/ 1208 w 1120"/>
                <a:gd name="T19" fmla="*/ 61 h 252"/>
                <a:gd name="T20" fmla="*/ 1068 w 1120"/>
                <a:gd name="T21" fmla="*/ 60 h 252"/>
                <a:gd name="T22" fmla="*/ 918 w 1120"/>
                <a:gd name="T23" fmla="*/ 60 h 252"/>
                <a:gd name="T24" fmla="*/ 770 w 1120"/>
                <a:gd name="T25" fmla="*/ 60 h 252"/>
                <a:gd name="T26" fmla="*/ 634 w 1120"/>
                <a:gd name="T27" fmla="*/ 61 h 252"/>
                <a:gd name="T28" fmla="*/ 509 w 1120"/>
                <a:gd name="T29" fmla="*/ 63 h 252"/>
                <a:gd name="T30" fmla="*/ 393 w 1120"/>
                <a:gd name="T31" fmla="*/ 66 h 252"/>
                <a:gd name="T32" fmla="*/ 295 w 1120"/>
                <a:gd name="T33" fmla="*/ 69 h 252"/>
                <a:gd name="T34" fmla="*/ 209 w 1120"/>
                <a:gd name="T35" fmla="*/ 72 h 252"/>
                <a:gd name="T36" fmla="*/ 135 w 1120"/>
                <a:gd name="T37" fmla="*/ 75 h 252"/>
                <a:gd name="T38" fmla="*/ 76 w 1120"/>
                <a:gd name="T39" fmla="*/ 78 h 252"/>
                <a:gd name="T40" fmla="*/ 33 w 1120"/>
                <a:gd name="T41" fmla="*/ 79 h 252"/>
                <a:gd name="T42" fmla="*/ 10 w 1120"/>
                <a:gd name="T43" fmla="*/ 81 h 252"/>
                <a:gd name="T44" fmla="*/ 0 w 1120"/>
                <a:gd name="T45" fmla="*/ 81 h 252"/>
                <a:gd name="T46" fmla="*/ 0 w 1120"/>
                <a:gd name="T47" fmla="*/ 20 h 252"/>
                <a:gd name="T48" fmla="*/ 925 w 1120"/>
                <a:gd name="T49" fmla="*/ 0 h 252"/>
                <a:gd name="T50" fmla="*/ 1852 w 1120"/>
                <a:gd name="T51" fmla="*/ 20 h 252"/>
                <a:gd name="T52" fmla="*/ 1852 w 1120"/>
                <a:gd name="T53" fmla="*/ 81 h 252"/>
                <a:gd name="T54" fmla="*/ 1852 w 1120"/>
                <a:gd name="T55" fmla="*/ 81 h 252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1120"/>
                <a:gd name="T85" fmla="*/ 0 h 252"/>
                <a:gd name="T86" fmla="*/ 1120 w 1120"/>
                <a:gd name="T87" fmla="*/ 252 h 252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close/>
                </a:path>
              </a:pathLst>
            </a:custGeom>
            <a:solidFill>
              <a:srgbClr val="969696"/>
            </a:solidFill>
            <a:ln w="0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>
                <a:solidFill>
                  <a:schemeClr val="bg1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7" name="Rectangle 8"/>
            <p:cNvSpPr>
              <a:spLocks noChangeArrowheads="1"/>
            </p:cNvSpPr>
            <p:nvPr/>
          </p:nvSpPr>
          <p:spPr bwMode="gray">
            <a:xfrm>
              <a:off x="816" y="2304"/>
              <a:ext cx="1440" cy="393"/>
            </a:xfrm>
            <a:prstGeom prst="rect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tint val="47451"/>
                    <a:invGamma/>
                  </a:schemeClr>
                </a:gs>
              </a:gsLst>
              <a:lin ang="270000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zh-TW" alt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  <a:ea typeface="宋体" pitchFamily="2" charset="-122"/>
                  <a:cs typeface="Arial" charset="0"/>
                </a:rPr>
                <a:t>過去</a:t>
              </a:r>
              <a:endParaRPr lang="en-US" altLang="zh-CN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ea typeface="宋体" pitchFamily="2" charset="-122"/>
                <a:cs typeface="Arial" charset="0"/>
              </a:endParaRPr>
            </a:p>
          </p:txBody>
        </p:sp>
      </p:grpSp>
      <p:grpSp>
        <p:nvGrpSpPr>
          <p:cNvPr id="28" name="Group 9"/>
          <p:cNvGrpSpPr>
            <a:grpSpLocks/>
          </p:cNvGrpSpPr>
          <p:nvPr/>
        </p:nvGrpSpPr>
        <p:grpSpPr bwMode="auto">
          <a:xfrm>
            <a:off x="827584" y="2996952"/>
            <a:ext cx="1949101" cy="720539"/>
            <a:chOff x="816" y="2304"/>
            <a:chExt cx="1440" cy="448"/>
          </a:xfrm>
        </p:grpSpPr>
        <p:sp>
          <p:nvSpPr>
            <p:cNvPr id="29" name="Freeform 10"/>
            <p:cNvSpPr>
              <a:spLocks/>
            </p:cNvSpPr>
            <p:nvPr/>
          </p:nvSpPr>
          <p:spPr bwMode="gray">
            <a:xfrm>
              <a:off x="901" y="2562"/>
              <a:ext cx="1270" cy="190"/>
            </a:xfrm>
            <a:custGeom>
              <a:avLst/>
              <a:gdLst>
                <a:gd name="T0" fmla="*/ 1852 w 1120"/>
                <a:gd name="T1" fmla="*/ 81 h 252"/>
                <a:gd name="T2" fmla="*/ 1844 w 1120"/>
                <a:gd name="T3" fmla="*/ 81 h 252"/>
                <a:gd name="T4" fmla="*/ 1818 w 1120"/>
                <a:gd name="T5" fmla="*/ 79 h 252"/>
                <a:gd name="T6" fmla="*/ 1776 w 1120"/>
                <a:gd name="T7" fmla="*/ 78 h 252"/>
                <a:gd name="T8" fmla="*/ 1717 w 1120"/>
                <a:gd name="T9" fmla="*/ 75 h 252"/>
                <a:gd name="T10" fmla="*/ 1641 w 1120"/>
                <a:gd name="T11" fmla="*/ 72 h 252"/>
                <a:gd name="T12" fmla="*/ 1552 w 1120"/>
                <a:gd name="T13" fmla="*/ 69 h 252"/>
                <a:gd name="T14" fmla="*/ 1448 w 1120"/>
                <a:gd name="T15" fmla="*/ 66 h 252"/>
                <a:gd name="T16" fmla="*/ 1332 w 1120"/>
                <a:gd name="T17" fmla="*/ 63 h 252"/>
                <a:gd name="T18" fmla="*/ 1208 w 1120"/>
                <a:gd name="T19" fmla="*/ 61 h 252"/>
                <a:gd name="T20" fmla="*/ 1068 w 1120"/>
                <a:gd name="T21" fmla="*/ 60 h 252"/>
                <a:gd name="T22" fmla="*/ 918 w 1120"/>
                <a:gd name="T23" fmla="*/ 60 h 252"/>
                <a:gd name="T24" fmla="*/ 770 w 1120"/>
                <a:gd name="T25" fmla="*/ 60 h 252"/>
                <a:gd name="T26" fmla="*/ 634 w 1120"/>
                <a:gd name="T27" fmla="*/ 61 h 252"/>
                <a:gd name="T28" fmla="*/ 509 w 1120"/>
                <a:gd name="T29" fmla="*/ 63 h 252"/>
                <a:gd name="T30" fmla="*/ 393 w 1120"/>
                <a:gd name="T31" fmla="*/ 66 h 252"/>
                <a:gd name="T32" fmla="*/ 295 w 1120"/>
                <a:gd name="T33" fmla="*/ 69 h 252"/>
                <a:gd name="T34" fmla="*/ 209 w 1120"/>
                <a:gd name="T35" fmla="*/ 72 h 252"/>
                <a:gd name="T36" fmla="*/ 135 w 1120"/>
                <a:gd name="T37" fmla="*/ 75 h 252"/>
                <a:gd name="T38" fmla="*/ 76 w 1120"/>
                <a:gd name="T39" fmla="*/ 78 h 252"/>
                <a:gd name="T40" fmla="*/ 33 w 1120"/>
                <a:gd name="T41" fmla="*/ 79 h 252"/>
                <a:gd name="T42" fmla="*/ 10 w 1120"/>
                <a:gd name="T43" fmla="*/ 81 h 252"/>
                <a:gd name="T44" fmla="*/ 0 w 1120"/>
                <a:gd name="T45" fmla="*/ 81 h 252"/>
                <a:gd name="T46" fmla="*/ 0 w 1120"/>
                <a:gd name="T47" fmla="*/ 20 h 252"/>
                <a:gd name="T48" fmla="*/ 925 w 1120"/>
                <a:gd name="T49" fmla="*/ 0 h 252"/>
                <a:gd name="T50" fmla="*/ 1852 w 1120"/>
                <a:gd name="T51" fmla="*/ 20 h 252"/>
                <a:gd name="T52" fmla="*/ 1852 w 1120"/>
                <a:gd name="T53" fmla="*/ 81 h 252"/>
                <a:gd name="T54" fmla="*/ 1852 w 1120"/>
                <a:gd name="T55" fmla="*/ 81 h 252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1120"/>
                <a:gd name="T85" fmla="*/ 0 h 252"/>
                <a:gd name="T86" fmla="*/ 1120 w 1120"/>
                <a:gd name="T87" fmla="*/ 252 h 252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close/>
                </a:path>
              </a:pathLst>
            </a:custGeom>
            <a:solidFill>
              <a:srgbClr val="969696"/>
            </a:solidFill>
            <a:ln w="0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>
                <a:solidFill>
                  <a:schemeClr val="bg1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30" name="Rectangle 11"/>
            <p:cNvSpPr>
              <a:spLocks noChangeArrowheads="1"/>
            </p:cNvSpPr>
            <p:nvPr/>
          </p:nvSpPr>
          <p:spPr bwMode="gray">
            <a:xfrm>
              <a:off x="816" y="2304"/>
              <a:ext cx="1440" cy="393"/>
            </a:xfrm>
            <a:prstGeom prst="rect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tint val="60392"/>
                    <a:invGamma/>
                  </a:schemeClr>
                </a:gs>
              </a:gsLst>
              <a:lin ang="270000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zh-TW" alt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  <a:ea typeface="宋体" pitchFamily="2" charset="-122"/>
                  <a:cs typeface="Arial" charset="0"/>
                </a:rPr>
                <a:t>現在</a:t>
              </a:r>
              <a:endParaRPr lang="en-US" altLang="zh-CN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ea typeface="宋体" pitchFamily="2" charset="-122"/>
                <a:cs typeface="Arial" charset="0"/>
              </a:endParaRPr>
            </a:p>
          </p:txBody>
        </p:sp>
      </p:grpSp>
      <p:grpSp>
        <p:nvGrpSpPr>
          <p:cNvPr id="31" name="Group 12"/>
          <p:cNvGrpSpPr>
            <a:grpSpLocks/>
          </p:cNvGrpSpPr>
          <p:nvPr/>
        </p:nvGrpSpPr>
        <p:grpSpPr bwMode="auto">
          <a:xfrm>
            <a:off x="827584" y="4221088"/>
            <a:ext cx="1949101" cy="720539"/>
            <a:chOff x="816" y="2304"/>
            <a:chExt cx="1440" cy="448"/>
          </a:xfrm>
        </p:grpSpPr>
        <p:sp>
          <p:nvSpPr>
            <p:cNvPr id="32" name="Freeform 13"/>
            <p:cNvSpPr>
              <a:spLocks/>
            </p:cNvSpPr>
            <p:nvPr/>
          </p:nvSpPr>
          <p:spPr bwMode="gray">
            <a:xfrm>
              <a:off x="901" y="2562"/>
              <a:ext cx="1270" cy="190"/>
            </a:xfrm>
            <a:custGeom>
              <a:avLst/>
              <a:gdLst>
                <a:gd name="T0" fmla="*/ 1852 w 1120"/>
                <a:gd name="T1" fmla="*/ 81 h 252"/>
                <a:gd name="T2" fmla="*/ 1844 w 1120"/>
                <a:gd name="T3" fmla="*/ 81 h 252"/>
                <a:gd name="T4" fmla="*/ 1818 w 1120"/>
                <a:gd name="T5" fmla="*/ 79 h 252"/>
                <a:gd name="T6" fmla="*/ 1776 w 1120"/>
                <a:gd name="T7" fmla="*/ 78 h 252"/>
                <a:gd name="T8" fmla="*/ 1717 w 1120"/>
                <a:gd name="T9" fmla="*/ 75 h 252"/>
                <a:gd name="T10" fmla="*/ 1641 w 1120"/>
                <a:gd name="T11" fmla="*/ 72 h 252"/>
                <a:gd name="T12" fmla="*/ 1552 w 1120"/>
                <a:gd name="T13" fmla="*/ 69 h 252"/>
                <a:gd name="T14" fmla="*/ 1448 w 1120"/>
                <a:gd name="T15" fmla="*/ 66 h 252"/>
                <a:gd name="T16" fmla="*/ 1332 w 1120"/>
                <a:gd name="T17" fmla="*/ 63 h 252"/>
                <a:gd name="T18" fmla="*/ 1208 w 1120"/>
                <a:gd name="T19" fmla="*/ 61 h 252"/>
                <a:gd name="T20" fmla="*/ 1068 w 1120"/>
                <a:gd name="T21" fmla="*/ 60 h 252"/>
                <a:gd name="T22" fmla="*/ 918 w 1120"/>
                <a:gd name="T23" fmla="*/ 60 h 252"/>
                <a:gd name="T24" fmla="*/ 770 w 1120"/>
                <a:gd name="T25" fmla="*/ 60 h 252"/>
                <a:gd name="T26" fmla="*/ 634 w 1120"/>
                <a:gd name="T27" fmla="*/ 61 h 252"/>
                <a:gd name="T28" fmla="*/ 509 w 1120"/>
                <a:gd name="T29" fmla="*/ 63 h 252"/>
                <a:gd name="T30" fmla="*/ 393 w 1120"/>
                <a:gd name="T31" fmla="*/ 66 h 252"/>
                <a:gd name="T32" fmla="*/ 295 w 1120"/>
                <a:gd name="T33" fmla="*/ 69 h 252"/>
                <a:gd name="T34" fmla="*/ 209 w 1120"/>
                <a:gd name="T35" fmla="*/ 72 h 252"/>
                <a:gd name="T36" fmla="*/ 135 w 1120"/>
                <a:gd name="T37" fmla="*/ 75 h 252"/>
                <a:gd name="T38" fmla="*/ 76 w 1120"/>
                <a:gd name="T39" fmla="*/ 78 h 252"/>
                <a:gd name="T40" fmla="*/ 33 w 1120"/>
                <a:gd name="T41" fmla="*/ 79 h 252"/>
                <a:gd name="T42" fmla="*/ 10 w 1120"/>
                <a:gd name="T43" fmla="*/ 81 h 252"/>
                <a:gd name="T44" fmla="*/ 0 w 1120"/>
                <a:gd name="T45" fmla="*/ 81 h 252"/>
                <a:gd name="T46" fmla="*/ 0 w 1120"/>
                <a:gd name="T47" fmla="*/ 20 h 252"/>
                <a:gd name="T48" fmla="*/ 925 w 1120"/>
                <a:gd name="T49" fmla="*/ 0 h 252"/>
                <a:gd name="T50" fmla="*/ 1852 w 1120"/>
                <a:gd name="T51" fmla="*/ 20 h 252"/>
                <a:gd name="T52" fmla="*/ 1852 w 1120"/>
                <a:gd name="T53" fmla="*/ 81 h 252"/>
                <a:gd name="T54" fmla="*/ 1852 w 1120"/>
                <a:gd name="T55" fmla="*/ 81 h 252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1120"/>
                <a:gd name="T85" fmla="*/ 0 h 252"/>
                <a:gd name="T86" fmla="*/ 1120 w 1120"/>
                <a:gd name="T87" fmla="*/ 252 h 252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1120" h="252">
                  <a:moveTo>
                    <a:pt x="1120" y="252"/>
                  </a:moveTo>
                  <a:lnTo>
                    <a:pt x="1116" y="250"/>
                  </a:lnTo>
                  <a:lnTo>
                    <a:pt x="1100" y="246"/>
                  </a:lnTo>
                  <a:lnTo>
                    <a:pt x="1074" y="240"/>
                  </a:lnTo>
                  <a:lnTo>
                    <a:pt x="1038" y="232"/>
                  </a:lnTo>
                  <a:lnTo>
                    <a:pt x="992" y="222"/>
                  </a:lnTo>
                  <a:lnTo>
                    <a:pt x="938" y="212"/>
                  </a:lnTo>
                  <a:lnTo>
                    <a:pt x="876" y="204"/>
                  </a:lnTo>
                  <a:lnTo>
                    <a:pt x="806" y="196"/>
                  </a:lnTo>
                  <a:lnTo>
                    <a:pt x="730" y="190"/>
                  </a:lnTo>
                  <a:lnTo>
                    <a:pt x="646" y="184"/>
                  </a:lnTo>
                  <a:lnTo>
                    <a:pt x="556" y="184"/>
                  </a:lnTo>
                  <a:lnTo>
                    <a:pt x="466" y="184"/>
                  </a:lnTo>
                  <a:lnTo>
                    <a:pt x="384" y="190"/>
                  </a:lnTo>
                  <a:lnTo>
                    <a:pt x="308" y="196"/>
                  </a:lnTo>
                  <a:lnTo>
                    <a:pt x="238" y="204"/>
                  </a:lnTo>
                  <a:lnTo>
                    <a:pt x="178" y="212"/>
                  </a:lnTo>
                  <a:lnTo>
                    <a:pt x="126" y="222"/>
                  </a:lnTo>
                  <a:lnTo>
                    <a:pt x="82" y="232"/>
                  </a:lnTo>
                  <a:lnTo>
                    <a:pt x="46" y="240"/>
                  </a:lnTo>
                  <a:lnTo>
                    <a:pt x="20" y="246"/>
                  </a:lnTo>
                  <a:lnTo>
                    <a:pt x="6" y="250"/>
                  </a:lnTo>
                  <a:lnTo>
                    <a:pt x="0" y="252"/>
                  </a:lnTo>
                  <a:lnTo>
                    <a:pt x="0" y="62"/>
                  </a:lnTo>
                  <a:lnTo>
                    <a:pt x="560" y="0"/>
                  </a:lnTo>
                  <a:lnTo>
                    <a:pt x="1120" y="62"/>
                  </a:lnTo>
                  <a:lnTo>
                    <a:pt x="1120" y="252"/>
                  </a:lnTo>
                  <a:close/>
                </a:path>
              </a:pathLst>
            </a:custGeom>
            <a:solidFill>
              <a:srgbClr val="969696"/>
            </a:solidFill>
            <a:ln w="0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>
                <a:solidFill>
                  <a:schemeClr val="bg1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33" name="Rectangle 14"/>
            <p:cNvSpPr>
              <a:spLocks noChangeArrowheads="1"/>
            </p:cNvSpPr>
            <p:nvPr/>
          </p:nvSpPr>
          <p:spPr bwMode="gray">
            <a:xfrm>
              <a:off x="816" y="2304"/>
              <a:ext cx="1440" cy="393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zh-TW" altLang="en-US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pitchFamily="34" charset="0"/>
                  <a:ea typeface="宋体" pitchFamily="2" charset="-122"/>
                  <a:cs typeface="Arial" charset="0"/>
                </a:rPr>
                <a:t>未來</a:t>
              </a:r>
              <a:endParaRPr lang="en-US" altLang="zh-CN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ea typeface="宋体" pitchFamily="2" charset="-122"/>
                <a:cs typeface="Arial" charset="0"/>
              </a:endParaRPr>
            </a:p>
          </p:txBody>
        </p:sp>
      </p:grpSp>
      <p:pic>
        <p:nvPicPr>
          <p:cNvPr id="129" name="Picture 8" descr="http://sites.powercam.cc/sysdata/66/266/album/8d5b9f1f633d29b1/l/9738_c4b3fbf5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203848" y="5373216"/>
            <a:ext cx="5328592" cy="1021819"/>
          </a:xfrm>
          <a:prstGeom prst="rect">
            <a:avLst/>
          </a:prstGeom>
          <a:noFill/>
        </p:spPr>
      </p:pic>
      <p:sp>
        <p:nvSpPr>
          <p:cNvPr id="130" name="文字方塊 129"/>
          <p:cNvSpPr txBox="1"/>
          <p:nvPr/>
        </p:nvSpPr>
        <p:spPr>
          <a:xfrm>
            <a:off x="971600" y="5795972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TW" altLang="en-US" b="1" dirty="0" smtClean="0">
                <a:solidFill>
                  <a:srgbClr val="FF0000"/>
                </a:solidFill>
              </a:rPr>
              <a:t>發行電子報</a:t>
            </a:r>
            <a:r>
              <a:rPr lang="en-US" altLang="zh-TW" b="1" dirty="0" smtClean="0">
                <a:solidFill>
                  <a:srgbClr val="FF0000"/>
                </a:solidFill>
              </a:rPr>
              <a:t>3</a:t>
            </a:r>
            <a:r>
              <a:rPr lang="zh-TW" altLang="en-US" b="1" dirty="0" smtClean="0">
                <a:solidFill>
                  <a:srgbClr val="FF0000"/>
                </a:solidFill>
              </a:rPr>
              <a:t>期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3898776" cy="114300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總計畫</a:t>
            </a:r>
            <a:r>
              <a:rPr lang="en-US" altLang="zh-TW" dirty="0" smtClean="0"/>
              <a:t>-3</a:t>
            </a:r>
            <a:r>
              <a:rPr lang="zh-TW" altLang="en-US" dirty="0" smtClean="0"/>
              <a:t>門課程</a:t>
            </a:r>
            <a:endParaRPr lang="zh-TW" altLang="en-US" dirty="0"/>
          </a:p>
        </p:txBody>
      </p:sp>
      <p:sp>
        <p:nvSpPr>
          <p:cNvPr id="34" name="Line 19"/>
          <p:cNvSpPr>
            <a:spLocks noChangeShapeType="1"/>
          </p:cNvSpPr>
          <p:nvPr/>
        </p:nvSpPr>
        <p:spPr bwMode="auto">
          <a:xfrm>
            <a:off x="1741984" y="2564904"/>
            <a:ext cx="6719554" cy="0"/>
          </a:xfrm>
          <a:prstGeom prst="line">
            <a:avLst/>
          </a:prstGeom>
          <a:noFill/>
          <a:ln w="50800" cap="rnd">
            <a:solidFill>
              <a:srgbClr val="969696"/>
            </a:solidFill>
            <a:prstDash val="sysDot"/>
            <a:round/>
            <a:headEnd/>
            <a:tailEnd type="oval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5" name="Line 20"/>
          <p:cNvSpPr>
            <a:spLocks noChangeShapeType="1"/>
          </p:cNvSpPr>
          <p:nvPr/>
        </p:nvSpPr>
        <p:spPr bwMode="auto">
          <a:xfrm flipV="1">
            <a:off x="1741984" y="4005064"/>
            <a:ext cx="6719554" cy="4740"/>
          </a:xfrm>
          <a:prstGeom prst="line">
            <a:avLst/>
          </a:prstGeom>
          <a:noFill/>
          <a:ln w="50800" cap="rnd">
            <a:solidFill>
              <a:srgbClr val="969696"/>
            </a:solidFill>
            <a:prstDash val="sysDot"/>
            <a:round/>
            <a:headEnd/>
            <a:tailEnd type="oval" w="med" len="med"/>
          </a:ln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1.</a:t>
            </a:r>
            <a:r>
              <a:rPr lang="zh-TW" altLang="en-US" dirty="0" smtClean="0">
                <a:solidFill>
                  <a:srgbClr val="FF0000"/>
                </a:solidFill>
              </a:rPr>
              <a:t>增進閱讀機會</a:t>
            </a:r>
            <a:r>
              <a:rPr lang="en-US" altLang="zh-TW" dirty="0" smtClean="0">
                <a:solidFill>
                  <a:srgbClr val="FF0000"/>
                </a:solidFill>
              </a:rPr>
              <a:t>&amp;</a:t>
            </a:r>
            <a:r>
              <a:rPr lang="zh-TW" altLang="en-US" dirty="0" smtClean="0">
                <a:solidFill>
                  <a:srgbClr val="FF0000"/>
                </a:solidFill>
              </a:rPr>
              <a:t>習慣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en-US" altLang="zh-TW" sz="2000" dirty="0" smtClean="0"/>
              <a:t>(1)</a:t>
            </a:r>
            <a:r>
              <a:rPr lang="zh-TW" altLang="zh-TW" sz="2000" dirty="0" smtClean="0"/>
              <a:t>我最近閱讀的一本書籍，名稱是</a:t>
            </a:r>
            <a:r>
              <a:rPr lang="zh-TW" altLang="en-US" sz="2000" dirty="0" smtClean="0"/>
              <a:t>？</a:t>
            </a:r>
            <a:endParaRPr lang="en-US" altLang="zh-TW" sz="2000" dirty="0" smtClean="0"/>
          </a:p>
          <a:p>
            <a:r>
              <a:rPr lang="en-US" altLang="zh-TW" sz="2000" dirty="0" smtClean="0"/>
              <a:t>(2)</a:t>
            </a:r>
            <a:r>
              <a:rPr lang="zh-TW" altLang="zh-TW" sz="2000" dirty="0" smtClean="0"/>
              <a:t>我閱讀過以下書籍</a:t>
            </a:r>
            <a:r>
              <a:rPr lang="en-US" altLang="zh-TW" sz="2000" dirty="0" smtClean="0"/>
              <a:t>(</a:t>
            </a:r>
            <a:r>
              <a:rPr lang="zh-TW" altLang="zh-TW" sz="2000" dirty="0" smtClean="0"/>
              <a:t>或看過翻拍電影</a:t>
            </a:r>
            <a:r>
              <a:rPr lang="en-US" altLang="zh-TW" sz="2000" dirty="0" smtClean="0"/>
              <a:t>)</a:t>
            </a:r>
            <a:r>
              <a:rPr lang="zh-TW" altLang="en-US" sz="2000" dirty="0" smtClean="0"/>
              <a:t>？</a:t>
            </a:r>
            <a:endParaRPr lang="en-US" altLang="zh-TW" sz="2000" dirty="0" smtClean="0"/>
          </a:p>
          <a:p>
            <a:r>
              <a:rPr lang="zh-TW" altLang="en-US" b="1" dirty="0" smtClean="0">
                <a:solidFill>
                  <a:srgbClr val="1505E9"/>
                </a:solidFill>
              </a:rPr>
              <a:t>多元推估</a:t>
            </a:r>
            <a:r>
              <a:rPr lang="zh-TW" altLang="en-US" dirty="0" smtClean="0"/>
              <a:t>增進全班約</a:t>
            </a:r>
            <a:r>
              <a:rPr lang="en-US" altLang="zh-TW" b="1" dirty="0" smtClean="0">
                <a:solidFill>
                  <a:srgbClr val="FF0000"/>
                </a:solidFill>
              </a:rPr>
              <a:t>1/3</a:t>
            </a:r>
            <a:r>
              <a:rPr lang="zh-TW" altLang="en-US" b="1" dirty="0" smtClean="0">
                <a:solidFill>
                  <a:srgbClr val="FF0000"/>
                </a:solidFill>
              </a:rPr>
              <a:t>→</a:t>
            </a:r>
            <a:r>
              <a:rPr lang="en-US" altLang="zh-TW" b="1" dirty="0" smtClean="0">
                <a:solidFill>
                  <a:srgbClr val="FF0000"/>
                </a:solidFill>
              </a:rPr>
              <a:t>1/2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2.</a:t>
            </a:r>
            <a:r>
              <a:rPr lang="zh-TW" altLang="en-US" dirty="0" smtClean="0">
                <a:solidFill>
                  <a:srgbClr val="FF0000"/>
                </a:solidFill>
              </a:rPr>
              <a:t>仍有約</a:t>
            </a:r>
            <a:r>
              <a:rPr lang="en-US" altLang="zh-TW" dirty="0" smtClean="0">
                <a:solidFill>
                  <a:srgbClr val="FF0000"/>
                </a:solidFill>
              </a:rPr>
              <a:t>1</a:t>
            </a:r>
            <a:r>
              <a:rPr lang="zh-TW" altLang="en-US" dirty="0" smtClean="0">
                <a:solidFill>
                  <a:srgbClr val="FF0000"/>
                </a:solidFill>
              </a:rPr>
              <a:t>成學生無學習動力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en-US" altLang="zh-TW" dirty="0" smtClean="0"/>
              <a:t>3.</a:t>
            </a:r>
            <a:r>
              <a:rPr lang="zh-TW" altLang="en-US" dirty="0" smtClean="0"/>
              <a:t>翻轉教室需要學生一起翻轉</a:t>
            </a:r>
            <a:endParaRPr lang="en-US" altLang="zh-TW" dirty="0" smtClean="0"/>
          </a:p>
          <a:p>
            <a:r>
              <a:rPr lang="en-US" altLang="zh-TW" dirty="0" smtClean="0"/>
              <a:t>4.</a:t>
            </a:r>
            <a:r>
              <a:rPr lang="zh-TW" altLang="en-US" dirty="0" smtClean="0"/>
              <a:t>台大模式 「</a:t>
            </a:r>
            <a:r>
              <a:rPr lang="en-US" altLang="zh-TW" dirty="0" smtClean="0"/>
              <a:t>X+1</a:t>
            </a:r>
            <a:r>
              <a:rPr lang="zh-TW" altLang="en-US" dirty="0" smtClean="0"/>
              <a:t>」「</a:t>
            </a:r>
            <a:r>
              <a:rPr lang="en-US" altLang="zh-TW" dirty="0" smtClean="0"/>
              <a:t>3+3</a:t>
            </a:r>
            <a:r>
              <a:rPr lang="zh-TW" altLang="en-US" dirty="0" smtClean="0"/>
              <a:t>」「</a:t>
            </a:r>
            <a:r>
              <a:rPr lang="en-US" altLang="zh-TW" dirty="0" smtClean="0"/>
              <a:t>15+3</a:t>
            </a:r>
            <a:r>
              <a:rPr lang="zh-TW" altLang="en-US" dirty="0" smtClean="0"/>
              <a:t>」值得思考</a:t>
            </a:r>
            <a:r>
              <a:rPr lang="en-US" altLang="zh-TW" dirty="0" smtClean="0"/>
              <a:t>(</a:t>
            </a:r>
            <a:r>
              <a:rPr lang="zh-TW" altLang="en-US" dirty="0" smtClean="0"/>
              <a:t>嘗試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5.</a:t>
            </a:r>
            <a:r>
              <a:rPr lang="zh-TW" altLang="en-US" dirty="0" smtClean="0"/>
              <a:t>是否願意再修或推薦他人？</a:t>
            </a:r>
            <a:r>
              <a:rPr lang="en-US" altLang="zh-TW" b="1" dirty="0" smtClean="0">
                <a:solidFill>
                  <a:srgbClr val="FF0000"/>
                </a:solidFill>
              </a:rPr>
              <a:t>27</a:t>
            </a:r>
            <a:r>
              <a:rPr lang="zh-TW" altLang="en-US" b="1" dirty="0" smtClean="0">
                <a:solidFill>
                  <a:srgbClr val="FF0000"/>
                </a:solidFill>
              </a:rPr>
              <a:t>位</a:t>
            </a:r>
            <a:r>
              <a:rPr lang="zh-TW" altLang="en-US" dirty="0" smtClean="0"/>
              <a:t>同學具體表示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DCAF-3BF7-4B46-BA2B-E0EA179AB6CC}" type="slidenum">
              <a:rPr lang="zh-TW" altLang="en-US" smtClean="0"/>
              <a:pPr/>
              <a:t>20</a:t>
            </a:fld>
            <a:endParaRPr lang="zh-TW" alt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教學心得</a:t>
            </a:r>
            <a:r>
              <a:rPr lang="en-US" altLang="zh-TW" dirty="0" smtClean="0"/>
              <a:t>&amp;</a:t>
            </a:r>
            <a:r>
              <a:rPr lang="zh-TW" altLang="en-US" dirty="0" smtClean="0"/>
              <a:t>反思</a:t>
            </a:r>
            <a:endParaRPr lang="zh-TW" altLang="en-US" dirty="0"/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652120" y="1340768"/>
            <a:ext cx="214312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3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629597" y="2420888"/>
            <a:ext cx="3190875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5576" y="980728"/>
            <a:ext cx="3912434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486600" cy="1829761"/>
          </a:xfrm>
        </p:spPr>
        <p:txBody>
          <a:bodyPr/>
          <a:lstStyle/>
          <a:p>
            <a:r>
              <a:rPr lang="zh-TW" altLang="en-US" dirty="0" smtClean="0">
                <a:ea typeface="新細明體" pitchFamily="18" charset="-120"/>
              </a:rPr>
              <a:t>感謝聆聽  </a:t>
            </a:r>
            <a:r>
              <a:rPr lang="en-US" altLang="zh-TW" dirty="0" smtClean="0">
                <a:ea typeface="新細明體" pitchFamily="18" charset="-120"/>
              </a:rPr>
              <a:t/>
            </a:r>
            <a:br>
              <a:rPr lang="en-US" altLang="zh-TW" dirty="0" smtClean="0">
                <a:ea typeface="新細明體" pitchFamily="18" charset="-120"/>
              </a:rPr>
            </a:br>
            <a:r>
              <a:rPr lang="zh-TW" altLang="en-US" dirty="0" smtClean="0">
                <a:ea typeface="新細明體" pitchFamily="18" charset="-120"/>
              </a:rPr>
              <a:t>敬請指教</a:t>
            </a:r>
            <a:endParaRPr lang="zh-TW" altLang="en-US" dirty="0"/>
          </a:p>
        </p:txBody>
      </p:sp>
      <p:pic>
        <p:nvPicPr>
          <p:cNvPr id="3074" name="Picture 2" descr="C:\Documents and Settings\Administrator\桌面\CYU_GEC_Logo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72415" y="1859070"/>
            <a:ext cx="3672408" cy="2977628"/>
          </a:xfrm>
          <a:prstGeom prst="rect">
            <a:avLst/>
          </a:prstGeom>
          <a:noFill/>
        </p:spPr>
      </p:pic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DCAF-3BF7-4B46-BA2B-E0EA179AB6CC}" type="slidenum">
              <a:rPr lang="zh-TW" altLang="en-US" smtClean="0"/>
              <a:pPr/>
              <a:t>21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4860032" y="4005064"/>
            <a:ext cx="368241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dirty="0" smtClean="0"/>
              <a:t>感謝  教育部資訊及科技教育司</a:t>
            </a:r>
            <a:endParaRPr lang="en-US" altLang="zh-TW" sz="2000" dirty="0" smtClean="0"/>
          </a:p>
          <a:p>
            <a:r>
              <a:rPr lang="zh-TW" altLang="en-US" sz="2000" dirty="0" smtClean="0"/>
              <a:t>感謝  課群所有教師和</a:t>
            </a:r>
            <a:r>
              <a:rPr lang="en-US" altLang="zh-TW" sz="2000" dirty="0" smtClean="0"/>
              <a:t>TA</a:t>
            </a:r>
            <a:endParaRPr lang="zh-TW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1481328"/>
            <a:ext cx="4690864" cy="4525963"/>
          </a:xfrm>
        </p:spPr>
        <p:txBody>
          <a:bodyPr>
            <a:normAutofit/>
          </a:bodyPr>
          <a:lstStyle/>
          <a:p>
            <a:r>
              <a:rPr lang="zh-TW" altLang="zh-TW" sz="2600" b="1" dirty="0" smtClean="0"/>
              <a:t>一、學生閱讀</a:t>
            </a:r>
            <a:r>
              <a:rPr lang="zh-TW" altLang="en-US" sz="2600" b="1" dirty="0" smtClean="0"/>
              <a:t>意願下降</a:t>
            </a:r>
            <a:endParaRPr lang="en-US" altLang="zh-TW" sz="2600" b="1" dirty="0" smtClean="0"/>
          </a:p>
          <a:p>
            <a:r>
              <a:rPr lang="zh-TW" altLang="zh-TW" sz="2600" b="1" dirty="0" smtClean="0"/>
              <a:t>二、閱讀</a:t>
            </a:r>
            <a:r>
              <a:rPr lang="zh-TW" altLang="en-US" sz="2600" b="1" dirty="0" smtClean="0"/>
              <a:t>是一種思考運動</a:t>
            </a:r>
            <a:endParaRPr lang="en-US" altLang="zh-TW" sz="2600" b="1" dirty="0" smtClean="0"/>
          </a:p>
          <a:p>
            <a:r>
              <a:rPr lang="zh-TW" altLang="zh-TW" sz="2600" b="1" dirty="0" smtClean="0"/>
              <a:t>三、重返孕育創新的動力</a:t>
            </a:r>
            <a:endParaRPr lang="zh-TW" altLang="en-US" sz="2600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DCAF-3BF7-4B46-BA2B-E0EA179AB6CC}" type="slidenum">
              <a:rPr lang="zh-TW" altLang="en-US" smtClean="0"/>
              <a:pPr/>
              <a:t>3</a:t>
            </a:fld>
            <a:endParaRPr lang="zh-TW" alt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6203032" cy="1143000"/>
          </a:xfrm>
        </p:spPr>
        <p:txBody>
          <a:bodyPr/>
          <a:lstStyle/>
          <a:p>
            <a:r>
              <a:rPr lang="zh-TW" altLang="en-US" dirty="0" smtClean="0"/>
              <a:t>課群</a:t>
            </a:r>
            <a:r>
              <a:rPr lang="en-US" altLang="zh-TW" dirty="0" smtClean="0"/>
              <a:t>(</a:t>
            </a:r>
            <a:r>
              <a:rPr lang="zh-TW" altLang="en-US" dirty="0" smtClean="0"/>
              <a:t>問題</a:t>
            </a:r>
            <a:r>
              <a:rPr lang="en-US" altLang="zh-TW" dirty="0" smtClean="0"/>
              <a:t>)</a:t>
            </a:r>
            <a:r>
              <a:rPr lang="zh-TW" altLang="en-US" dirty="0" smtClean="0"/>
              <a:t>意識</a:t>
            </a:r>
            <a:r>
              <a:rPr lang="en-US" altLang="zh-TW" dirty="0" smtClean="0"/>
              <a:t>&amp;</a:t>
            </a:r>
            <a:r>
              <a:rPr lang="zh-TW" altLang="en-US" dirty="0" smtClean="0"/>
              <a:t>課群精神</a:t>
            </a:r>
            <a:endParaRPr lang="zh-TW" altLang="en-US" dirty="0"/>
          </a:p>
        </p:txBody>
      </p:sp>
      <p:pic>
        <p:nvPicPr>
          <p:cNvPr id="31745" name="Picture 1" descr="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600" y="2924944"/>
            <a:ext cx="3551665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內容版面配置區 1"/>
          <p:cNvSpPr txBox="1">
            <a:spLocks/>
          </p:cNvSpPr>
          <p:nvPr/>
        </p:nvSpPr>
        <p:spPr>
          <a:xfrm>
            <a:off x="4788024" y="1556792"/>
            <a:ext cx="3960440" cy="4525963"/>
          </a:xfrm>
          <a:prstGeom prst="rect">
            <a:avLst/>
          </a:prstGeom>
          <a:ln w="50800">
            <a:solidFill>
              <a:srgbClr val="FFC000"/>
            </a:solidFill>
            <a:prstDash val="dash"/>
          </a:ln>
        </p:spPr>
        <p:txBody>
          <a:bodyPr vert="horz">
            <a:noAutofit/>
          </a:bodyPr>
          <a:lstStyle/>
          <a:p>
            <a:r>
              <a:rPr lang="zh-TW" altLang="zh-TW" sz="2400" dirty="0" smtClean="0"/>
              <a:t>在知識論的架構概念上，旨在透過「原本」的閱讀理解，與「影本」相互參照</a:t>
            </a:r>
            <a:r>
              <a:rPr lang="en-US" altLang="zh-TW" sz="2400" dirty="0" smtClean="0"/>
              <a:t>(</a:t>
            </a:r>
            <a:r>
              <a:rPr lang="zh-TW" altLang="zh-TW" sz="2400" dirty="0" smtClean="0"/>
              <a:t>仿作</a:t>
            </a:r>
            <a:r>
              <a:rPr lang="en-US" altLang="zh-TW" sz="2400" dirty="0" smtClean="0"/>
              <a:t>/</a:t>
            </a:r>
            <a:r>
              <a:rPr lang="zh-TW" altLang="zh-TW" sz="2400" dirty="0" smtClean="0"/>
              <a:t>改作的比較與批判</a:t>
            </a:r>
            <a:r>
              <a:rPr lang="en-US" altLang="zh-TW" sz="2400" dirty="0" smtClean="0"/>
              <a:t>)</a:t>
            </a:r>
            <a:r>
              <a:rPr lang="zh-TW" altLang="zh-TW" sz="2400" dirty="0" smtClean="0"/>
              <a:t>，達成一種互文性的理解，蓄發改作</a:t>
            </a:r>
            <a:r>
              <a:rPr lang="zh-TW" altLang="en-US" sz="2400" dirty="0" smtClean="0"/>
              <a:t>成為</a:t>
            </a:r>
            <a:r>
              <a:rPr lang="zh-TW" altLang="zh-TW" sz="2400" dirty="0" smtClean="0"/>
              <a:t>「其他文本」的創生能力，這才是每個時代公民應培養的「核心能力」，這種「閱讀→書寫</a:t>
            </a:r>
            <a:r>
              <a:rPr lang="en-US" altLang="zh-TW" sz="2400" dirty="0" smtClean="0"/>
              <a:t>(</a:t>
            </a:r>
            <a:r>
              <a:rPr lang="zh-TW" altLang="zh-TW" sz="2400" dirty="0" smtClean="0"/>
              <a:t>創作</a:t>
            </a:r>
            <a:r>
              <a:rPr lang="en-US" altLang="zh-TW" sz="2400" dirty="0" smtClean="0"/>
              <a:t>)</a:t>
            </a:r>
            <a:r>
              <a:rPr lang="zh-TW" altLang="zh-TW" sz="2400" dirty="0" smtClean="0"/>
              <a:t>」的理路，其實就是一種淬煉「思考」的終極能力。</a:t>
            </a:r>
            <a:endParaRPr lang="zh-TW" alt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67544" y="3429000"/>
            <a:ext cx="3024336" cy="43204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altLang="zh-TW" sz="1800" b="1" dirty="0" smtClean="0">
                <a:solidFill>
                  <a:srgbClr val="FF0000"/>
                </a:solidFill>
              </a:rPr>
              <a:t>3</a:t>
            </a:r>
            <a:r>
              <a:rPr lang="zh-TW" altLang="en-US" sz="1800" b="1" dirty="0" smtClean="0">
                <a:solidFill>
                  <a:srgbClr val="FF0000"/>
                </a:solidFill>
              </a:rPr>
              <a:t>網站共同動畫首頁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DCAF-3BF7-4B46-BA2B-E0EA179AB6CC}" type="slidenum">
              <a:rPr lang="zh-TW" altLang="en-US" smtClean="0"/>
              <a:pPr/>
              <a:t>4</a:t>
            </a:fld>
            <a:endParaRPr lang="zh-TW" alt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總計畫</a:t>
            </a:r>
            <a:r>
              <a:rPr lang="en-US" altLang="zh-TW" dirty="0" smtClean="0"/>
              <a:t>-</a:t>
            </a:r>
            <a:r>
              <a:rPr lang="zh-TW" altLang="en-US" dirty="0" smtClean="0"/>
              <a:t>課群合作</a:t>
            </a:r>
            <a:endParaRPr lang="zh-TW" altLang="en-US" dirty="0"/>
          </a:p>
        </p:txBody>
      </p:sp>
      <p:pic>
        <p:nvPicPr>
          <p:cNvPr id="28674" name="Picture 2" descr="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20114" y="1412776"/>
            <a:ext cx="5156342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圖片 7" descr="D:\103--擬像與仿真\照片--閔宇經老師--103.09.02\DSC00998.JPG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07613" y="4005064"/>
            <a:ext cx="2742024" cy="1526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文字方塊 8"/>
          <p:cNvSpPr txBox="1"/>
          <p:nvPr/>
        </p:nvSpPr>
        <p:spPr>
          <a:xfrm>
            <a:off x="467544" y="5589240"/>
            <a:ext cx="28102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TW" b="1" dirty="0" smtClean="0">
                <a:solidFill>
                  <a:srgbClr val="FF0000"/>
                </a:solidFill>
              </a:rPr>
              <a:t>2014.09.02</a:t>
            </a:r>
            <a:r>
              <a:rPr lang="zh-TW" altLang="en-US" b="1" dirty="0" smtClean="0">
                <a:solidFill>
                  <a:srgbClr val="FF0000"/>
                </a:solidFill>
              </a:rPr>
              <a:t>中心會議邀請全中心教師參加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67544" y="1484784"/>
            <a:ext cx="2816723" cy="1800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5004048" y="1481328"/>
            <a:ext cx="3888432" cy="4525963"/>
          </a:xfrm>
        </p:spPr>
        <p:txBody>
          <a:bodyPr/>
          <a:lstStyle/>
          <a:p>
            <a:r>
              <a:rPr lang="en-US" altLang="zh-TW" dirty="0" smtClean="0"/>
              <a:t>103.11.04(</a:t>
            </a:r>
            <a:r>
              <a:rPr lang="zh-TW" altLang="en-US" dirty="0" smtClean="0"/>
              <a:t>二</a:t>
            </a:r>
            <a:r>
              <a:rPr lang="en-US" altLang="zh-TW" dirty="0" smtClean="0"/>
              <a:t>)</a:t>
            </a:r>
          </a:p>
          <a:p>
            <a:pPr>
              <a:buNone/>
            </a:pPr>
            <a:r>
              <a:rPr lang="zh-TW" altLang="en-US" dirty="0" smtClean="0"/>
              <a:t>   </a:t>
            </a:r>
            <a:r>
              <a:rPr lang="en-US" altLang="zh-TW" b="1" dirty="0" smtClean="0">
                <a:solidFill>
                  <a:srgbClr val="1505E9"/>
                </a:solidFill>
              </a:rPr>
              <a:t>3</a:t>
            </a:r>
            <a:r>
              <a:rPr lang="zh-TW" altLang="en-US" b="1" dirty="0" smtClean="0">
                <a:solidFill>
                  <a:srgbClr val="1505E9"/>
                </a:solidFill>
              </a:rPr>
              <a:t>班協同論壇</a:t>
            </a:r>
            <a:endParaRPr lang="en-US" altLang="zh-TW" b="1" dirty="0" smtClean="0">
              <a:solidFill>
                <a:srgbClr val="1505E9"/>
              </a:solidFill>
            </a:endParaRPr>
          </a:p>
          <a:p>
            <a:r>
              <a:rPr lang="en-US" altLang="zh-TW" dirty="0" smtClean="0"/>
              <a:t>103.11.15(</a:t>
            </a:r>
            <a:r>
              <a:rPr lang="zh-TW" altLang="en-US" dirty="0" smtClean="0"/>
              <a:t>六</a:t>
            </a:r>
            <a:r>
              <a:rPr lang="en-US" altLang="zh-TW" dirty="0" smtClean="0"/>
              <a:t>)</a:t>
            </a:r>
          </a:p>
          <a:p>
            <a:pPr>
              <a:buNone/>
            </a:pPr>
            <a:r>
              <a:rPr lang="zh-TW" altLang="en-US" dirty="0" smtClean="0"/>
              <a:t>   </a:t>
            </a:r>
            <a:r>
              <a:rPr lang="zh-TW" altLang="en-US" b="1" dirty="0" smtClean="0">
                <a:solidFill>
                  <a:srgbClr val="1505E9"/>
                </a:solidFill>
              </a:rPr>
              <a:t>剪輯工作坊</a:t>
            </a:r>
            <a:endParaRPr lang="en-US" altLang="zh-TW" b="1" dirty="0" smtClean="0">
              <a:solidFill>
                <a:srgbClr val="1505E9"/>
              </a:solidFill>
            </a:endParaRPr>
          </a:p>
          <a:p>
            <a:r>
              <a:rPr lang="en-US" altLang="zh-TW" dirty="0" smtClean="0"/>
              <a:t>103.11.18(</a:t>
            </a:r>
            <a:r>
              <a:rPr lang="zh-TW" altLang="en-US" dirty="0" smtClean="0"/>
              <a:t>二</a:t>
            </a:r>
            <a:r>
              <a:rPr lang="en-US" altLang="zh-TW" dirty="0" smtClean="0"/>
              <a:t>)</a:t>
            </a:r>
          </a:p>
          <a:p>
            <a:pPr>
              <a:buNone/>
            </a:pPr>
            <a:r>
              <a:rPr lang="zh-TW" altLang="en-US" dirty="0" smtClean="0"/>
              <a:t>   </a:t>
            </a:r>
            <a:r>
              <a:rPr lang="zh-TW" altLang="en-US" b="1" dirty="0" smtClean="0">
                <a:solidFill>
                  <a:srgbClr val="1505E9"/>
                </a:solidFill>
              </a:rPr>
              <a:t>期中作業</a:t>
            </a:r>
            <a:r>
              <a:rPr lang="en-US" altLang="zh-TW" b="1" dirty="0" smtClean="0">
                <a:solidFill>
                  <a:srgbClr val="1505E9"/>
                </a:solidFill>
              </a:rPr>
              <a:t>3</a:t>
            </a:r>
            <a:r>
              <a:rPr lang="zh-TW" altLang="en-US" b="1" dirty="0" smtClean="0">
                <a:solidFill>
                  <a:srgbClr val="1505E9"/>
                </a:solidFill>
              </a:rPr>
              <a:t>班聯展</a:t>
            </a:r>
            <a:endParaRPr lang="en-US" altLang="zh-TW" b="1" dirty="0" smtClean="0">
              <a:solidFill>
                <a:srgbClr val="1505E9"/>
              </a:solidFill>
            </a:endParaRPr>
          </a:p>
          <a:p>
            <a:r>
              <a:rPr lang="en-US" altLang="zh-TW" dirty="0" smtClean="0"/>
              <a:t>104.01.10(</a:t>
            </a:r>
            <a:r>
              <a:rPr lang="zh-TW" altLang="en-US" dirty="0" smtClean="0"/>
              <a:t>六</a:t>
            </a:r>
            <a:r>
              <a:rPr lang="en-US" altLang="zh-TW" dirty="0" smtClean="0"/>
              <a:t>)</a:t>
            </a:r>
          </a:p>
          <a:p>
            <a:pPr>
              <a:buNone/>
            </a:pPr>
            <a:r>
              <a:rPr lang="zh-TW" altLang="en-US" dirty="0" smtClean="0"/>
              <a:t>   </a:t>
            </a:r>
            <a:r>
              <a:rPr lang="zh-TW" altLang="en-US" b="1" dirty="0" smtClean="0">
                <a:solidFill>
                  <a:srgbClr val="1505E9"/>
                </a:solidFill>
              </a:rPr>
              <a:t>期末微廣告</a:t>
            </a:r>
            <a:r>
              <a:rPr lang="en-US" altLang="zh-TW" b="1" dirty="0" smtClean="0">
                <a:solidFill>
                  <a:srgbClr val="1505E9"/>
                </a:solidFill>
              </a:rPr>
              <a:t>3</a:t>
            </a:r>
            <a:r>
              <a:rPr lang="zh-TW" altLang="en-US" b="1" dirty="0" smtClean="0">
                <a:solidFill>
                  <a:srgbClr val="1505E9"/>
                </a:solidFill>
              </a:rPr>
              <a:t>班聯賽</a:t>
            </a:r>
          </a:p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DCAF-3BF7-4B46-BA2B-E0EA179AB6CC}" type="slidenum">
              <a:rPr lang="zh-TW" altLang="en-US" smtClean="0"/>
              <a:pPr/>
              <a:t>5</a:t>
            </a:fld>
            <a:endParaRPr lang="zh-TW" alt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總計畫</a:t>
            </a:r>
            <a:r>
              <a:rPr lang="en-US" altLang="zh-TW" dirty="0" smtClean="0"/>
              <a:t>-3</a:t>
            </a:r>
            <a:r>
              <a:rPr lang="zh-TW" altLang="en-US" dirty="0" smtClean="0"/>
              <a:t>班協同論壇</a:t>
            </a:r>
            <a:r>
              <a:rPr lang="en-US" altLang="zh-TW" dirty="0" smtClean="0"/>
              <a:t>+</a:t>
            </a:r>
            <a:r>
              <a:rPr lang="zh-TW" altLang="en-US" dirty="0" smtClean="0"/>
              <a:t>期中期末</a:t>
            </a:r>
            <a:endParaRPr lang="zh-TW" altLang="en-US" dirty="0"/>
          </a:p>
        </p:txBody>
      </p:sp>
      <p:pic>
        <p:nvPicPr>
          <p:cNvPr id="33794" name="Picture 2" descr="http://sites.powercam.cc/sysdata/66/266/album/c3f99205cfd03a72/m/10449_1155b24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3568" y="1412776"/>
            <a:ext cx="3744413" cy="1656184"/>
          </a:xfrm>
          <a:prstGeom prst="rect">
            <a:avLst/>
          </a:prstGeom>
          <a:noFill/>
        </p:spPr>
      </p:pic>
      <p:pic>
        <p:nvPicPr>
          <p:cNvPr id="33796" name="Picture 4" descr="http://sites.powercam.cc/sysdata/65/265/album/770c6f9e337bc3d2/m/10350_4c7c7f04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11560" y="3212976"/>
            <a:ext cx="2088232" cy="1381446"/>
          </a:xfrm>
          <a:prstGeom prst="rect">
            <a:avLst/>
          </a:prstGeom>
          <a:noFill/>
        </p:spPr>
      </p:pic>
      <p:pic>
        <p:nvPicPr>
          <p:cNvPr id="33798" name="Picture 6" descr="http://sites.powercam.cc/sysdata/65/265/album/730fcf18e515e612/m/10723_f315bfc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771800" y="4653136"/>
            <a:ext cx="2016224" cy="1368152"/>
          </a:xfrm>
          <a:prstGeom prst="rect">
            <a:avLst/>
          </a:prstGeom>
          <a:noFill/>
        </p:spPr>
      </p:pic>
      <p:pic>
        <p:nvPicPr>
          <p:cNvPr id="33800" name="Picture 8" descr="http://sites.powercam.cc/sysdata/65/265/album/730fcf18e515e612/m/10689_7eadd5e1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11560" y="4653136"/>
            <a:ext cx="2088232" cy="1381446"/>
          </a:xfrm>
          <a:prstGeom prst="rect">
            <a:avLst/>
          </a:prstGeom>
          <a:noFill/>
        </p:spPr>
      </p:pic>
      <p:pic>
        <p:nvPicPr>
          <p:cNvPr id="33802" name="Picture 10" descr="http://sites.powercam.cc/sysdata/65/265/album/3b995aca298e051a/m/10594_6bdfd910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771800" y="3212976"/>
            <a:ext cx="2016224" cy="1333810"/>
          </a:xfrm>
          <a:prstGeom prst="rect">
            <a:avLst/>
          </a:prstGeom>
          <a:noFill/>
        </p:spPr>
      </p:pic>
      <p:sp>
        <p:nvSpPr>
          <p:cNvPr id="10" name="文字方塊 9"/>
          <p:cNvSpPr txBox="1"/>
          <p:nvPr/>
        </p:nvSpPr>
        <p:spPr>
          <a:xfrm>
            <a:off x="5004048" y="5373216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TW" altLang="en-US" b="1" dirty="0" smtClean="0">
                <a:solidFill>
                  <a:srgbClr val="FF0000"/>
                </a:solidFill>
              </a:rPr>
              <a:t>李大偉校長親臨</a:t>
            </a:r>
            <a:r>
              <a:rPr lang="en-US" altLang="zh-TW" b="1" dirty="0" smtClean="0">
                <a:solidFill>
                  <a:srgbClr val="FF0000"/>
                </a:solidFill>
              </a:rPr>
              <a:t>3</a:t>
            </a:r>
            <a:r>
              <a:rPr lang="zh-TW" altLang="en-US" b="1" dirty="0" smtClean="0">
                <a:solidFill>
                  <a:srgbClr val="FF0000"/>
                </a:solidFill>
              </a:rPr>
              <a:t>班期中作業展覽會場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DCAF-3BF7-4B46-BA2B-E0EA179AB6CC}" type="slidenum">
              <a:rPr lang="zh-TW" altLang="en-US" smtClean="0"/>
              <a:pPr/>
              <a:t>6</a:t>
            </a:fld>
            <a:endParaRPr lang="zh-TW" alt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總計畫</a:t>
            </a:r>
            <a:r>
              <a:rPr lang="en-US" altLang="zh-TW" dirty="0" smtClean="0"/>
              <a:t>-</a:t>
            </a:r>
            <a:r>
              <a:rPr lang="zh-TW" altLang="en-US" dirty="0" smtClean="0"/>
              <a:t>健行電影院</a:t>
            </a:r>
            <a:endParaRPr lang="zh-TW" altLang="en-US" dirty="0"/>
          </a:p>
        </p:txBody>
      </p:sp>
      <p:pic>
        <p:nvPicPr>
          <p:cNvPr id="6" name="圖片 5" descr="D:\103--擬像與仿真\健行電影院\黃嘉俊03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3568" y="1484784"/>
            <a:ext cx="3600400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11560" y="4077072"/>
            <a:ext cx="8032682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5" descr="http://sites.powercam.cc/sysdata/65/265/album/363e4a270863fcd4/m/10531_e7ae0635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572000" y="1412776"/>
            <a:ext cx="1872208" cy="2631212"/>
          </a:xfrm>
          <a:prstGeom prst="rect">
            <a:avLst/>
          </a:prstGeom>
          <a:noFill/>
        </p:spPr>
      </p:pic>
      <p:pic>
        <p:nvPicPr>
          <p:cNvPr id="29703" name="Picture 7" descr="http://sites.powercam.cc/sysdata/64/264/album/0cfc81e7ba33869b/m/10530_28f7e098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541753" y="1446824"/>
            <a:ext cx="1918679" cy="2558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課群及全校學生</a:t>
            </a:r>
            <a:r>
              <a:rPr lang="en-US" altLang="zh-TW" dirty="0" smtClean="0"/>
              <a:t>(</a:t>
            </a:r>
            <a:r>
              <a:rPr lang="zh-TW" altLang="en-US" dirty="0" smtClean="0"/>
              <a:t>健行校刊刊載</a:t>
            </a:r>
            <a:r>
              <a:rPr lang="en-US" altLang="zh-TW" dirty="0" smtClean="0"/>
              <a:t>)</a:t>
            </a:r>
          </a:p>
          <a:p>
            <a:r>
              <a:rPr lang="zh-TW" altLang="en-US" dirty="0" smtClean="0"/>
              <a:t>實施</a:t>
            </a:r>
            <a:r>
              <a:rPr lang="en-US" altLang="zh-TW" b="1" dirty="0" smtClean="0">
                <a:solidFill>
                  <a:srgbClr val="FF0000"/>
                </a:solidFill>
              </a:rPr>
              <a:t>6</a:t>
            </a:r>
            <a:r>
              <a:rPr lang="zh-TW" altLang="en-US" dirty="0" smtClean="0"/>
              <a:t>場，共計</a:t>
            </a:r>
            <a:r>
              <a:rPr lang="en-US" altLang="zh-TW" b="1" dirty="0" smtClean="0">
                <a:solidFill>
                  <a:srgbClr val="FF0000"/>
                </a:solidFill>
              </a:rPr>
              <a:t>352</a:t>
            </a:r>
            <a:r>
              <a:rPr lang="zh-TW" altLang="en-US" dirty="0" smtClean="0"/>
              <a:t>人次參與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DCAF-3BF7-4B46-BA2B-E0EA179AB6CC}" type="slidenum">
              <a:rPr lang="zh-TW" altLang="en-US" smtClean="0"/>
              <a:pPr/>
              <a:t>7</a:t>
            </a:fld>
            <a:endParaRPr lang="zh-TW" alt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總計畫</a:t>
            </a:r>
            <a:r>
              <a:rPr lang="en-US" altLang="zh-TW" dirty="0" smtClean="0"/>
              <a:t>-</a:t>
            </a:r>
            <a:r>
              <a:rPr lang="zh-TW" altLang="en-US" dirty="0" smtClean="0"/>
              <a:t>健行書房</a:t>
            </a:r>
            <a:endParaRPr lang="zh-TW" alt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552" y="4509120"/>
            <a:ext cx="7951399" cy="1525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131840" y="2492896"/>
            <a:ext cx="54102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圖片 7" descr="D:\103--擬像與仿真\健行書房\20141120-讀書會\DSC04087.JPG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39552" y="2492896"/>
            <a:ext cx="2555340" cy="1769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圖片 8" descr="D:\103--擬像與仿真\健行書房\20141027-讀書會\DSC03300.JPG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652120" y="1484784"/>
            <a:ext cx="1368152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圖片 9" descr="D:\103--擬像與仿真\健行書房\20141117-讀書會\DSC03925.JPG"/>
          <p:cNvPicPr/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7092280" y="1484784"/>
            <a:ext cx="1368152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文字方塊 10"/>
          <p:cNvSpPr txBox="1"/>
          <p:nvPr/>
        </p:nvSpPr>
        <p:spPr>
          <a:xfrm>
            <a:off x="4788024" y="6165304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dirty="0" smtClean="0">
                <a:solidFill>
                  <a:srgbClr val="FF0000"/>
                </a:solidFill>
              </a:rPr>
              <a:t>健行校刊刊載</a:t>
            </a:r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3" name="Picture 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300192" y="836712"/>
            <a:ext cx="2016224" cy="160111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/>
          <a:lstStyle/>
          <a:p>
            <a:r>
              <a:rPr lang="en-US" altLang="zh-TW" dirty="0" smtClean="0"/>
              <a:t>1.</a:t>
            </a:r>
            <a:r>
              <a:rPr lang="zh-TW" altLang="en-US" dirty="0" smtClean="0"/>
              <a:t>通識教育中心</a:t>
            </a:r>
            <a:r>
              <a:rPr lang="zh-TW" altLang="en-US" b="1" dirty="0" smtClean="0">
                <a:solidFill>
                  <a:srgbClr val="FF0000"/>
                </a:solidFill>
              </a:rPr>
              <a:t>最優先</a:t>
            </a:r>
            <a:r>
              <a:rPr lang="zh-TW" altLang="en-US" dirty="0" smtClean="0"/>
              <a:t>配置教學</a:t>
            </a:r>
            <a:r>
              <a:rPr lang="en-US" altLang="zh-TW" dirty="0" smtClean="0"/>
              <a:t>TA</a:t>
            </a:r>
          </a:p>
          <a:p>
            <a:r>
              <a:rPr lang="en-US" altLang="zh-TW" dirty="0" smtClean="0"/>
              <a:t>2.</a:t>
            </a:r>
            <a:r>
              <a:rPr lang="zh-TW" altLang="en-US" dirty="0" smtClean="0"/>
              <a:t>鼓勵教師</a:t>
            </a:r>
            <a:r>
              <a:rPr lang="en-US" altLang="zh-TW" dirty="0" smtClean="0"/>
              <a:t>/</a:t>
            </a:r>
            <a:r>
              <a:rPr lang="zh-TW" altLang="en-US" dirty="0" smtClean="0"/>
              <a:t>參加：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</a:t>
            </a:r>
            <a:r>
              <a:rPr lang="en-US" altLang="zh-TW" dirty="0" smtClean="0"/>
              <a:t>(1)104 </a:t>
            </a:r>
            <a:r>
              <a:rPr lang="zh-TW" altLang="en-US" dirty="0" smtClean="0"/>
              <a:t>教育部臺灣通識課程資料庫課程製作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</a:t>
            </a:r>
            <a:r>
              <a:rPr lang="en-US" altLang="zh-TW" dirty="0" smtClean="0"/>
              <a:t>(2)</a:t>
            </a:r>
            <a:r>
              <a:rPr lang="zh-TW" altLang="en-US" dirty="0" smtClean="0"/>
              <a:t>申請校內「</a:t>
            </a:r>
            <a:r>
              <a:rPr lang="zh-TW" altLang="zh-TW" dirty="0" smtClean="0"/>
              <a:t>數位教材</a:t>
            </a:r>
            <a:r>
              <a:rPr lang="zh-TW" altLang="en-US" dirty="0" smtClean="0"/>
              <a:t>」「</a:t>
            </a:r>
            <a:r>
              <a:rPr lang="zh-TW" altLang="zh-TW" dirty="0" smtClean="0"/>
              <a:t>教師編纂教材</a:t>
            </a:r>
            <a:r>
              <a:rPr lang="zh-TW" altLang="en-US" dirty="0" smtClean="0"/>
              <a:t>」獎勵</a:t>
            </a:r>
            <a:endParaRPr lang="en-US" altLang="zh-TW" dirty="0" smtClean="0"/>
          </a:p>
          <a:p>
            <a:r>
              <a:rPr lang="en-US" altLang="zh-TW" dirty="0" smtClean="0"/>
              <a:t>3.</a:t>
            </a:r>
            <a:r>
              <a:rPr lang="zh-TW" altLang="en-US" dirty="0" smtClean="0"/>
              <a:t>結合「桃園市中壢樂齡學習中心」共同申請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   </a:t>
            </a:r>
            <a:r>
              <a:rPr lang="en-US" altLang="zh-TW" b="1" dirty="0" smtClean="0"/>
              <a:t>104</a:t>
            </a:r>
            <a:r>
              <a:rPr lang="zh-TW" altLang="zh-TW" b="1" dirty="0" smtClean="0"/>
              <a:t>年度「結合大學資源打造知識城」</a:t>
            </a:r>
            <a:r>
              <a:rPr lang="zh-TW" altLang="en-US" b="1" dirty="0" smtClean="0"/>
              <a:t>計畫</a:t>
            </a:r>
            <a:endParaRPr lang="en-US" altLang="zh-TW" b="1" dirty="0" smtClean="0"/>
          </a:p>
          <a:p>
            <a:pPr>
              <a:buNone/>
            </a:pPr>
            <a:r>
              <a:rPr lang="zh-TW" altLang="en-US" b="1" dirty="0" smtClean="0"/>
              <a:t>     </a:t>
            </a:r>
            <a:r>
              <a:rPr lang="en-US" altLang="zh-TW" dirty="0" smtClean="0"/>
              <a:t>(</a:t>
            </a:r>
            <a:r>
              <a:rPr lang="zh-TW" altLang="en-US" dirty="0" smtClean="0"/>
              <a:t>電影讀書會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DCAF-3BF7-4B46-BA2B-E0EA179AB6CC}" type="slidenum">
              <a:rPr lang="zh-TW" altLang="en-US" smtClean="0"/>
              <a:pPr/>
              <a:t>8</a:t>
            </a:fld>
            <a:endParaRPr lang="zh-TW" alt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總計畫</a:t>
            </a:r>
            <a:r>
              <a:rPr lang="en-US" altLang="zh-TW" dirty="0" smtClean="0"/>
              <a:t>-</a:t>
            </a:r>
            <a:r>
              <a:rPr lang="zh-TW" altLang="en-US" dirty="0" smtClean="0"/>
              <a:t>延續計畫</a:t>
            </a:r>
            <a:endParaRPr lang="zh-TW" altLang="en-US" dirty="0"/>
          </a:p>
        </p:txBody>
      </p:sp>
      <p:pic>
        <p:nvPicPr>
          <p:cNvPr id="23554" name="Picture 2" descr="https://sp.yimg.com/ib/th?id=HN.608021731491580822&amp;pid=15.1&amp;P=0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72000" y="4725143"/>
            <a:ext cx="1178348" cy="1649687"/>
          </a:xfrm>
          <a:prstGeom prst="rect">
            <a:avLst/>
          </a:prstGeom>
          <a:noFill/>
        </p:spPr>
      </p:pic>
      <p:pic>
        <p:nvPicPr>
          <p:cNvPr id="23556" name="Picture 4" descr="https://sp.yimg.com/ib/th?id=HN.608012694879668157&amp;pid=15.1&amp;P=0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203848" y="4725144"/>
            <a:ext cx="1224136" cy="1632181"/>
          </a:xfrm>
          <a:prstGeom prst="rect">
            <a:avLst/>
          </a:prstGeom>
          <a:noFill/>
        </p:spPr>
      </p:pic>
      <p:pic>
        <p:nvPicPr>
          <p:cNvPr id="23558" name="Picture 6" descr="https://sp.yimg.com/ib/th?id=HN.608011780049209040&amp;pid=15.1&amp;P=0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940152" y="4725144"/>
            <a:ext cx="1224136" cy="166927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</p:pic>
      <p:pic>
        <p:nvPicPr>
          <p:cNvPr id="10" name="Picture 6" descr="http://sites.powercam.cc/sysdata/64/264/album/13baa3a2b8fce964/l/9397_6a73bdb6.pn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691680" y="4941168"/>
            <a:ext cx="1368152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8" descr="https://sp.yimg.com/ib/th?id=HN.608031038685774269&amp;pid=15.1&amp;P=0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7308304" y="4725144"/>
            <a:ext cx="1224136" cy="171607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sites.powercam.cc/sysdata/66/266/album/5a92f489bf134b0a/m/9555_092a245d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300192" y="3645024"/>
            <a:ext cx="2063874" cy="273410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 b="1" dirty="0" smtClean="0">
                <a:solidFill>
                  <a:srgbClr val="692355"/>
                </a:solidFill>
              </a:rPr>
              <a:t>課程名稱</a:t>
            </a:r>
            <a:r>
              <a:rPr lang="zh-TW" altLang="en-US" sz="2800" dirty="0" smtClean="0">
                <a:ea typeface="新細明體" charset="-120"/>
              </a:rPr>
              <a:t>：</a:t>
            </a:r>
            <a:r>
              <a:rPr lang="zh-TW" altLang="zh-TW" sz="2800" b="1" dirty="0" smtClean="0">
                <a:solidFill>
                  <a:srgbClr val="692355"/>
                </a:solidFill>
              </a:rPr>
              <a:t>政治利維坦：視域融合與象徵</a:t>
            </a:r>
            <a:endParaRPr lang="en-US" altLang="zh-TW" sz="2800" b="1" dirty="0" smtClean="0">
              <a:solidFill>
                <a:srgbClr val="692355"/>
              </a:solidFill>
            </a:endParaRPr>
          </a:p>
          <a:p>
            <a:r>
              <a:rPr lang="zh-TW" altLang="en-US" dirty="0" smtClean="0">
                <a:ea typeface="新細明體" charset="-120"/>
              </a:rPr>
              <a:t>計畫主持：閔宇經 </a:t>
            </a:r>
            <a:r>
              <a:rPr lang="en-US" altLang="zh-TW" dirty="0" smtClean="0">
                <a:ea typeface="新細明體" charset="-120"/>
              </a:rPr>
              <a:t>/</a:t>
            </a:r>
            <a:r>
              <a:rPr lang="zh-TW" altLang="en-US" dirty="0" smtClean="0">
                <a:ea typeface="新細明體" charset="-120"/>
              </a:rPr>
              <a:t>健行科大通識中心助理教授</a:t>
            </a:r>
          </a:p>
          <a:p>
            <a:r>
              <a:rPr lang="zh-TW" altLang="en-US" dirty="0" smtClean="0">
                <a:ea typeface="新細明體" charset="-120"/>
              </a:rPr>
              <a:t>教學助理：陳宥君</a:t>
            </a:r>
            <a:r>
              <a:rPr lang="en-US" altLang="zh-TW" dirty="0" smtClean="0">
                <a:ea typeface="新細明體" charset="-120"/>
              </a:rPr>
              <a:t>/</a:t>
            </a:r>
            <a:r>
              <a:rPr lang="zh-TW" altLang="en-US" dirty="0" smtClean="0"/>
              <a:t>中央客家政經所碩士生</a:t>
            </a:r>
            <a:endParaRPr lang="en-US" altLang="zh-TW" dirty="0" smtClean="0"/>
          </a:p>
          <a:p>
            <a:r>
              <a:rPr lang="zh-TW" altLang="en-US" b="1" dirty="0" smtClean="0"/>
              <a:t>                </a:t>
            </a:r>
            <a:r>
              <a:rPr lang="zh-TW" altLang="en-US" dirty="0" smtClean="0">
                <a:ea typeface="新細明體" charset="-120"/>
              </a:rPr>
              <a:t>李婉菁</a:t>
            </a:r>
            <a:r>
              <a:rPr lang="en-US" altLang="zh-TW" dirty="0" smtClean="0">
                <a:ea typeface="新細明體" charset="-120"/>
              </a:rPr>
              <a:t>/</a:t>
            </a:r>
            <a:r>
              <a:rPr lang="zh-TW" altLang="en-US" dirty="0" smtClean="0"/>
              <a:t>中央客家政經所碩士生</a:t>
            </a:r>
          </a:p>
          <a:p>
            <a:r>
              <a:rPr lang="zh-TW" altLang="en-US" dirty="0" smtClean="0">
                <a:ea typeface="新細明體" charset="-120"/>
              </a:rPr>
              <a:t>網站助理：陳葦柔</a:t>
            </a:r>
            <a:r>
              <a:rPr lang="en-US" altLang="zh-TW" dirty="0" smtClean="0">
                <a:ea typeface="新細明體" charset="-120"/>
              </a:rPr>
              <a:t>/</a:t>
            </a:r>
            <a:r>
              <a:rPr lang="zh-TW" altLang="en-US" dirty="0" smtClean="0"/>
              <a:t>中央客家社會文化所碩士生</a:t>
            </a:r>
            <a:endParaRPr lang="en-US" altLang="zh-TW" dirty="0" smtClean="0">
              <a:ea typeface="新細明體" charset="-120"/>
            </a:endParaRPr>
          </a:p>
          <a:p>
            <a:r>
              <a:rPr lang="zh-TW" altLang="en-US" dirty="0" smtClean="0">
                <a:ea typeface="新細明體" charset="-120"/>
              </a:rPr>
              <a:t>網站：</a:t>
            </a:r>
            <a:r>
              <a:rPr lang="en-US" altLang="zh-TW" dirty="0" smtClean="0">
                <a:ea typeface="新細明體" charset="-120"/>
              </a:rPr>
              <a:t>http://sites.powercam.cc</a:t>
            </a:r>
            <a:r>
              <a:rPr lang="en-US" altLang="zh-TW" dirty="0" smtClean="0">
                <a:solidFill>
                  <a:srgbClr val="FF0000"/>
                </a:solidFill>
                <a:ea typeface="新細明體" charset="-120"/>
              </a:rPr>
              <a:t>/site/ge09</a:t>
            </a:r>
          </a:p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DCAF-3BF7-4B46-BA2B-E0EA179AB6CC}" type="slidenum">
              <a:rPr lang="zh-TW" altLang="en-US" smtClean="0"/>
              <a:pPr/>
              <a:t>9</a:t>
            </a:fld>
            <a:endParaRPr lang="zh-TW" alt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ea typeface="新細明體" pitchFamily="18" charset="-120"/>
              </a:rPr>
              <a:t>子計畫</a:t>
            </a:r>
            <a:r>
              <a:rPr lang="en-US" altLang="zh-TW" dirty="0" smtClean="0">
                <a:ea typeface="新細明體" pitchFamily="18" charset="-120"/>
              </a:rPr>
              <a:t>-</a:t>
            </a:r>
            <a:r>
              <a:rPr lang="zh-TW" altLang="en-US" dirty="0" smtClean="0">
                <a:ea typeface="新細明體" pitchFamily="18" charset="-120"/>
              </a:rPr>
              <a:t>團隊成員</a:t>
            </a:r>
            <a:endParaRPr lang="zh-TW" altLang="en-US" dirty="0"/>
          </a:p>
        </p:txBody>
      </p:sp>
      <p:pic>
        <p:nvPicPr>
          <p:cNvPr id="2052" name="Picture 4" descr="http://sites.powercam.cc/sysdata/65/265/album/3bbd300967901047/m/9181_9fe65391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716016" y="4653136"/>
            <a:ext cx="1368152" cy="1239889"/>
          </a:xfrm>
          <a:prstGeom prst="rect">
            <a:avLst/>
          </a:prstGeom>
          <a:noFill/>
        </p:spPr>
      </p:pic>
      <p:pic>
        <p:nvPicPr>
          <p:cNvPr id="2054" name="Picture 6" descr="http://sites.powercam.cc/sysdata/66/266/album/c1bcbb228577f17b/m/9221_b382884b.pn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331640" y="4653136"/>
            <a:ext cx="3264357" cy="12241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匯合">
  <a:themeElements>
    <a:clrScheme name="匯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匯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匯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1082</TotalTime>
  <Words>1813</Words>
  <Application>Microsoft Office PowerPoint</Application>
  <PresentationFormat>如螢幕大小 (4:3)</PresentationFormat>
  <Paragraphs>224</Paragraphs>
  <Slides>21</Slides>
  <Notes>1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21</vt:i4>
      </vt:variant>
    </vt:vector>
  </HeadingPairs>
  <TitlesOfParts>
    <vt:vector size="23" baseType="lpstr">
      <vt:lpstr>匯合</vt:lpstr>
      <vt:lpstr>點陣圖影像</vt:lpstr>
      <vt:lpstr>教育部現代公民核心能力課程計畫 擬像與仿真：影本閱讀與詮釋創生 課群</vt:lpstr>
      <vt:lpstr>總計畫-3門課程</vt:lpstr>
      <vt:lpstr>課群(問題)意識&amp;課群精神</vt:lpstr>
      <vt:lpstr>總計畫-課群合作</vt:lpstr>
      <vt:lpstr>總計畫-3班協同論壇+期中期末</vt:lpstr>
      <vt:lpstr>總計畫-健行電影院</vt:lpstr>
      <vt:lpstr>總計畫-健行書房</vt:lpstr>
      <vt:lpstr>總計畫-延續計畫</vt:lpstr>
      <vt:lpstr>子計畫-團隊成員</vt:lpstr>
      <vt:lpstr>問題意識</vt:lpstr>
      <vt:lpstr>課程定位(課群中的定位)</vt:lpstr>
      <vt:lpstr>基本能力&amp;課程目標</vt:lpstr>
      <vt:lpstr>成績考核</vt:lpstr>
      <vt:lpstr>正式課程&amp;培力課程</vt:lpstr>
      <vt:lpstr>團體&amp;世界咖啡館 討論</vt:lpstr>
      <vt:lpstr>期中作業聯展&amp;期末微廣告聯賽</vt:lpstr>
      <vt:lpstr>教學成效</vt:lpstr>
      <vt:lpstr>投影片 18</vt:lpstr>
      <vt:lpstr>網站經營</vt:lpstr>
      <vt:lpstr>教學心得&amp;反思</vt:lpstr>
      <vt:lpstr>感謝聆聽   敬請指教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教育部現代公民核心能力課程計畫 凝視與再現：移民社會與多元認同 課群</dc:title>
  <dc:creator>uch20135</dc:creator>
  <cp:lastModifiedBy>ASUS</cp:lastModifiedBy>
  <cp:revision>296</cp:revision>
  <dcterms:created xsi:type="dcterms:W3CDTF">2014-05-31T09:27:23Z</dcterms:created>
  <dcterms:modified xsi:type="dcterms:W3CDTF">2015-01-10T16:49:25Z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843267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D6.1.2</vt:lpwstr>
  </property>
</Properties>
</file>