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62" r:id="rId4"/>
    <p:sldId id="265" r:id="rId5"/>
    <p:sldId id="266" r:id="rId6"/>
    <p:sldId id="269" r:id="rId7"/>
    <p:sldId id="267" r:id="rId8"/>
    <p:sldId id="268" r:id="rId9"/>
    <p:sldId id="258" r:id="rId10"/>
    <p:sldId id="260" r:id="rId11"/>
    <p:sldId id="263" r:id="rId12"/>
    <p:sldId id="261" r:id="rId13"/>
    <p:sldId id="264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F9D012-CE07-49EA-8C69-4C86FDB89553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BF1E0-2CD8-4F12-AEB4-FD06432E21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FGqZUTqo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34179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cap="all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米奇時代保溫瓶</a:t>
            </a:r>
            <a:endParaRPr lang="zh-TW" altLang="en-US" sz="6600" b="1" cap="all" dirty="0">
              <a:ln w="90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82268" y="2708920"/>
            <a:ext cx="4354228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課程</a:t>
            </a:r>
            <a:r>
              <a:rPr lang="en-US" altLang="zh-TW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台灣文化創意產業的發展</a:t>
            </a:r>
            <a:endParaRPr lang="en-US" altLang="zh-TW" sz="23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zh-TW" altLang="en-US" sz="2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指導老師</a:t>
            </a:r>
            <a:r>
              <a:rPr lang="en-US" altLang="zh-TW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邵承芬  老師</a:t>
            </a:r>
            <a:endParaRPr lang="en-US" altLang="zh-TW" sz="23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zh-TW" altLang="en-US" sz="2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組員</a:t>
            </a:r>
            <a:r>
              <a:rPr lang="en-US" altLang="zh-TW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TW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B10336023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zh-TW" altLang="en-US" sz="2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鍾念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欣</a:t>
            </a:r>
            <a:endParaRPr lang="en-US" altLang="zh-TW" sz="23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zh-TW" altLang="en-US" sz="2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en-US" altLang="zh-TW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B10333172 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黃</a:t>
            </a:r>
            <a:r>
              <a:rPr lang="zh-TW" altLang="en-US" sz="2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緯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豪</a:t>
            </a:r>
            <a:endParaRPr lang="en-US" altLang="zh-TW" sz="23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zh-TW" altLang="en-US" sz="2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en-US" altLang="zh-TW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B10335034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TW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zh-TW" altLang="en-US" sz="2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賴映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均</a:t>
            </a:r>
            <a:endParaRPr lang="en-US" altLang="zh-TW" sz="23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</a:t>
            </a:r>
            <a:r>
              <a:rPr lang="en-US" altLang="zh-TW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B10341111 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劉亭芳</a:t>
            </a:r>
            <a:endParaRPr lang="en-US" altLang="zh-TW" sz="23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zh-TW" altLang="en-US" sz="2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en-US" altLang="zh-TW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B10341107 </a:t>
            </a:r>
            <a:r>
              <a:rPr lang="zh-TW" altLang="en-US" sz="2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吳</a:t>
            </a:r>
            <a:r>
              <a:rPr lang="zh-TW" altLang="en-US" sz="2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婇星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70844"/>
            <a:ext cx="4998516" cy="49985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222" b="66667" l="6167" r="36167">
                        <a14:foregroundMark x1="17500" y1="52222" x2="17500" y2="52222"/>
                        <a14:foregroundMark x1="24833" y1="52222" x2="24833" y2="52222"/>
                        <a14:foregroundMark x1="18333" y1="53611" x2="18333" y2="53611"/>
                        <a14:foregroundMark x1="24000" y1="53611" x2="24000" y2="5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9" t="17831" r="63887" b="34629"/>
          <a:stretch/>
        </p:blipFill>
        <p:spPr>
          <a:xfrm rot="1363905">
            <a:off x="8034962" y="431108"/>
            <a:ext cx="749559" cy="71045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80752">
            <a:off x="427609" y="368822"/>
            <a:ext cx="8715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667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332656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商品介紹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7903" y="144725"/>
            <a:ext cx="13112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" b="99100" l="302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7201" y="1537878"/>
            <a:ext cx="3590389" cy="3590389"/>
          </a:xfrm>
          <a:prstGeom prst="rect">
            <a:avLst/>
          </a:prstGeom>
        </p:spPr>
      </p:pic>
      <p:sp>
        <p:nvSpPr>
          <p:cNvPr id="3" name="加號 2"/>
          <p:cNvSpPr/>
          <p:nvPr/>
        </p:nvSpPr>
        <p:spPr>
          <a:xfrm>
            <a:off x="1979712" y="3084116"/>
            <a:ext cx="864096" cy="86409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56700" y1="61156" x2="56700" y2="61156"/>
                        <a14:foregroundMark x1="53500" y1="31098" x2="67300" y2="78497"/>
                        <a14:foregroundMark x1="69900" y1="47977" x2="76600" y2="70405"/>
                        <a14:foregroundMark x1="36900" y1="68902" x2="52900" y2="87052"/>
                        <a14:foregroundMark x1="71900" y1="90173" x2="60100" y2="94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420888"/>
            <a:ext cx="2055362" cy="17778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18880" y="4365103"/>
            <a:ext cx="121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1929</a:t>
            </a:r>
            <a:endParaRPr lang="zh-TW" altLang="en-US" sz="32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364088" y="3260428"/>
            <a:ext cx="1008112" cy="456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76" y="1460028"/>
            <a:ext cx="3746089" cy="374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556" y="2194021"/>
            <a:ext cx="1152128" cy="99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755800" y="3333073"/>
            <a:ext cx="1249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1929</a:t>
            </a:r>
            <a:endParaRPr lang="zh-TW" altLang="en-US" sz="30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91464" y="524457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超可愛的米奇時代保溫瓶</a:t>
            </a:r>
            <a:endParaRPr lang="en-US" altLang="zh-TW" sz="4000" b="1" dirty="0" smtClean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你   能</a:t>
            </a:r>
            <a:r>
              <a:rPr lang="zh-TW" altLang="en-US" sz="4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沒有嗎</a:t>
            </a:r>
            <a:r>
              <a:rPr lang="en-US" altLang="zh-TW" sz="4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?!</a:t>
            </a:r>
            <a:endParaRPr lang="zh-TW" altLang="en-US" sz="40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2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0600" y="187930"/>
            <a:ext cx="4824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專賣店地點</a:t>
            </a:r>
            <a:r>
              <a:rPr lang="zh-TW" altLang="en-US" sz="5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設立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13112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28836" y="1104295"/>
            <a:ext cx="86409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solidFill>
                  <a:schemeClr val="tx2">
                    <a:lumMod val="75000"/>
                  </a:schemeClr>
                </a:solidFill>
              </a:rPr>
              <a:t>設立</a:t>
            </a:r>
            <a:r>
              <a:rPr lang="zh-TW" altLang="zh-TW" sz="2800" b="1" dirty="0" smtClean="0">
                <a:solidFill>
                  <a:schemeClr val="tx2">
                    <a:lumMod val="75000"/>
                  </a:schemeClr>
                </a:solidFill>
              </a:rPr>
              <a:t>地點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zh-TW" altLang="zh-TW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zh-TW" altLang="zh-TW" sz="2800" b="1" dirty="0">
                <a:solidFill>
                  <a:schemeClr val="tx2">
                    <a:lumMod val="75000"/>
                  </a:schemeClr>
                </a:solidFill>
              </a:rPr>
              <a:t>地點會設立在松山文化</a:t>
            </a:r>
            <a:r>
              <a:rPr lang="zh-TW" altLang="zh-TW" sz="2800" b="1" dirty="0" smtClean="0">
                <a:solidFill>
                  <a:schemeClr val="tx2">
                    <a:lumMod val="75000"/>
                  </a:schemeClr>
                </a:solidFill>
              </a:rPr>
              <a:t>園區</a:t>
            </a: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zh-TW" altLang="zh-TW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營業</a:t>
            </a:r>
            <a:r>
              <a:rPr lang="zh-TW" altLang="zh-TW" sz="2800" b="1" dirty="0" smtClean="0">
                <a:solidFill>
                  <a:schemeClr val="tx2">
                    <a:lumMod val="75000"/>
                  </a:schemeClr>
                </a:solidFill>
              </a:rPr>
              <a:t>時間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zh-TW" altLang="zh-TW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zh-TW" altLang="zh-TW" sz="2800" b="1" dirty="0">
                <a:solidFill>
                  <a:schemeClr val="tx2">
                    <a:lumMod val="75000"/>
                  </a:schemeClr>
                </a:solidFill>
              </a:rPr>
              <a:t>平日  早上九點到下午五點</a:t>
            </a:r>
            <a:endParaRPr lang="zh-TW" altLang="zh-TW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zh-TW" altLang="zh-TW" sz="2800" b="1" dirty="0">
                <a:solidFill>
                  <a:schemeClr val="tx2">
                    <a:lumMod val="75000"/>
                  </a:schemeClr>
                </a:solidFill>
              </a:rPr>
              <a:t>假日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TW" altLang="zh-TW" sz="2800" b="1" dirty="0">
                <a:solidFill>
                  <a:schemeClr val="tx2">
                    <a:lumMod val="75000"/>
                  </a:schemeClr>
                </a:solidFill>
              </a:rPr>
              <a:t>早上八點到晚上六點</a:t>
            </a:r>
            <a:endParaRPr lang="zh-TW" altLang="zh-TW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zh-TW" altLang="zh-TW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</a:rPr>
              <a:t>店內</a:t>
            </a:r>
            <a:r>
              <a:rPr lang="zh-TW" altLang="zh-TW" sz="2800" b="1" dirty="0" smtClean="0">
                <a:solidFill>
                  <a:schemeClr val="tx2">
                    <a:lumMod val="75000"/>
                  </a:schemeClr>
                </a:solidFill>
              </a:rPr>
              <a:t>介紹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zh-TW" altLang="zh-TW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zh-TW" sz="2800" b="1" dirty="0">
                <a:solidFill>
                  <a:schemeClr val="tx2">
                    <a:lumMod val="75000"/>
                  </a:schemeClr>
                </a:solidFill>
              </a:rPr>
              <a:t>以米奇和米</a:t>
            </a:r>
            <a:r>
              <a:rPr lang="zh-TW" altLang="zh-TW" sz="2800" b="1" dirty="0" smtClean="0">
                <a:solidFill>
                  <a:schemeClr val="tx2">
                    <a:lumMod val="75000"/>
                  </a:schemeClr>
                </a:solidFill>
              </a:rPr>
              <a:t>妮為主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 黑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白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紅為店面主要色系</a:t>
            </a:r>
            <a:endParaRPr lang="zh-TW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9372" y="5238731"/>
            <a:ext cx="5081060" cy="13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8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332656"/>
            <a:ext cx="4104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行銷策略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271" y="144725"/>
            <a:ext cx="13112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79512" y="1587792"/>
            <a:ext cx="285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4000" b="1" dirty="0" smtClean="0">
                <a:solidFill>
                  <a:schemeClr val="tx2"/>
                </a:solidFill>
              </a:rPr>
              <a:t>電視廣告</a:t>
            </a:r>
            <a:endParaRPr lang="en-US" altLang="zh-TW" sz="4000" b="1" dirty="0" smtClean="0">
              <a:solidFill>
                <a:schemeClr val="tx2"/>
              </a:solidFill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3138239" y="1956611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148" b="93443" l="359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464" y="583958"/>
            <a:ext cx="3600400" cy="274530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9512" y="4784945"/>
            <a:ext cx="2856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u"/>
            </a:pPr>
            <a:r>
              <a:rPr lang="zh-TW" altLang="en-US" sz="4000" b="1" dirty="0">
                <a:solidFill>
                  <a:schemeClr val="tx2"/>
                </a:solidFill>
              </a:rPr>
              <a:t>網路平台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6600">
            <a:off x="2966612" y="5215734"/>
            <a:ext cx="8175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08830">
            <a:off x="2892768" y="4418232"/>
            <a:ext cx="9144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0417" y="3945948"/>
            <a:ext cx="1154874" cy="115487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1500" b="65500" l="0" r="100000">
                        <a14:foregroundMark x1="17500" y1="50500" x2="7550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884" y="4823838"/>
            <a:ext cx="1840939" cy="173010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664" y="5492831"/>
            <a:ext cx="2031432" cy="63380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155" b="93310" l="0" r="100000">
                        <a14:foregroundMark x1="5096" y1="20070" x2="8493" y2="23592"/>
                        <a14:foregroundMark x1="2548" y1="15845" x2="2548" y2="15845"/>
                        <a14:foregroundMark x1="17197" y1="15141" x2="19745" y2="41197"/>
                        <a14:foregroundMark x1="30786" y1="20423" x2="27389" y2="24296"/>
                        <a14:foregroundMark x1="3822" y1="39789" x2="8493" y2="34859"/>
                        <a14:foregroundMark x1="27176" y1="35915" x2="31635" y2="39789"/>
                        <a14:foregroundMark x1="50531" y1="20070" x2="50955" y2="53873"/>
                        <a14:foregroundMark x1="38217" y1="38732" x2="47983" y2="40141"/>
                        <a14:foregroundMark x1="46072" y1="28873" x2="49682" y2="55986"/>
                        <a14:foregroundMark x1="67091" y1="17958" x2="95966" y2="18662"/>
                        <a14:foregroundMark x1="69002" y1="37676" x2="94268" y2="35915"/>
                        <a14:foregroundMark x1="82378" y1="40493" x2="69851" y2="58803"/>
                        <a14:foregroundMark x1="82803" y1="45423" x2="95117" y2="60211"/>
                        <a14:foregroundMark x1="5520" y1="78521" x2="92144" y2="82746"/>
                        <a14:foregroundMark x1="4459" y1="72535" x2="93843" y2="72887"/>
                        <a14:foregroundMark x1="6157" y1="89789" x2="95117" y2="89085"/>
                        <a14:foregroundMark x1="58174" y1="88028" x2="58174" y2="88028"/>
                        <a14:foregroundMark x1="46072" y1="49648" x2="46072" y2="49648"/>
                        <a14:foregroundMark x1="15711" y1="33451" x2="15711" y2="33451"/>
                        <a14:foregroundMark x1="14013" y1="21831" x2="14437" y2="38380"/>
                        <a14:foregroundMark x1="4459" y1="45423" x2="30998" y2="46831"/>
                        <a14:foregroundMark x1="14650" y1="53873" x2="3609" y2="61268"/>
                        <a14:foregroundMark x1="22293" y1="53169" x2="31423" y2="61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9828" y="3751936"/>
            <a:ext cx="2364172" cy="142553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552" y="3945948"/>
            <a:ext cx="1220912" cy="12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6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1680" y="908720"/>
            <a:ext cx="596778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1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 END</a:t>
            </a:r>
            <a:endParaRPr lang="zh-TW" altLang="en-US" sz="1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139" b="99198" l="4000" r="90000">
                        <a14:foregroundMark x1="63875" y1="35829" x2="85625" y2="4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000732"/>
            <a:ext cx="7498581" cy="35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5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0084" y="360749"/>
            <a:ext cx="5040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米奇</a:t>
            </a:r>
            <a:r>
              <a:rPr lang="zh-TW" altLang="en-US" sz="5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歷</a:t>
            </a:r>
            <a:r>
              <a:rPr lang="zh-TW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史介紹</a:t>
            </a:r>
            <a:endParaRPr lang="zh-TW" altLang="en-US" sz="5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15112"/>
            <a:ext cx="13112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11560" y="1483666"/>
            <a:ext cx="7866508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ea"/>
              </a:rPr>
              <a:t>米奇</a:t>
            </a:r>
            <a:endParaRPr lang="en-US" altLang="zh-TW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zh-TW" sz="25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華</a:t>
            </a:r>
            <a:r>
              <a:rPr lang="zh-TW" altLang="zh-TW" sz="25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特迪士尼和</a:t>
            </a:r>
            <a:r>
              <a:rPr lang="en-US" altLang="zh-TW" sz="2500" b="1" dirty="0" err="1">
                <a:solidFill>
                  <a:schemeClr val="tx2">
                    <a:lumMod val="50000"/>
                  </a:schemeClr>
                </a:solidFill>
                <a:latin typeface="+mn-ea"/>
              </a:rPr>
              <a:t>Ub</a:t>
            </a:r>
            <a:r>
              <a:rPr lang="en-US" altLang="zh-TW" sz="25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TW" sz="2500" b="1" dirty="0" err="1">
                <a:solidFill>
                  <a:schemeClr val="tx2">
                    <a:lumMod val="50000"/>
                  </a:schemeClr>
                </a:solidFill>
                <a:latin typeface="+mn-ea"/>
              </a:rPr>
              <a:t>Iwerks</a:t>
            </a:r>
            <a:r>
              <a:rPr lang="zh-TW" altLang="zh-TW" sz="25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於</a:t>
            </a:r>
            <a:r>
              <a:rPr lang="en-US" altLang="zh-TW" sz="25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1928</a:t>
            </a:r>
            <a:r>
              <a:rPr lang="zh-TW" altLang="zh-TW" sz="25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年創作出的動畫形象 </a:t>
            </a:r>
          </a:p>
          <a:p>
            <a:pPr>
              <a:lnSpc>
                <a:spcPct val="150000"/>
              </a:lnSpc>
            </a:pPr>
            <a:r>
              <a:rPr lang="zh-TW" altLang="zh-TW" sz="25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在一次旅途中，他躺在臥舖休息時，一隻老鼠吱吱叫地竄來竄去。當時覺得這隻小老鼠非常有趣　華德也在火車上畫了一張張各種不同動作表情的老鼠，回家後拿給老婆看，連怕老鼠的太太都說老鼠好可愛，於是就決定用老鼠了，並且取了一個名字叫「</a:t>
            </a:r>
            <a:r>
              <a:rPr lang="zh-TW" altLang="zh-TW" sz="2500" b="1" dirty="0">
                <a:solidFill>
                  <a:srgbClr val="FF0000"/>
                </a:solidFill>
                <a:latin typeface="+mn-ea"/>
              </a:rPr>
              <a:t>米奇</a:t>
            </a:r>
            <a:r>
              <a:rPr lang="zh-TW" altLang="zh-TW" sz="25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」，深受全世界歡迎的</a:t>
            </a:r>
            <a:r>
              <a:rPr lang="zh-TW" altLang="zh-TW" sz="2500" b="1" dirty="0">
                <a:solidFill>
                  <a:srgbClr val="FF0000"/>
                </a:solidFill>
                <a:latin typeface="+mn-ea"/>
              </a:rPr>
              <a:t>米老鼠就這樣誕生了</a:t>
            </a:r>
            <a:r>
              <a:rPr lang="zh-TW" altLang="zh-TW" sz="25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。</a:t>
            </a:r>
            <a:endParaRPr lang="zh-TW" altLang="en-US" sz="25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3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318096"/>
            <a:ext cx="83884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米奇的形象</a:t>
            </a:r>
            <a:endParaRPr lang="zh-TW" altLang="zh-TW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50000"/>
              </a:lnSpc>
            </a:pPr>
            <a:r>
              <a:rPr lang="zh-TW" altLang="zh-TW" sz="2500" b="1" dirty="0">
                <a:solidFill>
                  <a:schemeClr val="tx2">
                    <a:lumMod val="50000"/>
                  </a:schemeClr>
                </a:solidFill>
              </a:rPr>
              <a:t>米奇老鼠是一隻擬人化的黑色老鼠，擁有一對圓形的耳朵，且通常穿著紅色短褲、黃色大鞋和白色手套</a:t>
            </a:r>
            <a:r>
              <a:rPr lang="en-US" altLang="zh-TW" sz="25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zh-TW" altLang="zh-TW" sz="2500" b="1" dirty="0">
                <a:solidFill>
                  <a:schemeClr val="tx2">
                    <a:lumMod val="50000"/>
                  </a:schemeClr>
                </a:solidFill>
              </a:rPr>
              <a:t>有</a:t>
            </a:r>
            <a:r>
              <a:rPr lang="en-US" altLang="zh-TW" sz="25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zh-TW" altLang="zh-TW" sz="2500" b="1" dirty="0">
                <a:solidFill>
                  <a:schemeClr val="tx2">
                    <a:lumMod val="50000"/>
                  </a:schemeClr>
                </a:solidFill>
              </a:rPr>
              <a:t>隻手指頭</a:t>
            </a:r>
            <a:r>
              <a:rPr lang="en-US" altLang="zh-TW" sz="25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zh-TW" altLang="zh-TW" sz="25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109" y="2780928"/>
            <a:ext cx="3450138" cy="39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形圖說文字 2"/>
          <p:cNvSpPr/>
          <p:nvPr/>
        </p:nvSpPr>
        <p:spPr>
          <a:xfrm rot="1199974">
            <a:off x="5691345" y="2088707"/>
            <a:ext cx="2614631" cy="19442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024939" y="2568374"/>
            <a:ext cx="19442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900" b="1" dirty="0" smtClean="0">
                <a:solidFill>
                  <a:schemeClr val="bg1"/>
                </a:solidFill>
              </a:rPr>
              <a:t>嗨</a:t>
            </a:r>
            <a:r>
              <a:rPr lang="en-US" altLang="zh-TW" sz="2900" b="1" dirty="0" smtClean="0">
                <a:solidFill>
                  <a:schemeClr val="bg1"/>
                </a:solidFill>
              </a:rPr>
              <a:t>~</a:t>
            </a:r>
            <a:r>
              <a:rPr lang="zh-TW" altLang="en-US" sz="2900" b="1" dirty="0" smtClean="0">
                <a:solidFill>
                  <a:schemeClr val="bg1"/>
                </a:solidFill>
              </a:rPr>
              <a:t>大家好</a:t>
            </a:r>
            <a:endParaRPr lang="en-US" altLang="zh-TW" sz="29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2900" b="1" dirty="0">
                <a:solidFill>
                  <a:schemeClr val="bg1"/>
                </a:solidFill>
              </a:rPr>
              <a:t>我是米奇</a:t>
            </a:r>
          </a:p>
        </p:txBody>
      </p:sp>
    </p:spTree>
    <p:extLst>
      <p:ext uri="{BB962C8B-B14F-4D97-AF65-F5344CB8AC3E}">
        <p14:creationId xmlns:p14="http://schemas.microsoft.com/office/powerpoint/2010/main" xmlns="" val="10533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949" y="368659"/>
            <a:ext cx="3626891" cy="29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9315" y="965071"/>
            <a:ext cx="57106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b="1" dirty="0" smtClean="0">
                <a:solidFill>
                  <a:schemeClr val="tx2">
                    <a:lumMod val="75000"/>
                  </a:schemeClr>
                </a:solidFill>
              </a:rPr>
              <a:t>最早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的米老鼠，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1928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年的「飛機狂」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altLang="zh-TW" sz="2200" b="1" dirty="0" err="1" smtClean="0">
                <a:solidFill>
                  <a:schemeClr val="tx2">
                    <a:lumMod val="75000"/>
                  </a:schemeClr>
                </a:solidFill>
              </a:rPr>
              <a:t>PlaneCrazy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zh-TW" altLang="zh-TW" sz="2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zh-TW" sz="2200" b="1" dirty="0" smtClean="0">
                <a:solidFill>
                  <a:schemeClr val="tx2">
                    <a:lumMod val="75000"/>
                  </a:schemeClr>
                </a:solidFill>
              </a:rPr>
              <a:t>這時期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的</a:t>
            </a:r>
            <a:r>
              <a:rPr lang="zh-TW" altLang="zh-TW" sz="2200" b="1" dirty="0" smtClean="0">
                <a:solidFill>
                  <a:schemeClr val="tx2">
                    <a:lumMod val="75000"/>
                  </a:schemeClr>
                </a:solidFill>
              </a:rPr>
              <a:t>米</a:t>
            </a:r>
            <a:r>
              <a:rPr lang="zh-TW" altLang="en-US" sz="2200" b="1" dirty="0">
                <a:solidFill>
                  <a:schemeClr val="tx2">
                    <a:lumMod val="75000"/>
                  </a:schemeClr>
                </a:solidFill>
              </a:rPr>
              <a:t>奇</a:t>
            </a:r>
            <a:r>
              <a:rPr lang="zh-TW" altLang="zh-TW" sz="2200" b="1" dirty="0" smtClean="0">
                <a:solidFill>
                  <a:schemeClr val="tx2">
                    <a:lumMod val="75000"/>
                  </a:schemeClr>
                </a:solidFill>
              </a:rPr>
              <a:t>和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我們現在認識的有許多</a:t>
            </a:r>
            <a:r>
              <a:rPr lang="zh-TW" altLang="zh-TW" sz="2200" b="1" dirty="0" smtClean="0">
                <a:solidFill>
                  <a:schemeClr val="tx2">
                    <a:lumMod val="75000"/>
                  </a:schemeClr>
                </a:solidFill>
              </a:rPr>
              <a:t>不同</a:t>
            </a:r>
            <a:endParaRPr lang="en-US" altLang="zh-TW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zh-TW" sz="2200" b="1" dirty="0" smtClean="0">
                <a:solidFill>
                  <a:schemeClr val="tx2">
                    <a:lumMod val="75000"/>
                  </a:schemeClr>
                </a:solidFill>
              </a:rPr>
              <a:t>沒有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手套、鞋子，眼神</a:t>
            </a:r>
            <a:r>
              <a:rPr lang="zh-TW" altLang="zh-TW" sz="2200" b="1" dirty="0" smtClean="0">
                <a:solidFill>
                  <a:schemeClr val="tx2">
                    <a:lumMod val="75000"/>
                  </a:schemeClr>
                </a:solidFill>
              </a:rPr>
              <a:t>猥瑣、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手腳很</a:t>
            </a:r>
            <a:r>
              <a:rPr lang="zh-TW" altLang="zh-TW" sz="2200" b="1" dirty="0" smtClean="0">
                <a:solidFill>
                  <a:schemeClr val="tx2">
                    <a:lumMod val="75000"/>
                  </a:schemeClr>
                </a:solidFill>
              </a:rPr>
              <a:t>細</a:t>
            </a:r>
            <a:endParaRPr lang="zh-TW" altLang="zh-TW" sz="2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15" y="3324200"/>
            <a:ext cx="3728640" cy="27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59906" y="3961641"/>
            <a:ext cx="5259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很快</a:t>
            </a:r>
            <a:r>
              <a:rPr lang="zh-TW" altLang="zh-TW" sz="2200" b="1" dirty="0" smtClean="0">
                <a:solidFill>
                  <a:schemeClr val="tx2">
                    <a:lumMod val="75000"/>
                  </a:schemeClr>
                </a:solidFill>
              </a:rPr>
              <a:t>地米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奇有鞋子可穿</a:t>
            </a:r>
            <a:r>
              <a:rPr lang="zh-TW" alt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眼睛也變成全黑</a:t>
            </a:r>
            <a:endParaRPr lang="en-US" altLang="zh-TW" sz="2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在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1928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年的「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altLang="zh-TW" sz="2200" b="1" dirty="0" err="1">
                <a:solidFill>
                  <a:schemeClr val="tx2">
                    <a:lumMod val="75000"/>
                  </a:schemeClr>
                </a:solidFill>
              </a:rPr>
              <a:t>Gallopin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' Gaucho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」中，惡役皮特首次登場</a:t>
            </a:r>
          </a:p>
          <a:p>
            <a:endParaRPr lang="zh-TW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7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48" y="332656"/>
            <a:ext cx="3816424" cy="278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62636" y="832182"/>
            <a:ext cx="41764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1928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年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11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月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18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日</a:t>
            </a:r>
            <a:endParaRPr lang="en-US" altLang="zh-TW" sz="2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「蒸氣船威利」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(Steamboat Willie)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在紐約首映，這是世界首部有聲卡通，大受好評，而這天也成為米奇的生日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359" y="3284984"/>
            <a:ext cx="4002113" cy="294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94916" y="3441680"/>
            <a:ext cx="4400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從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1929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年的「當貓不在時」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(When the Cat‘s Away)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開始米</a:t>
            </a:r>
            <a:r>
              <a:rPr lang="zh-TW" altLang="en-US" sz="2200" b="1" dirty="0">
                <a:solidFill>
                  <a:schemeClr val="tx2">
                    <a:lumMod val="75000"/>
                  </a:schemeClr>
                </a:solidFill>
              </a:rPr>
              <a:t>奇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戴上了手套</a:t>
            </a:r>
            <a:endParaRPr lang="en-US" altLang="zh-TW" sz="2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這時候，米奇的眼睛出現了另一種畫法，全黑的眼珠中出現了缺角有點像某種鈕釦，這個造型並不多見，甚至在這段時期中，也以出現在片頭或海報中為主，故事裡還是全黑的眼珠</a:t>
            </a:r>
            <a:endParaRPr lang="zh-TW" altLang="en-US" sz="2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37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15616" y="2060848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www.youtube.com/watch?v=lFGqZUTqorU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5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2017"/>
            <a:ext cx="3960440" cy="296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1072397"/>
            <a:ext cx="41764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1939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年的「指示者」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(The Pointer)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，米奇成為我們今日熟悉的形象，最大的不同是，牠有了人類般的眼白</a:t>
            </a:r>
          </a:p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08" y="3597550"/>
            <a:ext cx="3981584" cy="28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220072" y="4307167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在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1941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年的「極好的九十天」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(The Nifty Nineties)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以後，米奇的尾巴消失了好一陣子</a:t>
            </a:r>
            <a:endParaRPr lang="zh-TW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93" y="188640"/>
            <a:ext cx="3888035" cy="283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148064" y="403408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直到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1947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年的「約會遲到」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</a:rPr>
              <a:t>(Mickey's Delayed Date)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</a:rPr>
              <a:t>後，米奇的尾巴才又重現江湖</a:t>
            </a:r>
            <a:endParaRPr lang="zh-TW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17522"/>
            <a:ext cx="384592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9177" y="4330630"/>
            <a:ext cx="3677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不同時期的米奇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4062115" y="4401477"/>
            <a:ext cx="936104" cy="535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319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332656"/>
            <a:ext cx="4320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創作理念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155" y="144725"/>
            <a:ext cx="13112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464" y="1413137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u"/>
            </a:pPr>
            <a:r>
              <a:rPr lang="zh-TW" altLang="en-US" sz="3300" b="1" dirty="0" smtClean="0">
                <a:solidFill>
                  <a:schemeClr val="tx2">
                    <a:lumMod val="75000"/>
                  </a:schemeClr>
                </a:solidFill>
              </a:rPr>
              <a:t>米奇</a:t>
            </a:r>
            <a:r>
              <a:rPr lang="zh-TW" altLang="en-US" sz="3300" b="1" dirty="0">
                <a:solidFill>
                  <a:schemeClr val="tx2">
                    <a:lumMod val="75000"/>
                  </a:schemeClr>
                </a:solidFill>
              </a:rPr>
              <a:t>是個已有</a:t>
            </a:r>
            <a:r>
              <a:rPr lang="en-US" altLang="zh-TW" sz="3300" b="1" dirty="0">
                <a:solidFill>
                  <a:srgbClr val="FF0000"/>
                </a:solidFill>
              </a:rPr>
              <a:t>80</a:t>
            </a:r>
            <a:r>
              <a:rPr lang="zh-TW" altLang="en-US" sz="3300" b="1" dirty="0">
                <a:solidFill>
                  <a:srgbClr val="FF0000"/>
                </a:solidFill>
              </a:rPr>
              <a:t>多歲</a:t>
            </a:r>
            <a:r>
              <a:rPr lang="zh-TW" altLang="en-US" sz="3300" b="1" dirty="0">
                <a:solidFill>
                  <a:schemeClr val="tx2">
                    <a:lumMod val="75000"/>
                  </a:schemeClr>
                </a:solidFill>
              </a:rPr>
              <a:t>具有</a:t>
            </a:r>
            <a:r>
              <a:rPr lang="zh-TW" altLang="en-US" sz="3300" b="1" dirty="0" smtClean="0">
                <a:solidFill>
                  <a:schemeClr val="tx2">
                    <a:lumMod val="75000"/>
                  </a:schemeClr>
                </a:solidFill>
              </a:rPr>
              <a:t>歷史性的</a:t>
            </a:r>
            <a:r>
              <a:rPr lang="zh-TW" altLang="en-US" sz="3300" b="1" dirty="0">
                <a:solidFill>
                  <a:schemeClr val="tx2">
                    <a:lumMod val="75000"/>
                  </a:schemeClr>
                </a:solidFill>
              </a:rPr>
              <a:t>卡</a:t>
            </a:r>
            <a:r>
              <a:rPr lang="zh-TW" altLang="en-US" sz="3300" b="1" dirty="0" smtClean="0">
                <a:solidFill>
                  <a:schemeClr val="tx2">
                    <a:lumMod val="75000"/>
                  </a:schemeClr>
                </a:solidFill>
              </a:rPr>
              <a:t>通人物</a:t>
            </a:r>
            <a:endParaRPr lang="en-US" altLang="zh-TW" sz="3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u"/>
            </a:pPr>
            <a:r>
              <a:rPr lang="zh-TW" altLang="en-US" sz="3300" b="1" dirty="0" smtClean="0">
                <a:solidFill>
                  <a:schemeClr val="tx2">
                    <a:lumMod val="75000"/>
                  </a:schemeClr>
                </a:solidFill>
              </a:rPr>
              <a:t>人手</a:t>
            </a:r>
            <a:r>
              <a:rPr lang="zh-TW" altLang="en-US" sz="3300" b="1" dirty="0">
                <a:solidFill>
                  <a:schemeClr val="tx2">
                    <a:lumMod val="75000"/>
                  </a:schemeClr>
                </a:solidFill>
              </a:rPr>
              <a:t>一瓶的</a:t>
            </a:r>
            <a:r>
              <a:rPr lang="zh-TW" altLang="en-US" sz="3300" b="1" dirty="0" smtClean="0">
                <a:solidFill>
                  <a:schemeClr val="tx2">
                    <a:lumMod val="75000"/>
                  </a:schemeClr>
                </a:solidFill>
              </a:rPr>
              <a:t>保溫瓶上有著各個</a:t>
            </a:r>
            <a:r>
              <a:rPr lang="zh-TW" altLang="en-US" sz="3300" b="1" dirty="0">
                <a:solidFill>
                  <a:schemeClr val="tx2">
                    <a:lumMod val="75000"/>
                  </a:schemeClr>
                </a:solidFill>
              </a:rPr>
              <a:t>不同時代的米</a:t>
            </a:r>
            <a:r>
              <a:rPr lang="zh-TW" altLang="en-US" sz="3300" b="1" dirty="0" smtClean="0">
                <a:solidFill>
                  <a:schemeClr val="tx2">
                    <a:lumMod val="75000"/>
                  </a:schemeClr>
                </a:solidFill>
              </a:rPr>
              <a:t>奇</a:t>
            </a:r>
            <a:endParaRPr lang="en-US" altLang="zh-TW" sz="3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u"/>
            </a:pPr>
            <a:r>
              <a:rPr lang="zh-TW" altLang="en-US" sz="3300" b="1" dirty="0" smtClean="0">
                <a:solidFill>
                  <a:schemeClr val="tx2">
                    <a:lumMod val="75000"/>
                  </a:schemeClr>
                </a:solidFill>
              </a:rPr>
              <a:t>讓</a:t>
            </a:r>
            <a:r>
              <a:rPr lang="zh-TW" altLang="en-US" sz="3300" b="1" dirty="0">
                <a:solidFill>
                  <a:schemeClr val="tx2">
                    <a:lumMod val="75000"/>
                  </a:schemeClr>
                </a:solidFill>
              </a:rPr>
              <a:t>大家可以更了解米奇的演變及他的</a:t>
            </a:r>
            <a:r>
              <a:rPr lang="zh-TW" altLang="en-US" sz="3300" b="1" dirty="0" smtClean="0">
                <a:solidFill>
                  <a:schemeClr val="tx2">
                    <a:lumMod val="75000"/>
                  </a:schemeClr>
                </a:solidFill>
              </a:rPr>
              <a:t>歷史</a:t>
            </a:r>
            <a:endParaRPr lang="zh-TW" altLang="en-US" sz="33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51520" y="4802764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4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讓</a:t>
            </a:r>
            <a:r>
              <a:rPr lang="zh-TW" altLang="en-US" sz="4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米奇陪著我們度過喝水的時光</a:t>
            </a:r>
            <a:endParaRPr lang="zh-TW" altLang="en-US" sz="4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五角星形 4"/>
          <p:cNvSpPr/>
          <p:nvPr/>
        </p:nvSpPr>
        <p:spPr>
          <a:xfrm rot="20715819">
            <a:off x="8132340" y="4765762"/>
            <a:ext cx="720080" cy="720080"/>
          </a:xfrm>
          <a:prstGeom prst="star5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183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</TotalTime>
  <Words>537</Words>
  <Application>Microsoft Office PowerPoint</Application>
  <PresentationFormat>如螢幕大小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氣流</vt:lpstr>
      <vt:lpstr>投影片 1</vt:lpstr>
      <vt:lpstr>投影片 2</vt:lpstr>
      <vt:lpstr>投影片 3</vt:lpstr>
      <vt:lpstr>投影片 4</vt:lpstr>
      <vt:lpstr>投影片 5</vt:lpstr>
      <vt:lpstr>影片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30</cp:revision>
  <dcterms:created xsi:type="dcterms:W3CDTF">2016-06-08T14:11:17Z</dcterms:created>
  <dcterms:modified xsi:type="dcterms:W3CDTF">2016-06-20T05:59:47Z</dcterms:modified>
</cp:coreProperties>
</file>