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12192000"/>
  <p:notesSz cx="6858000" cy="9144000"/>
  <p:embeddedFontLst>
    <p:embeddedFont>
      <p:font typeface="Questrial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Questrial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4" name="Shape 25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8" name="Shape 318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4" name="Shape 32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0" name="Shape 33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5" name="Shape 33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標題投影片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ctrTitle"/>
          </p:nvPr>
        </p:nvSpPr>
        <p:spPr>
          <a:xfrm>
            <a:off x="2589213" y="2514600"/>
            <a:ext cx="8915398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262626"/>
              </a:buClr>
              <a:buFont typeface="Questrial"/>
              <a:buNone/>
              <a:defRPr b="0" i="0" sz="54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subTitle"/>
          </p:nvPr>
        </p:nvSpPr>
        <p:spPr>
          <a:xfrm>
            <a:off x="2589213" y="4777378"/>
            <a:ext cx="8915398" cy="11262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7" name="Shape 47"/>
          <p:cNvSpPr/>
          <p:nvPr/>
        </p:nvSpPr>
        <p:spPr>
          <a:xfrm>
            <a:off x="0" y="4323810"/>
            <a:ext cx="1744651" cy="778589"/>
          </a:xfrm>
          <a:custGeom>
            <a:pathLst>
              <a:path extrusionOk="0" h="120000" w="120000">
                <a:moveTo>
                  <a:pt x="92580" y="119999"/>
                </a:moveTo>
                <a:cubicBezTo>
                  <a:pt x="93548" y="119999"/>
                  <a:pt x="94193" y="119277"/>
                  <a:pt x="94516" y="118554"/>
                </a:cubicBezTo>
                <a:cubicBezTo>
                  <a:pt x="94516" y="117831"/>
                  <a:pt x="94838" y="117831"/>
                  <a:pt x="94838" y="117831"/>
                </a:cubicBezTo>
                <a:cubicBezTo>
                  <a:pt x="119354" y="62891"/>
                  <a:pt x="119354" y="62891"/>
                  <a:pt x="119354" y="62891"/>
                </a:cubicBezTo>
                <a:cubicBezTo>
                  <a:pt x="120000" y="61445"/>
                  <a:pt x="120000" y="58554"/>
                  <a:pt x="119354" y="56385"/>
                </a:cubicBezTo>
                <a:cubicBezTo>
                  <a:pt x="94838" y="2168"/>
                  <a:pt x="94838" y="2168"/>
                  <a:pt x="94838" y="2168"/>
                </a:cubicBezTo>
                <a:cubicBezTo>
                  <a:pt x="94838" y="1445"/>
                  <a:pt x="94516" y="1445"/>
                  <a:pt x="94516" y="1445"/>
                </a:cubicBezTo>
                <a:cubicBezTo>
                  <a:pt x="94193" y="722"/>
                  <a:pt x="93548" y="0"/>
                  <a:pt x="9258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9999"/>
                  <a:pt x="0" y="119999"/>
                  <a:pt x="0" y="119999"/>
                </a:cubicBezTo>
                <a:lnTo>
                  <a:pt x="92580" y="11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531812" y="4529539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zh-TW" sz="2000" u="none" cap="none" strike="noStrike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含標題的圖片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2589213" y="4800600"/>
            <a:ext cx="89154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262626"/>
              </a:buClr>
              <a:buFont typeface="Questrial"/>
              <a:buNone/>
              <a:defRPr b="0" i="0" sz="24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6" name="Shape 106"/>
          <p:cNvSpPr/>
          <p:nvPr>
            <p:ph idx="2" type="pic"/>
          </p:nvPr>
        </p:nvSpPr>
        <p:spPr>
          <a:xfrm>
            <a:off x="2589211" y="634964"/>
            <a:ext cx="8915400" cy="38549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2589213" y="5367337"/>
            <a:ext cx="8915400" cy="493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0" type="dt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1" type="ftr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0" name="Shape 110"/>
          <p:cNvSpPr/>
          <p:nvPr/>
        </p:nvSpPr>
        <p:spPr>
          <a:xfrm flipH="1" rot="10800000">
            <a:off x="-4188" y="4911724"/>
            <a:ext cx="1588527" cy="507297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531812" y="4983087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2000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標題與說明文字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2589211" y="609600"/>
            <a:ext cx="8915398" cy="31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262626"/>
              </a:buClr>
              <a:buFont typeface="Questrial"/>
              <a:buNone/>
              <a:defRPr b="0" i="0" sz="48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2589211" y="4354046"/>
            <a:ext cx="8915398" cy="15558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0" type="dt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1" type="ftr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7" name="Shape 117"/>
          <p:cNvSpPr/>
          <p:nvPr/>
        </p:nvSpPr>
        <p:spPr>
          <a:xfrm flipH="1" rot="10800000">
            <a:off x="-4188" y="3178174"/>
            <a:ext cx="1588527" cy="507297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531812" y="3244139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2000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引述 (含標題)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2849949" y="609600"/>
            <a:ext cx="8393925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262626"/>
              </a:buClr>
              <a:buFont typeface="Questrial"/>
              <a:buNone/>
              <a:defRPr b="0" i="0" sz="48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275011" y="3505200"/>
            <a:ext cx="7536553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52400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52400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5240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5240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2" type="body"/>
          </p:nvPr>
        </p:nvSpPr>
        <p:spPr>
          <a:xfrm>
            <a:off x="2589211" y="4354046"/>
            <a:ext cx="8915398" cy="15558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0" type="dt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1" type="ftr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5" name="Shape 125"/>
          <p:cNvSpPr/>
          <p:nvPr/>
        </p:nvSpPr>
        <p:spPr>
          <a:xfrm flipH="1" rot="10800000">
            <a:off x="-4188" y="3178174"/>
            <a:ext cx="1588527" cy="507297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531812" y="3244139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2000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sp>
        <p:nvSpPr>
          <p:cNvPr id="127" name="Shape 127"/>
          <p:cNvSpPr txBox="1"/>
          <p:nvPr/>
        </p:nvSpPr>
        <p:spPr>
          <a:xfrm>
            <a:off x="2467651" y="648004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zh-TW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11114852" y="2905306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zh-TW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名片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262626"/>
              </a:buClr>
              <a:buFont typeface="Questrial"/>
              <a:buNone/>
              <a:defRPr b="0" i="0" sz="48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841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3970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52400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2400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52400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52400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5240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5240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0" type="dt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1" type="ftr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4" name="Shape 134"/>
          <p:cNvSpPr/>
          <p:nvPr/>
        </p:nvSpPr>
        <p:spPr>
          <a:xfrm flipH="1" rot="10800000">
            <a:off x="-4188" y="4911724"/>
            <a:ext cx="1588527" cy="507297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531812" y="4983087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2000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引述名片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2849949" y="609600"/>
            <a:ext cx="8393925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262626"/>
              </a:buClr>
              <a:buFont typeface="Questrial"/>
              <a:buNone/>
              <a:defRPr b="0" i="0" sz="48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2589211" y="4343400"/>
            <a:ext cx="89154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52400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52400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5240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5240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841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3970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52400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2400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52400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52400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5240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5240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0" type="dt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1" type="ftr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2" name="Shape 142"/>
          <p:cNvSpPr/>
          <p:nvPr/>
        </p:nvSpPr>
        <p:spPr>
          <a:xfrm flipH="1" rot="10800000">
            <a:off x="-4188" y="4911724"/>
            <a:ext cx="1588527" cy="507297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531812" y="4983087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2000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sp>
        <p:nvSpPr>
          <p:cNvPr id="144" name="Shape 144"/>
          <p:cNvSpPr txBox="1"/>
          <p:nvPr/>
        </p:nvSpPr>
        <p:spPr>
          <a:xfrm>
            <a:off x="2467651" y="648004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zh-TW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11114852" y="2905306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zh-TW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是非題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2589211" y="627406"/>
            <a:ext cx="8915398" cy="28800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262626"/>
              </a:buClr>
              <a:buFont typeface="Questrial"/>
              <a:buNone/>
              <a:defRPr b="0" i="0" sz="48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2589211" y="4343400"/>
            <a:ext cx="89154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52400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52400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5240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5240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841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3970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52400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2400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52400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52400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5240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5240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0" type="dt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1" type="ftr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2" name="Shape 152"/>
          <p:cNvSpPr/>
          <p:nvPr/>
        </p:nvSpPr>
        <p:spPr>
          <a:xfrm flipH="1" rot="10800000">
            <a:off x="-4188" y="4911724"/>
            <a:ext cx="1588527" cy="507297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 txBox="1"/>
          <p:nvPr>
            <p:ph idx="12" type="sldNum"/>
          </p:nvPr>
        </p:nvSpPr>
        <p:spPr>
          <a:xfrm>
            <a:off x="531812" y="4983087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2000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標題及直排文字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2592924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262626"/>
              </a:buClr>
              <a:buFont typeface="Questrial"/>
              <a:buNone/>
              <a:defRPr b="0" i="0" sz="36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 rot="5400000">
            <a:off x="5103811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841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3970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52400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2400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52400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52400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5240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5240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0" type="dt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1" type="ftr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9" name="Shape 159"/>
          <p:cNvSpPr/>
          <p:nvPr/>
        </p:nvSpPr>
        <p:spPr>
          <a:xfrm flipH="1" rot="10800000">
            <a:off x="-4188" y="714374"/>
            <a:ext cx="1588527" cy="507297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 txBox="1"/>
          <p:nvPr>
            <p:ph idx="12" type="sldNum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2000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直排標題及文字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 rot="5400000">
            <a:off x="7756704" y="2165512"/>
            <a:ext cx="5283816" cy="220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262626"/>
              </a:buClr>
              <a:buFont typeface="Questrial"/>
              <a:buNone/>
              <a:defRPr b="0" i="0" sz="36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 rot="5400000">
            <a:off x="3185803" y="30813"/>
            <a:ext cx="5283816" cy="64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841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3970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52400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2400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52400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52400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5240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5240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0" type="dt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5" name="Shape 165"/>
          <p:cNvSpPr txBox="1"/>
          <p:nvPr>
            <p:ph idx="11" type="ftr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6" name="Shape 166"/>
          <p:cNvSpPr/>
          <p:nvPr/>
        </p:nvSpPr>
        <p:spPr>
          <a:xfrm flipH="1" rot="10800000">
            <a:off x="-4188" y="714374"/>
            <a:ext cx="1588527" cy="507297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 txBox="1"/>
          <p:nvPr>
            <p:ph idx="12" type="sldNum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2000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標題及物件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2592925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262626"/>
              </a:buClr>
              <a:buFont typeface="Questrial"/>
              <a:buNone/>
              <a:defRPr b="0" i="0" sz="36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2589211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841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3970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52400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2400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52400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52400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5240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5240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4" name="Shape 54"/>
          <p:cNvSpPr/>
          <p:nvPr/>
        </p:nvSpPr>
        <p:spPr>
          <a:xfrm flipH="1" rot="10800000">
            <a:off x="-4188" y="714374"/>
            <a:ext cx="1588527" cy="507297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zh-TW" sz="2000" u="none" cap="none" strike="noStrike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415600" y="593366"/>
            <a:ext cx="11360800" cy="763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262626"/>
              </a:buClr>
              <a:buFont typeface="Questrial"/>
              <a:buNone/>
              <a:defRPr b="0" i="0" sz="36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415600" y="1536633"/>
            <a:ext cx="11360800" cy="455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841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39700" lvl="2" marL="11430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52400" lvl="3" marL="1600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2400" lvl="4" marL="2057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52400" lvl="5" marL="2514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52400" lvl="6" marL="29718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52400" lvl="7" marL="34290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52400" lvl="8" marL="3886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11296609" y="6217621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2000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章節標題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2589211" y="2058750"/>
            <a:ext cx="8915398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262626"/>
              </a:buClr>
              <a:buFont typeface="Questrial"/>
              <a:buNone/>
              <a:defRPr b="0" i="0" sz="40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2589211" y="3530128"/>
            <a:ext cx="8915398" cy="860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5" name="Shape 65"/>
          <p:cNvSpPr/>
          <p:nvPr/>
        </p:nvSpPr>
        <p:spPr>
          <a:xfrm flipH="1" rot="10800000">
            <a:off x="-4188" y="3178174"/>
            <a:ext cx="1588527" cy="507297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531812" y="3244139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2000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兩項物件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2592924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262626"/>
              </a:buClr>
              <a:buFont typeface="Questrial"/>
              <a:buNone/>
              <a:defRPr b="0" i="0" sz="36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2589211" y="2133600"/>
            <a:ext cx="4313863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841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3970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52400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2400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52400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52400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5240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5240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2" type="body"/>
          </p:nvPr>
        </p:nvSpPr>
        <p:spPr>
          <a:xfrm>
            <a:off x="7190746" y="2126222"/>
            <a:ext cx="4313863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841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3970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52400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2400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52400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52400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5240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5240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3" name="Shape 73"/>
          <p:cNvSpPr/>
          <p:nvPr/>
        </p:nvSpPr>
        <p:spPr>
          <a:xfrm flipH="1" rot="10800000">
            <a:off x="-4188" y="714374"/>
            <a:ext cx="1588527" cy="507297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2000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比對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2592924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262626"/>
              </a:buClr>
              <a:buFont typeface="Questrial"/>
              <a:buNone/>
              <a:defRPr b="0" i="0" sz="36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2939373" y="1972702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2" type="body"/>
          </p:nvPr>
        </p:nvSpPr>
        <p:spPr>
          <a:xfrm>
            <a:off x="2589211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841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3970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52400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2400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52400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52400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5240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5240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3" type="body"/>
          </p:nvPr>
        </p:nvSpPr>
        <p:spPr>
          <a:xfrm>
            <a:off x="7506628" y="1969475"/>
            <a:ext cx="39990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4" type="body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841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3970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52400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2400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52400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52400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5240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5240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3" name="Shape 83"/>
          <p:cNvSpPr/>
          <p:nvPr/>
        </p:nvSpPr>
        <p:spPr>
          <a:xfrm flipH="1" rot="10800000">
            <a:off x="-4188" y="714374"/>
            <a:ext cx="1588527" cy="507297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2000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只有標題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2592924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262626"/>
              </a:buClr>
              <a:buFont typeface="Questrial"/>
              <a:buNone/>
              <a:defRPr b="0" i="0" sz="36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9" name="Shape 89"/>
          <p:cNvSpPr/>
          <p:nvPr/>
        </p:nvSpPr>
        <p:spPr>
          <a:xfrm flipH="1" rot="10800000">
            <a:off x="-4188" y="714374"/>
            <a:ext cx="1588527" cy="507297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2000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空白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0" type="dt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4" name="Shape 94"/>
          <p:cNvSpPr/>
          <p:nvPr/>
        </p:nvSpPr>
        <p:spPr>
          <a:xfrm flipH="1" rot="10800000">
            <a:off x="-4188" y="714374"/>
            <a:ext cx="1588527" cy="507297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2000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含標題的內容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2589211" y="446087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262626"/>
              </a:buClr>
              <a:buFont typeface="Questrial"/>
              <a:buNone/>
              <a:defRPr b="0" i="0" sz="20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323012" y="446087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2286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841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3970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52400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2400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52400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52400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5240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5240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2" type="body"/>
          </p:nvPr>
        </p:nvSpPr>
        <p:spPr>
          <a:xfrm>
            <a:off x="2589211" y="1598612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0" type="dt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1" type="ftr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2" name="Shape 102"/>
          <p:cNvSpPr/>
          <p:nvPr/>
        </p:nvSpPr>
        <p:spPr>
          <a:xfrm flipH="1" rot="10800000">
            <a:off x="-4188" y="714374"/>
            <a:ext cx="1588527" cy="507297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2000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-9999" l="0" r="0" t="-9999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1" y="228600"/>
            <a:ext cx="2851516" cy="6638628"/>
            <a:chOff x="2487613" y="285750"/>
            <a:chExt cx="2428874" cy="5654675"/>
          </a:xfrm>
        </p:grpSpPr>
        <p:sp>
          <p:nvSpPr>
            <p:cNvPr id="11" name="Shape 11"/>
            <p:cNvSpPr/>
            <p:nvPr/>
          </p:nvSpPr>
          <p:spPr>
            <a:xfrm>
              <a:off x="2487613" y="2284413"/>
              <a:ext cx="85724" cy="533399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109090" y="103235"/>
                    <a:pt x="103636" y="87352"/>
                    <a:pt x="92727" y="70588"/>
                  </a:cubicBezTo>
                  <a:cubicBezTo>
                    <a:pt x="60000" y="47647"/>
                    <a:pt x="32727" y="23823"/>
                    <a:pt x="0" y="0"/>
                  </a:cubicBezTo>
                  <a:cubicBezTo>
                    <a:pt x="0" y="30882"/>
                    <a:pt x="0" y="30882"/>
                    <a:pt x="0" y="30882"/>
                  </a:cubicBezTo>
                  <a:cubicBezTo>
                    <a:pt x="32727" y="56470"/>
                    <a:pt x="70909" y="82941"/>
                    <a:pt x="109090" y="109411"/>
                  </a:cubicBezTo>
                  <a:cubicBezTo>
                    <a:pt x="109090" y="112941"/>
                    <a:pt x="114545" y="116470"/>
                    <a:pt x="120000" y="12000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2597150" y="2779713"/>
              <a:ext cx="550863" cy="1978025"/>
            </a:xfrm>
            <a:custGeom>
              <a:pathLst>
                <a:path extrusionOk="0" h="120000" w="120000">
                  <a:moveTo>
                    <a:pt x="73714" y="83333"/>
                  </a:moveTo>
                  <a:cubicBezTo>
                    <a:pt x="88285" y="95714"/>
                    <a:pt x="102857" y="107857"/>
                    <a:pt x="119142" y="120000"/>
                  </a:cubicBezTo>
                  <a:cubicBezTo>
                    <a:pt x="119142" y="117857"/>
                    <a:pt x="119142" y="115952"/>
                    <a:pt x="120000" y="113809"/>
                  </a:cubicBezTo>
                  <a:cubicBezTo>
                    <a:pt x="106285" y="103571"/>
                    <a:pt x="93428" y="93095"/>
                    <a:pt x="81428" y="82619"/>
                  </a:cubicBezTo>
                  <a:cubicBezTo>
                    <a:pt x="49714" y="55476"/>
                    <a:pt x="23142" y="27857"/>
                    <a:pt x="0" y="0"/>
                  </a:cubicBezTo>
                  <a:cubicBezTo>
                    <a:pt x="1714" y="4761"/>
                    <a:pt x="3428" y="9761"/>
                    <a:pt x="5142" y="14523"/>
                  </a:cubicBezTo>
                  <a:cubicBezTo>
                    <a:pt x="25714" y="37619"/>
                    <a:pt x="48000" y="60714"/>
                    <a:pt x="73714" y="83333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3175000" y="4730750"/>
              <a:ext cx="519112" cy="1209675"/>
            </a:xfrm>
            <a:custGeom>
              <a:pathLst>
                <a:path extrusionOk="0" h="120000" w="120000">
                  <a:moveTo>
                    <a:pt x="7272" y="8571"/>
                  </a:moveTo>
                  <a:cubicBezTo>
                    <a:pt x="4545" y="5844"/>
                    <a:pt x="1818" y="3116"/>
                    <a:pt x="0" y="0"/>
                  </a:cubicBezTo>
                  <a:cubicBezTo>
                    <a:pt x="0" y="3896"/>
                    <a:pt x="0" y="7402"/>
                    <a:pt x="0" y="11298"/>
                  </a:cubicBezTo>
                  <a:cubicBezTo>
                    <a:pt x="19090" y="33116"/>
                    <a:pt x="40000" y="54545"/>
                    <a:pt x="61818" y="75584"/>
                  </a:cubicBezTo>
                  <a:cubicBezTo>
                    <a:pt x="77272" y="90389"/>
                    <a:pt x="94545" y="105194"/>
                    <a:pt x="111818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02727" y="104805"/>
                    <a:pt x="85454" y="89610"/>
                    <a:pt x="70000" y="74025"/>
                  </a:cubicBezTo>
                  <a:cubicBezTo>
                    <a:pt x="47272" y="52597"/>
                    <a:pt x="26363" y="30779"/>
                    <a:pt x="7272" y="8571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3305176" y="5630862"/>
              <a:ext cx="146050" cy="309562"/>
            </a:xfrm>
            <a:custGeom>
              <a:pathLst>
                <a:path extrusionOk="0" h="120000" w="120000">
                  <a:moveTo>
                    <a:pt x="9081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77837" y="80506"/>
                    <a:pt x="38918" y="41012"/>
                    <a:pt x="0" y="0"/>
                  </a:cubicBezTo>
                  <a:cubicBezTo>
                    <a:pt x="25945" y="41012"/>
                    <a:pt x="55135" y="80506"/>
                    <a:pt x="90810" y="12000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2573338" y="2817813"/>
              <a:ext cx="700087" cy="2835274"/>
            </a:xfrm>
            <a:custGeom>
              <a:pathLst>
                <a:path extrusionOk="0" h="120000" w="120000">
                  <a:moveTo>
                    <a:pt x="109213" y="109695"/>
                  </a:moveTo>
                  <a:cubicBezTo>
                    <a:pt x="97752" y="102714"/>
                    <a:pt x="87640" y="95734"/>
                    <a:pt x="78202" y="88753"/>
                  </a:cubicBezTo>
                  <a:cubicBezTo>
                    <a:pt x="56629" y="72631"/>
                    <a:pt x="39775" y="56011"/>
                    <a:pt x="26966" y="39224"/>
                  </a:cubicBezTo>
                  <a:cubicBezTo>
                    <a:pt x="19550" y="29085"/>
                    <a:pt x="13483" y="18781"/>
                    <a:pt x="8089" y="8476"/>
                  </a:cubicBezTo>
                  <a:cubicBezTo>
                    <a:pt x="5393" y="5650"/>
                    <a:pt x="2696" y="2825"/>
                    <a:pt x="0" y="0"/>
                  </a:cubicBezTo>
                  <a:cubicBezTo>
                    <a:pt x="5393" y="13130"/>
                    <a:pt x="12808" y="26426"/>
                    <a:pt x="22247" y="39390"/>
                  </a:cubicBezTo>
                  <a:cubicBezTo>
                    <a:pt x="34382" y="56343"/>
                    <a:pt x="51235" y="72963"/>
                    <a:pt x="72134" y="89252"/>
                  </a:cubicBezTo>
                  <a:cubicBezTo>
                    <a:pt x="82921" y="97396"/>
                    <a:pt x="95056" y="105373"/>
                    <a:pt x="107865" y="113185"/>
                  </a:cubicBezTo>
                  <a:cubicBezTo>
                    <a:pt x="111910" y="115512"/>
                    <a:pt x="115955" y="117673"/>
                    <a:pt x="120000" y="120000"/>
                  </a:cubicBezTo>
                  <a:cubicBezTo>
                    <a:pt x="118651" y="119168"/>
                    <a:pt x="117977" y="118504"/>
                    <a:pt x="117303" y="117673"/>
                  </a:cubicBezTo>
                  <a:cubicBezTo>
                    <a:pt x="113932" y="115013"/>
                    <a:pt x="111235" y="112354"/>
                    <a:pt x="109213" y="109695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2506663" y="285750"/>
              <a:ext cx="90487" cy="2493963"/>
            </a:xfrm>
            <a:custGeom>
              <a:pathLst>
                <a:path extrusionOk="0" h="120000" w="120000">
                  <a:moveTo>
                    <a:pt x="57391" y="109039"/>
                  </a:moveTo>
                  <a:cubicBezTo>
                    <a:pt x="62608" y="109795"/>
                    <a:pt x="62608" y="110551"/>
                    <a:pt x="62608" y="111307"/>
                  </a:cubicBezTo>
                  <a:cubicBezTo>
                    <a:pt x="78260" y="113952"/>
                    <a:pt x="99130" y="116598"/>
                    <a:pt x="114782" y="119433"/>
                  </a:cubicBezTo>
                  <a:cubicBezTo>
                    <a:pt x="114782" y="119622"/>
                    <a:pt x="114782" y="119811"/>
                    <a:pt x="120000" y="120000"/>
                  </a:cubicBezTo>
                  <a:cubicBezTo>
                    <a:pt x="109565" y="116220"/>
                    <a:pt x="99130" y="112629"/>
                    <a:pt x="88695" y="108850"/>
                  </a:cubicBezTo>
                  <a:cubicBezTo>
                    <a:pt x="46956" y="89574"/>
                    <a:pt x="26086" y="70299"/>
                    <a:pt x="26086" y="50834"/>
                  </a:cubicBezTo>
                  <a:cubicBezTo>
                    <a:pt x="31304" y="33826"/>
                    <a:pt x="46956" y="17007"/>
                    <a:pt x="78260" y="0"/>
                  </a:cubicBezTo>
                  <a:cubicBezTo>
                    <a:pt x="62608" y="0"/>
                    <a:pt x="62608" y="0"/>
                    <a:pt x="62608" y="0"/>
                  </a:cubicBezTo>
                  <a:cubicBezTo>
                    <a:pt x="26086" y="16818"/>
                    <a:pt x="10434" y="33826"/>
                    <a:pt x="5217" y="50834"/>
                  </a:cubicBezTo>
                  <a:cubicBezTo>
                    <a:pt x="0" y="70299"/>
                    <a:pt x="15652" y="89574"/>
                    <a:pt x="57391" y="10903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4288" y="2598738"/>
              <a:ext cx="66674" cy="420687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14117" y="21308"/>
                    <a:pt x="21176" y="41495"/>
                    <a:pt x="35294" y="62803"/>
                  </a:cubicBezTo>
                  <a:cubicBezTo>
                    <a:pt x="63529" y="81869"/>
                    <a:pt x="91764" y="100934"/>
                    <a:pt x="120000" y="120000"/>
                  </a:cubicBezTo>
                  <a:cubicBezTo>
                    <a:pt x="105882" y="97570"/>
                    <a:pt x="91764" y="74018"/>
                    <a:pt x="77647" y="51588"/>
                  </a:cubicBezTo>
                  <a:cubicBezTo>
                    <a:pt x="70588" y="50467"/>
                    <a:pt x="70588" y="49345"/>
                    <a:pt x="70588" y="48224"/>
                  </a:cubicBezTo>
                  <a:cubicBezTo>
                    <a:pt x="49411" y="31401"/>
                    <a:pt x="21176" y="15700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3143250" y="4757737"/>
              <a:ext cx="161925" cy="873125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0" y="16756"/>
                    <a:pt x="5853" y="33513"/>
                    <a:pt x="14634" y="50270"/>
                  </a:cubicBezTo>
                  <a:cubicBezTo>
                    <a:pt x="23414" y="63243"/>
                    <a:pt x="35121" y="76756"/>
                    <a:pt x="49756" y="89729"/>
                  </a:cubicBezTo>
                  <a:cubicBezTo>
                    <a:pt x="55609" y="92972"/>
                    <a:pt x="64390" y="96216"/>
                    <a:pt x="70243" y="99459"/>
                  </a:cubicBezTo>
                  <a:cubicBezTo>
                    <a:pt x="87804" y="106486"/>
                    <a:pt x="102439" y="112972"/>
                    <a:pt x="120000" y="120000"/>
                  </a:cubicBezTo>
                  <a:cubicBezTo>
                    <a:pt x="117073" y="118378"/>
                    <a:pt x="114146" y="116216"/>
                    <a:pt x="111219" y="114594"/>
                  </a:cubicBezTo>
                  <a:cubicBezTo>
                    <a:pt x="76097" y="92972"/>
                    <a:pt x="52682" y="71351"/>
                    <a:pt x="38048" y="49729"/>
                  </a:cubicBezTo>
                  <a:cubicBezTo>
                    <a:pt x="32195" y="36756"/>
                    <a:pt x="26341" y="24324"/>
                    <a:pt x="23414" y="11891"/>
                  </a:cubicBezTo>
                  <a:cubicBezTo>
                    <a:pt x="23414" y="11351"/>
                    <a:pt x="20487" y="10810"/>
                    <a:pt x="20487" y="9729"/>
                  </a:cubicBezTo>
                  <a:cubicBezTo>
                    <a:pt x="14634" y="6486"/>
                    <a:pt x="5853" y="3243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3148013" y="1282700"/>
              <a:ext cx="1768474" cy="3448050"/>
            </a:xfrm>
            <a:custGeom>
              <a:pathLst>
                <a:path extrusionOk="0" h="120000" w="120000">
                  <a:moveTo>
                    <a:pt x="1866" y="116719"/>
                  </a:moveTo>
                  <a:cubicBezTo>
                    <a:pt x="2666" y="105512"/>
                    <a:pt x="6933" y="94441"/>
                    <a:pt x="13333" y="83781"/>
                  </a:cubicBezTo>
                  <a:cubicBezTo>
                    <a:pt x="20000" y="73120"/>
                    <a:pt x="29066" y="62870"/>
                    <a:pt x="39733" y="53029"/>
                  </a:cubicBezTo>
                  <a:cubicBezTo>
                    <a:pt x="50400" y="43189"/>
                    <a:pt x="62666" y="33895"/>
                    <a:pt x="76000" y="25011"/>
                  </a:cubicBezTo>
                  <a:cubicBezTo>
                    <a:pt x="82666" y="20637"/>
                    <a:pt x="89866" y="16264"/>
                    <a:pt x="97066" y="12164"/>
                  </a:cubicBezTo>
                  <a:cubicBezTo>
                    <a:pt x="100800" y="10113"/>
                    <a:pt x="104533" y="7927"/>
                    <a:pt x="108266" y="6013"/>
                  </a:cubicBezTo>
                  <a:cubicBezTo>
                    <a:pt x="112266" y="3963"/>
                    <a:pt x="116000" y="2050"/>
                    <a:pt x="120000" y="136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15733" y="1913"/>
                    <a:pt x="112000" y="3826"/>
                    <a:pt x="108000" y="5876"/>
                  </a:cubicBezTo>
                  <a:cubicBezTo>
                    <a:pt x="104266" y="7790"/>
                    <a:pt x="100533" y="9840"/>
                    <a:pt x="96800" y="12027"/>
                  </a:cubicBezTo>
                  <a:cubicBezTo>
                    <a:pt x="89333" y="16127"/>
                    <a:pt x="82133" y="20364"/>
                    <a:pt x="75466" y="24738"/>
                  </a:cubicBezTo>
                  <a:cubicBezTo>
                    <a:pt x="61866" y="33621"/>
                    <a:pt x="49333" y="42915"/>
                    <a:pt x="38666" y="52756"/>
                  </a:cubicBezTo>
                  <a:cubicBezTo>
                    <a:pt x="27733" y="62460"/>
                    <a:pt x="18666" y="72847"/>
                    <a:pt x="12000" y="83507"/>
                  </a:cubicBezTo>
                  <a:cubicBezTo>
                    <a:pt x="5066" y="94305"/>
                    <a:pt x="800" y="105375"/>
                    <a:pt x="0" y="116719"/>
                  </a:cubicBezTo>
                  <a:cubicBezTo>
                    <a:pt x="0" y="116993"/>
                    <a:pt x="0" y="117129"/>
                    <a:pt x="0" y="117403"/>
                  </a:cubicBezTo>
                  <a:cubicBezTo>
                    <a:pt x="533" y="118223"/>
                    <a:pt x="1066" y="119179"/>
                    <a:pt x="1866" y="120000"/>
                  </a:cubicBezTo>
                  <a:cubicBezTo>
                    <a:pt x="1866" y="118906"/>
                    <a:pt x="1866" y="117813"/>
                    <a:pt x="1866" y="11671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273425" y="5653087"/>
              <a:ext cx="138112" cy="287338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24000" y="39452"/>
                    <a:pt x="54857" y="80547"/>
                    <a:pt x="89142" y="119999"/>
                  </a:cubicBezTo>
                  <a:cubicBezTo>
                    <a:pt x="120000" y="119999"/>
                    <a:pt x="120000" y="119999"/>
                    <a:pt x="120000" y="119999"/>
                  </a:cubicBezTo>
                  <a:cubicBezTo>
                    <a:pt x="78857" y="80547"/>
                    <a:pt x="37714" y="39452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3143250" y="4656137"/>
              <a:ext cx="31750" cy="188913"/>
            </a:xfrm>
            <a:custGeom>
              <a:pathLst>
                <a:path extrusionOk="0" h="120000" w="120000">
                  <a:moveTo>
                    <a:pt x="105000" y="110000"/>
                  </a:moveTo>
                  <a:cubicBezTo>
                    <a:pt x="105000" y="115000"/>
                    <a:pt x="120000" y="117500"/>
                    <a:pt x="120000" y="120000"/>
                  </a:cubicBezTo>
                  <a:cubicBezTo>
                    <a:pt x="120000" y="95000"/>
                    <a:pt x="120000" y="72500"/>
                    <a:pt x="120000" y="47500"/>
                  </a:cubicBezTo>
                  <a:cubicBezTo>
                    <a:pt x="75000" y="32500"/>
                    <a:pt x="45000" y="15000"/>
                    <a:pt x="15000" y="0"/>
                  </a:cubicBezTo>
                  <a:cubicBezTo>
                    <a:pt x="0" y="22500"/>
                    <a:pt x="0" y="42500"/>
                    <a:pt x="0" y="65000"/>
                  </a:cubicBezTo>
                  <a:cubicBezTo>
                    <a:pt x="30000" y="80000"/>
                    <a:pt x="75000" y="95000"/>
                    <a:pt x="105000" y="11000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3211513" y="5410200"/>
              <a:ext cx="203199" cy="530224"/>
            </a:xfrm>
            <a:custGeom>
              <a:pathLst>
                <a:path extrusionOk="0" h="120000" w="120000">
                  <a:moveTo>
                    <a:pt x="16153" y="16000"/>
                  </a:moveTo>
                  <a:cubicBezTo>
                    <a:pt x="11538" y="10666"/>
                    <a:pt x="4615" y="5333"/>
                    <a:pt x="0" y="0"/>
                  </a:cubicBezTo>
                  <a:cubicBezTo>
                    <a:pt x="6923" y="14222"/>
                    <a:pt x="16153" y="28444"/>
                    <a:pt x="27692" y="42666"/>
                  </a:cubicBezTo>
                  <a:cubicBezTo>
                    <a:pt x="30000" y="47111"/>
                    <a:pt x="32307" y="50666"/>
                    <a:pt x="36923" y="55111"/>
                  </a:cubicBezTo>
                  <a:cubicBezTo>
                    <a:pt x="62307" y="76444"/>
                    <a:pt x="90000" y="98666"/>
                    <a:pt x="117692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94615" y="96888"/>
                    <a:pt x="73846" y="73777"/>
                    <a:pt x="55384" y="49777"/>
                  </a:cubicBezTo>
                  <a:cubicBezTo>
                    <a:pt x="41538" y="38222"/>
                    <a:pt x="30000" y="27555"/>
                    <a:pt x="16153" y="1600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" name="Shape 23"/>
          <p:cNvGrpSpPr/>
          <p:nvPr/>
        </p:nvGrpSpPr>
        <p:grpSpPr>
          <a:xfrm>
            <a:off x="27221" y="-785"/>
            <a:ext cx="2356674" cy="6854039"/>
            <a:chOff x="6627813" y="194832"/>
            <a:chExt cx="1952625" cy="5678917"/>
          </a:xfrm>
        </p:grpSpPr>
        <p:sp>
          <p:nvSpPr>
            <p:cNvPr id="24" name="Shape 24"/>
            <p:cNvSpPr/>
            <p:nvPr/>
          </p:nvSpPr>
          <p:spPr>
            <a:xfrm>
              <a:off x="6627813" y="194832"/>
              <a:ext cx="409575" cy="3646487"/>
            </a:xfrm>
            <a:custGeom>
              <a:pathLst>
                <a:path extrusionOk="0" h="120000" w="120000">
                  <a:moveTo>
                    <a:pt x="8155" y="27391"/>
                  </a:moveTo>
                  <a:cubicBezTo>
                    <a:pt x="12815" y="37565"/>
                    <a:pt x="19805" y="47869"/>
                    <a:pt x="30291" y="58043"/>
                  </a:cubicBezTo>
                  <a:cubicBezTo>
                    <a:pt x="39611" y="68217"/>
                    <a:pt x="51262" y="78391"/>
                    <a:pt x="66407" y="88565"/>
                  </a:cubicBezTo>
                  <a:cubicBezTo>
                    <a:pt x="80388" y="98739"/>
                    <a:pt x="97864" y="108782"/>
                    <a:pt x="117669" y="118826"/>
                  </a:cubicBezTo>
                  <a:cubicBezTo>
                    <a:pt x="118834" y="119217"/>
                    <a:pt x="120000" y="119608"/>
                    <a:pt x="120000" y="120000"/>
                  </a:cubicBezTo>
                  <a:cubicBezTo>
                    <a:pt x="118834" y="118043"/>
                    <a:pt x="116504" y="115956"/>
                    <a:pt x="115339" y="114000"/>
                  </a:cubicBezTo>
                  <a:cubicBezTo>
                    <a:pt x="115339" y="113608"/>
                    <a:pt x="115339" y="113217"/>
                    <a:pt x="115339" y="112956"/>
                  </a:cubicBezTo>
                  <a:cubicBezTo>
                    <a:pt x="99029" y="104739"/>
                    <a:pt x="85048" y="96652"/>
                    <a:pt x="73398" y="88434"/>
                  </a:cubicBezTo>
                  <a:cubicBezTo>
                    <a:pt x="58252" y="78260"/>
                    <a:pt x="45436" y="68217"/>
                    <a:pt x="34951" y="57913"/>
                  </a:cubicBezTo>
                  <a:cubicBezTo>
                    <a:pt x="24466" y="47739"/>
                    <a:pt x="16310" y="37565"/>
                    <a:pt x="10485" y="27260"/>
                  </a:cubicBezTo>
                  <a:cubicBezTo>
                    <a:pt x="8155" y="22173"/>
                    <a:pt x="5825" y="17086"/>
                    <a:pt x="3495" y="12000"/>
                  </a:cubicBezTo>
                  <a:cubicBezTo>
                    <a:pt x="2330" y="7956"/>
                    <a:pt x="1165" y="4043"/>
                    <a:pt x="116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43"/>
                    <a:pt x="1165" y="7956"/>
                    <a:pt x="1165" y="12000"/>
                  </a:cubicBezTo>
                  <a:cubicBezTo>
                    <a:pt x="3495" y="17086"/>
                    <a:pt x="4660" y="22173"/>
                    <a:pt x="8155" y="27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7061200" y="3771900"/>
              <a:ext cx="350837" cy="1309687"/>
            </a:xfrm>
            <a:custGeom>
              <a:pathLst>
                <a:path extrusionOk="0" h="120000" w="120000">
                  <a:moveTo>
                    <a:pt x="72272" y="83272"/>
                  </a:moveTo>
                  <a:cubicBezTo>
                    <a:pt x="87272" y="95636"/>
                    <a:pt x="102272" y="108000"/>
                    <a:pt x="120000" y="120000"/>
                  </a:cubicBezTo>
                  <a:cubicBezTo>
                    <a:pt x="120000" y="117454"/>
                    <a:pt x="120000" y="114545"/>
                    <a:pt x="120000" y="112000"/>
                  </a:cubicBezTo>
                  <a:cubicBezTo>
                    <a:pt x="120000" y="111636"/>
                    <a:pt x="120000" y="110909"/>
                    <a:pt x="120000" y="110545"/>
                  </a:cubicBezTo>
                  <a:cubicBezTo>
                    <a:pt x="107727" y="101090"/>
                    <a:pt x="95454" y="91636"/>
                    <a:pt x="84545" y="82181"/>
                  </a:cubicBezTo>
                  <a:cubicBezTo>
                    <a:pt x="51818" y="55272"/>
                    <a:pt x="23181" y="27636"/>
                    <a:pt x="0" y="0"/>
                  </a:cubicBezTo>
                  <a:cubicBezTo>
                    <a:pt x="2727" y="7636"/>
                    <a:pt x="5454" y="15272"/>
                    <a:pt x="9545" y="22909"/>
                  </a:cubicBezTo>
                  <a:cubicBezTo>
                    <a:pt x="28636" y="43272"/>
                    <a:pt x="49090" y="63272"/>
                    <a:pt x="72272" y="832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7439025" y="5053012"/>
              <a:ext cx="357188" cy="820737"/>
            </a:xfrm>
            <a:custGeom>
              <a:pathLst>
                <a:path extrusionOk="0" h="120000" w="120000">
                  <a:moveTo>
                    <a:pt x="8000" y="8695"/>
                  </a:moveTo>
                  <a:cubicBezTo>
                    <a:pt x="5333" y="5797"/>
                    <a:pt x="2666" y="2898"/>
                    <a:pt x="0" y="0"/>
                  </a:cubicBezTo>
                  <a:cubicBezTo>
                    <a:pt x="0" y="5217"/>
                    <a:pt x="0" y="11014"/>
                    <a:pt x="1333" y="16811"/>
                  </a:cubicBezTo>
                  <a:cubicBezTo>
                    <a:pt x="18666" y="35942"/>
                    <a:pt x="36000" y="55072"/>
                    <a:pt x="56000" y="73623"/>
                  </a:cubicBezTo>
                  <a:cubicBezTo>
                    <a:pt x="72000" y="89275"/>
                    <a:pt x="89333" y="104927"/>
                    <a:pt x="106666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01333" y="104347"/>
                    <a:pt x="84000" y="88115"/>
                    <a:pt x="66666" y="71304"/>
                  </a:cubicBezTo>
                  <a:cubicBezTo>
                    <a:pt x="45333" y="51014"/>
                    <a:pt x="26666" y="29565"/>
                    <a:pt x="8000" y="86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7037388" y="3811587"/>
              <a:ext cx="457200" cy="1852613"/>
            </a:xfrm>
            <a:custGeom>
              <a:pathLst>
                <a:path extrusionOk="0" h="120000" w="120000">
                  <a:moveTo>
                    <a:pt x="105391" y="105096"/>
                  </a:moveTo>
                  <a:cubicBezTo>
                    <a:pt x="97043" y="99700"/>
                    <a:pt x="88695" y="94047"/>
                    <a:pt x="81391" y="88394"/>
                  </a:cubicBezTo>
                  <a:cubicBezTo>
                    <a:pt x="59478" y="72205"/>
                    <a:pt x="42782" y="55503"/>
                    <a:pt x="30260" y="38800"/>
                  </a:cubicBezTo>
                  <a:cubicBezTo>
                    <a:pt x="22956" y="30578"/>
                    <a:pt x="17739" y="22098"/>
                    <a:pt x="13565" y="13618"/>
                  </a:cubicBezTo>
                  <a:cubicBezTo>
                    <a:pt x="9391" y="8993"/>
                    <a:pt x="4173" y="4625"/>
                    <a:pt x="0" y="0"/>
                  </a:cubicBezTo>
                  <a:cubicBezTo>
                    <a:pt x="5217" y="13104"/>
                    <a:pt x="12521" y="26209"/>
                    <a:pt x="21913" y="39057"/>
                  </a:cubicBezTo>
                  <a:cubicBezTo>
                    <a:pt x="34434" y="56017"/>
                    <a:pt x="51130" y="72719"/>
                    <a:pt x="72000" y="89164"/>
                  </a:cubicBezTo>
                  <a:cubicBezTo>
                    <a:pt x="82434" y="97130"/>
                    <a:pt x="93913" y="105353"/>
                    <a:pt x="107478" y="113319"/>
                  </a:cubicBezTo>
                  <a:cubicBezTo>
                    <a:pt x="111652" y="115374"/>
                    <a:pt x="115826" y="117687"/>
                    <a:pt x="120000" y="119999"/>
                  </a:cubicBezTo>
                  <a:cubicBezTo>
                    <a:pt x="118956" y="119229"/>
                    <a:pt x="117913" y="118458"/>
                    <a:pt x="116869" y="117687"/>
                  </a:cubicBezTo>
                  <a:cubicBezTo>
                    <a:pt x="112695" y="113576"/>
                    <a:pt x="108521" y="109207"/>
                    <a:pt x="105391" y="1050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6992938" y="1263650"/>
              <a:ext cx="144462" cy="2508250"/>
            </a:xfrm>
            <a:custGeom>
              <a:pathLst>
                <a:path extrusionOk="0" h="120000" w="120000">
                  <a:moveTo>
                    <a:pt x="56666" y="120000"/>
                  </a:moveTo>
                  <a:cubicBezTo>
                    <a:pt x="50000" y="117725"/>
                    <a:pt x="46666" y="115450"/>
                    <a:pt x="43333" y="113175"/>
                  </a:cubicBezTo>
                  <a:cubicBezTo>
                    <a:pt x="26666" y="100473"/>
                    <a:pt x="16666" y="87962"/>
                    <a:pt x="16666" y="75450"/>
                  </a:cubicBezTo>
                  <a:cubicBezTo>
                    <a:pt x="16666" y="62748"/>
                    <a:pt x="26666" y="50236"/>
                    <a:pt x="43333" y="37535"/>
                  </a:cubicBezTo>
                  <a:cubicBezTo>
                    <a:pt x="50000" y="31279"/>
                    <a:pt x="60000" y="25023"/>
                    <a:pt x="73333" y="18767"/>
                  </a:cubicBezTo>
                  <a:cubicBezTo>
                    <a:pt x="86666" y="12511"/>
                    <a:pt x="100000" y="6255"/>
                    <a:pt x="120000" y="0"/>
                  </a:cubicBezTo>
                  <a:cubicBezTo>
                    <a:pt x="116666" y="0"/>
                    <a:pt x="116666" y="0"/>
                    <a:pt x="116666" y="0"/>
                  </a:cubicBezTo>
                  <a:cubicBezTo>
                    <a:pt x="96666" y="6255"/>
                    <a:pt x="80000" y="12511"/>
                    <a:pt x="66666" y="18767"/>
                  </a:cubicBezTo>
                  <a:cubicBezTo>
                    <a:pt x="53333" y="25023"/>
                    <a:pt x="43333" y="31279"/>
                    <a:pt x="33333" y="37535"/>
                  </a:cubicBezTo>
                  <a:cubicBezTo>
                    <a:pt x="13333" y="50047"/>
                    <a:pt x="3333" y="62748"/>
                    <a:pt x="3333" y="75450"/>
                  </a:cubicBezTo>
                  <a:cubicBezTo>
                    <a:pt x="0" y="87393"/>
                    <a:pt x="6666" y="99526"/>
                    <a:pt x="23333" y="111658"/>
                  </a:cubicBezTo>
                  <a:cubicBezTo>
                    <a:pt x="33333" y="114312"/>
                    <a:pt x="43333" y="117156"/>
                    <a:pt x="53333" y="119810"/>
                  </a:cubicBezTo>
                  <a:cubicBezTo>
                    <a:pt x="53333" y="119810"/>
                    <a:pt x="56666" y="120000"/>
                    <a:pt x="56666" y="120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7526338" y="5640387"/>
              <a:ext cx="111125" cy="233363"/>
            </a:xfrm>
            <a:custGeom>
              <a:pathLst>
                <a:path extrusionOk="0" h="120000" w="120000">
                  <a:moveTo>
                    <a:pt x="94285" y="120000"/>
                  </a:moveTo>
                  <a:cubicBezTo>
                    <a:pt x="119999" y="120000"/>
                    <a:pt x="119999" y="120000"/>
                    <a:pt x="119999" y="120000"/>
                  </a:cubicBezTo>
                  <a:cubicBezTo>
                    <a:pt x="77142" y="81355"/>
                    <a:pt x="38571" y="40677"/>
                    <a:pt x="0" y="0"/>
                  </a:cubicBezTo>
                  <a:cubicBezTo>
                    <a:pt x="25714" y="40677"/>
                    <a:pt x="55714" y="81355"/>
                    <a:pt x="94285" y="120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7021513" y="3598862"/>
              <a:ext cx="68263" cy="423863"/>
            </a:xfrm>
            <a:custGeom>
              <a:pathLst>
                <a:path extrusionOk="0" h="120000" w="120000">
                  <a:moveTo>
                    <a:pt x="28235" y="60560"/>
                  </a:moveTo>
                  <a:cubicBezTo>
                    <a:pt x="56470" y="80747"/>
                    <a:pt x="91764" y="99813"/>
                    <a:pt x="120000" y="120000"/>
                  </a:cubicBezTo>
                  <a:cubicBezTo>
                    <a:pt x="98823" y="96448"/>
                    <a:pt x="84705" y="72897"/>
                    <a:pt x="70588" y="49345"/>
                  </a:cubicBezTo>
                  <a:cubicBezTo>
                    <a:pt x="70588" y="49345"/>
                    <a:pt x="63529" y="48224"/>
                    <a:pt x="63529" y="48224"/>
                  </a:cubicBezTo>
                  <a:cubicBezTo>
                    <a:pt x="42352" y="32523"/>
                    <a:pt x="21176" y="15700"/>
                    <a:pt x="0" y="0"/>
                  </a:cubicBezTo>
                  <a:cubicBezTo>
                    <a:pt x="0" y="2242"/>
                    <a:pt x="0" y="5607"/>
                    <a:pt x="0" y="8971"/>
                  </a:cubicBezTo>
                  <a:cubicBezTo>
                    <a:pt x="7058" y="25794"/>
                    <a:pt x="21176" y="43738"/>
                    <a:pt x="28235" y="605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7412038" y="2801938"/>
              <a:ext cx="1168400" cy="2251075"/>
            </a:xfrm>
            <a:custGeom>
              <a:pathLst>
                <a:path extrusionOk="0" h="120000" w="120000">
                  <a:moveTo>
                    <a:pt x="3265" y="116830"/>
                  </a:moveTo>
                  <a:cubicBezTo>
                    <a:pt x="3673" y="105845"/>
                    <a:pt x="7755" y="94647"/>
                    <a:pt x="14285" y="83873"/>
                  </a:cubicBezTo>
                  <a:cubicBezTo>
                    <a:pt x="20816" y="73309"/>
                    <a:pt x="29795" y="62957"/>
                    <a:pt x="40408" y="53239"/>
                  </a:cubicBezTo>
                  <a:cubicBezTo>
                    <a:pt x="50612" y="43309"/>
                    <a:pt x="62857" y="34014"/>
                    <a:pt x="76326" y="25140"/>
                  </a:cubicBezTo>
                  <a:cubicBezTo>
                    <a:pt x="82857" y="20704"/>
                    <a:pt x="89795" y="16267"/>
                    <a:pt x="97142" y="12253"/>
                  </a:cubicBezTo>
                  <a:cubicBezTo>
                    <a:pt x="100816" y="10140"/>
                    <a:pt x="104489" y="8028"/>
                    <a:pt x="108163" y="5915"/>
                  </a:cubicBezTo>
                  <a:cubicBezTo>
                    <a:pt x="111836" y="4014"/>
                    <a:pt x="115918" y="1901"/>
                    <a:pt x="120000" y="0"/>
                  </a:cubicBezTo>
                  <a:cubicBezTo>
                    <a:pt x="119591" y="0"/>
                    <a:pt x="119591" y="0"/>
                    <a:pt x="119591" y="0"/>
                  </a:cubicBezTo>
                  <a:cubicBezTo>
                    <a:pt x="115510" y="1901"/>
                    <a:pt x="111428" y="3802"/>
                    <a:pt x="107755" y="5704"/>
                  </a:cubicBezTo>
                  <a:cubicBezTo>
                    <a:pt x="104081" y="7816"/>
                    <a:pt x="100408" y="9929"/>
                    <a:pt x="96734" y="11830"/>
                  </a:cubicBezTo>
                  <a:cubicBezTo>
                    <a:pt x="88979" y="16056"/>
                    <a:pt x="82040" y="20281"/>
                    <a:pt x="75510" y="24718"/>
                  </a:cubicBezTo>
                  <a:cubicBezTo>
                    <a:pt x="61632" y="33591"/>
                    <a:pt x="49387" y="42887"/>
                    <a:pt x="38775" y="52605"/>
                  </a:cubicBezTo>
                  <a:cubicBezTo>
                    <a:pt x="27755" y="62535"/>
                    <a:pt x="18775" y="72887"/>
                    <a:pt x="12244" y="83661"/>
                  </a:cubicBezTo>
                  <a:cubicBezTo>
                    <a:pt x="5306" y="94014"/>
                    <a:pt x="1224" y="105000"/>
                    <a:pt x="0" y="115985"/>
                  </a:cubicBezTo>
                  <a:cubicBezTo>
                    <a:pt x="1224" y="117253"/>
                    <a:pt x="2040" y="118521"/>
                    <a:pt x="2857" y="120000"/>
                  </a:cubicBezTo>
                  <a:cubicBezTo>
                    <a:pt x="2857" y="118943"/>
                    <a:pt x="2857" y="117887"/>
                    <a:pt x="3265" y="1168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494588" y="5664200"/>
              <a:ext cx="100013" cy="209549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24000" y="40754"/>
                    <a:pt x="57600" y="81509"/>
                    <a:pt x="912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76800" y="81509"/>
                    <a:pt x="38400" y="4075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7412038" y="5081587"/>
              <a:ext cx="114300" cy="558799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0" y="25531"/>
                    <a:pt x="8275" y="51063"/>
                    <a:pt x="28965" y="75744"/>
                  </a:cubicBezTo>
                  <a:cubicBezTo>
                    <a:pt x="45517" y="83404"/>
                    <a:pt x="57931" y="91914"/>
                    <a:pt x="74482" y="99574"/>
                  </a:cubicBezTo>
                  <a:cubicBezTo>
                    <a:pt x="91034" y="106382"/>
                    <a:pt x="103448" y="113191"/>
                    <a:pt x="120000" y="120000"/>
                  </a:cubicBezTo>
                  <a:cubicBezTo>
                    <a:pt x="115862" y="118297"/>
                    <a:pt x="115862" y="116595"/>
                    <a:pt x="111724" y="114893"/>
                  </a:cubicBezTo>
                  <a:cubicBezTo>
                    <a:pt x="66206" y="83404"/>
                    <a:pt x="41379" y="51063"/>
                    <a:pt x="33103" y="18723"/>
                  </a:cubicBezTo>
                  <a:cubicBezTo>
                    <a:pt x="28965" y="15319"/>
                    <a:pt x="20689" y="12765"/>
                    <a:pt x="16551" y="9361"/>
                  </a:cubicBezTo>
                  <a:cubicBezTo>
                    <a:pt x="8275" y="5957"/>
                    <a:pt x="4137" y="255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7412038" y="4978400"/>
              <a:ext cx="31750" cy="188913"/>
            </a:xfrm>
            <a:custGeom>
              <a:pathLst>
                <a:path extrusionOk="0" h="120000" w="120000">
                  <a:moveTo>
                    <a:pt x="0" y="65000"/>
                  </a:moveTo>
                  <a:cubicBezTo>
                    <a:pt x="15000" y="72500"/>
                    <a:pt x="30000" y="82500"/>
                    <a:pt x="60000" y="92500"/>
                  </a:cubicBezTo>
                  <a:cubicBezTo>
                    <a:pt x="75000" y="102500"/>
                    <a:pt x="105000" y="110000"/>
                    <a:pt x="120000" y="120000"/>
                  </a:cubicBezTo>
                  <a:cubicBezTo>
                    <a:pt x="105000" y="95000"/>
                    <a:pt x="105000" y="70000"/>
                    <a:pt x="105000" y="47500"/>
                  </a:cubicBezTo>
                  <a:cubicBezTo>
                    <a:pt x="75000" y="30000"/>
                    <a:pt x="45000" y="15000"/>
                    <a:pt x="0" y="0"/>
                  </a:cubicBezTo>
                  <a:cubicBezTo>
                    <a:pt x="0" y="2500"/>
                    <a:pt x="0" y="7500"/>
                    <a:pt x="0" y="10000"/>
                  </a:cubicBezTo>
                  <a:cubicBezTo>
                    <a:pt x="0" y="27500"/>
                    <a:pt x="0" y="47500"/>
                    <a:pt x="0" y="65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7439025" y="5434012"/>
              <a:ext cx="174625" cy="439738"/>
            </a:xfrm>
            <a:custGeom>
              <a:pathLst>
                <a:path extrusionOk="0" h="120000" w="120000">
                  <a:moveTo>
                    <a:pt x="30000" y="30270"/>
                  </a:moveTo>
                  <a:cubicBezTo>
                    <a:pt x="19090" y="20540"/>
                    <a:pt x="10909" y="9729"/>
                    <a:pt x="0" y="0"/>
                  </a:cubicBezTo>
                  <a:cubicBezTo>
                    <a:pt x="8181" y="17297"/>
                    <a:pt x="19090" y="35675"/>
                    <a:pt x="30000" y="52972"/>
                  </a:cubicBezTo>
                  <a:cubicBezTo>
                    <a:pt x="32727" y="56216"/>
                    <a:pt x="35454" y="59459"/>
                    <a:pt x="38181" y="62702"/>
                  </a:cubicBezTo>
                  <a:cubicBezTo>
                    <a:pt x="60000" y="82162"/>
                    <a:pt x="81818" y="101621"/>
                    <a:pt x="106363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95454" y="99459"/>
                    <a:pt x="76363" y="77837"/>
                    <a:pt x="60000" y="56216"/>
                  </a:cubicBezTo>
                  <a:cubicBezTo>
                    <a:pt x="49090" y="47567"/>
                    <a:pt x="40909" y="38918"/>
                    <a:pt x="30000" y="30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Shape 36"/>
          <p:cNvSpPr/>
          <p:nvPr/>
        </p:nvSpPr>
        <p:spPr>
          <a:xfrm>
            <a:off x="0" y="0"/>
            <a:ext cx="18287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592924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262626"/>
              </a:buClr>
              <a:buFont typeface="Questrial"/>
              <a:buNone/>
              <a:defRPr b="0" i="0" sz="36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2589211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841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3970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52400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2400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52400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52400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5240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5240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zh-TW" sz="2000" u="none" cap="none" strike="noStrike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1.jpg"/><Relationship Id="rId4" Type="http://schemas.openxmlformats.org/officeDocument/2006/relationships/image" Target="../media/image21.jpg"/><Relationship Id="rId5" Type="http://schemas.openxmlformats.org/officeDocument/2006/relationships/image" Target="../media/image3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1.jpg"/><Relationship Id="rId4" Type="http://schemas.openxmlformats.org/officeDocument/2006/relationships/image" Target="../media/image22.jpg"/><Relationship Id="rId5" Type="http://schemas.openxmlformats.org/officeDocument/2006/relationships/image" Target="../media/image24.jpg"/><Relationship Id="rId6" Type="http://schemas.openxmlformats.org/officeDocument/2006/relationships/image" Target="../media/image26.jpg"/><Relationship Id="rId7" Type="http://schemas.openxmlformats.org/officeDocument/2006/relationships/image" Target="../media/image2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1.jpg"/><Relationship Id="rId4" Type="http://schemas.openxmlformats.org/officeDocument/2006/relationships/image" Target="../media/image30.jpg"/><Relationship Id="rId5" Type="http://schemas.openxmlformats.org/officeDocument/2006/relationships/image" Target="../media/image33.jpg"/><Relationship Id="rId6" Type="http://schemas.openxmlformats.org/officeDocument/2006/relationships/image" Target="../media/image29.png"/><Relationship Id="rId7" Type="http://schemas.openxmlformats.org/officeDocument/2006/relationships/image" Target="../media/image2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1.jpg"/><Relationship Id="rId4" Type="http://schemas.openxmlformats.org/officeDocument/2006/relationships/image" Target="../media/image27.jpg"/><Relationship Id="rId5" Type="http://schemas.openxmlformats.org/officeDocument/2006/relationships/image" Target="../media/image34.jpg"/><Relationship Id="rId6" Type="http://schemas.openxmlformats.org/officeDocument/2006/relationships/image" Target="../media/image3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1.jpg"/><Relationship Id="rId4" Type="http://schemas.openxmlformats.org/officeDocument/2006/relationships/image" Target="../media/image37.jpg"/><Relationship Id="rId5" Type="http://schemas.openxmlformats.org/officeDocument/2006/relationships/image" Target="../media/image3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1.jpg"/><Relationship Id="rId4" Type="http://schemas.openxmlformats.org/officeDocument/2006/relationships/image" Target="../media/image3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1.jpg"/><Relationship Id="rId4" Type="http://schemas.openxmlformats.org/officeDocument/2006/relationships/hyperlink" Target="http://163.14.136.66:8080/ir/retrieve/3829/101SCU00493003-001.pdf" TargetMode="External"/><Relationship Id="rId5" Type="http://schemas.openxmlformats.org/officeDocument/2006/relationships/hyperlink" Target="http://news.163.com/13/0802/05/958HRIIV00014Q4P.html" TargetMode="External"/><Relationship Id="rId6" Type="http://schemas.openxmlformats.org/officeDocument/2006/relationships/hyperlink" Target="http://fleming342.pixnet.net/blog/post/273457774-%E5%8F%A4%E6%9C%88%E6%96%B0%E5%9F%8E-%E8%A4%87%E5%90%88%E5%BC%8F%E9%A4%90%E9%A4%A8--%E5%88%B0%E6%A1%83%E5%9C%92%E4%B8%AD%E5%A3%A2%E5%BF%85%E5%8E%BB%E7%9A%84%E7%BE%8E%E9%A3%9F" TargetMode="External"/><Relationship Id="rId7" Type="http://schemas.openxmlformats.org/officeDocument/2006/relationships/hyperlink" Target="http://fleming342.pixnet.net/blog/post/273457774-%E5%8F%A4%E6%9C%88%E6%96%B0%E5%9F%8E-%E8%A4%87%E5%90%88%E5%BC%8F%E9%A4%90%E9%A4%A8--%E5%88%B0%E6%A1%83%E5%9C%92%E4%B8%AD%E5%A3%A2%E5%BF%85%E5%8E%BB%E7%9A%84%E7%BE%8E%E9%A3%9F" TargetMode="External"/><Relationship Id="rId8" Type="http://schemas.openxmlformats.org/officeDocument/2006/relationships/hyperlink" Target="http://www.yangshujidi.com/yangshu/%E9%A9%BB%E5%94%B1%E6%AD%8C%E6%89%8B.html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1.jpg"/><Relationship Id="rId4" Type="http://schemas.openxmlformats.org/officeDocument/2006/relationships/hyperlink" Target="http://chuansong.me/n/805153" TargetMode="External"/><Relationship Id="rId5" Type="http://schemas.openxmlformats.org/officeDocument/2006/relationships/hyperlink" Target="http://www.360doc.com/content/13/0117/23/10940644_260820154.shtml" TargetMode="External"/><Relationship Id="rId6" Type="http://schemas.openxmlformats.org/officeDocument/2006/relationships/hyperlink" Target="http://blog.xuite.net/liangyu413766/twblog/119882655-%E5%8C%97%E5%AE%8B%E5%AE%9A%E7%AA%AF%E7%99%BD%E7%93%B7%E5%88%BB%E8%8A%B1%E9%9B%99%E9%AD%9A%E9%B4%9B%E9%B4%A6%E8%8D%B7%E8%8A%B1%E7%B4%8B%E5%A4%A7%E7%A2%97" TargetMode="External"/><Relationship Id="rId7" Type="http://schemas.openxmlformats.org/officeDocument/2006/relationships/hyperlink" Target="http://www.7788qbc.com/market/pic_main/?id=77660" TargetMode="External"/></Relationships>
</file>

<file path=ppt/slides/_rels/slide19.xml.rels><?xml version="1.0" encoding="UTF-8" standalone="yes"?><Relationships xmlns="http://schemas.openxmlformats.org/package/2006/relationships"><Relationship Id="rId10" Type="http://schemas.openxmlformats.org/officeDocument/2006/relationships/hyperlink" Target="http://belovedu.pixnet.net/blog/post/207549088-%E3%80%90%E6%83%85%E5%A0%B1%E3%80%912016%E5%B9%B4%E5%A3%BD%E6%98%9F%E7%94%9F%E6%97%A5%E5%84%AA%E6%83%A0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1.jpg"/><Relationship Id="rId4" Type="http://schemas.openxmlformats.org/officeDocument/2006/relationships/hyperlink" Target="http://blog.sina.com.cn/s/blog_74eb30850102uw0o.html" TargetMode="External"/><Relationship Id="rId9" Type="http://schemas.openxmlformats.org/officeDocument/2006/relationships/hyperlink" Target="http://www.jdjd.com.tw/product-detail-599748.html" TargetMode="External"/><Relationship Id="rId5" Type="http://schemas.openxmlformats.org/officeDocument/2006/relationships/hyperlink" Target="http://blog.sina.com.cn/s/blog_74eb30850102uw0o.html" TargetMode="External"/><Relationship Id="rId6" Type="http://schemas.openxmlformats.org/officeDocument/2006/relationships/hyperlink" Target="http://blog.sina.com.cn/s/blog_74eb30850102uw0o.html" TargetMode="External"/><Relationship Id="rId7" Type="http://schemas.openxmlformats.org/officeDocument/2006/relationships/hyperlink" Target="http://blog.sina.com.cn/s/blog_74eb30850102uw0o.html" TargetMode="External"/><Relationship Id="rId8" Type="http://schemas.openxmlformats.org/officeDocument/2006/relationships/hyperlink" Target="http://blog.sina.com.cn/s/blog_74eb30850102uwfb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png"/><Relationship Id="rId4" Type="http://schemas.openxmlformats.org/officeDocument/2006/relationships/image" Target="../media/image0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jpg"/><Relationship Id="rId4" Type="http://schemas.openxmlformats.org/officeDocument/2006/relationships/image" Target="../media/image04.jpg"/><Relationship Id="rId5" Type="http://schemas.openxmlformats.org/officeDocument/2006/relationships/image" Target="../media/image07.jpg"/><Relationship Id="rId6" Type="http://schemas.openxmlformats.org/officeDocument/2006/relationships/image" Target="../media/image0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jpg"/><Relationship Id="rId4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jpg"/><Relationship Id="rId4" Type="http://schemas.openxmlformats.org/officeDocument/2006/relationships/image" Target="../media/image14.jpg"/><Relationship Id="rId5" Type="http://schemas.openxmlformats.org/officeDocument/2006/relationships/image" Target="../media/image08.jpg"/><Relationship Id="rId6" Type="http://schemas.openxmlformats.org/officeDocument/2006/relationships/image" Target="../media/image12.jpg"/><Relationship Id="rId7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jpg"/><Relationship Id="rId10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jpg"/><Relationship Id="rId4" Type="http://schemas.openxmlformats.org/officeDocument/2006/relationships/image" Target="../media/image19.jpg"/><Relationship Id="rId9" Type="http://schemas.openxmlformats.org/officeDocument/2006/relationships/hyperlink" Target="https://zh.wikipedia.org/wiki/%E9%A5%BC%E5%B9%B2" TargetMode="External"/><Relationship Id="rId5" Type="http://schemas.openxmlformats.org/officeDocument/2006/relationships/image" Target="../media/image13.jpg"/><Relationship Id="rId6" Type="http://schemas.openxmlformats.org/officeDocument/2006/relationships/hyperlink" Target="https://zh.wikipedia.org/wiki/%E5%B0%8F%E5%90%83" TargetMode="External"/><Relationship Id="rId7" Type="http://schemas.openxmlformats.org/officeDocument/2006/relationships/hyperlink" Target="https://zh.wikipedia.org/wiki/%E9%9B%B6%E9%A3%9F" TargetMode="External"/><Relationship Id="rId8" Type="http://schemas.openxmlformats.org/officeDocument/2006/relationships/hyperlink" Target="https://zh.wikipedia.org/wiki/%E8%9B%8B%E7%B3%95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jpg"/><Relationship Id="rId4" Type="http://schemas.openxmlformats.org/officeDocument/2006/relationships/image" Target="../media/image17.jpg"/><Relationship Id="rId5" Type="http://schemas.openxmlformats.org/officeDocument/2006/relationships/image" Target="../media/image16.jpg"/><Relationship Id="rId6" Type="http://schemas.openxmlformats.org/officeDocument/2006/relationships/image" Target="../media/image20.jpg"/><Relationship Id="rId7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ctrTitle"/>
          </p:nvPr>
        </p:nvSpPr>
        <p:spPr>
          <a:xfrm>
            <a:off x="669700" y="605308"/>
            <a:ext cx="10834911" cy="12106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Arial"/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北宋文化餐廳</a:t>
            </a:r>
          </a:p>
        </p:txBody>
      </p:sp>
      <p:sp>
        <p:nvSpPr>
          <p:cNvPr id="173" name="Shape 173"/>
          <p:cNvSpPr txBox="1"/>
          <p:nvPr>
            <p:ph idx="1" type="subTitle"/>
          </p:nvPr>
        </p:nvSpPr>
        <p:spPr>
          <a:xfrm>
            <a:off x="437883" y="2021983"/>
            <a:ext cx="11066730" cy="3881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zh-TW" sz="333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第七組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zh-TW" sz="333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組長:</a:t>
            </a:r>
            <a:r>
              <a:rPr b="1" lang="zh-TW" sz="3330">
                <a:solidFill>
                  <a:schemeClr val="dk1"/>
                </a:solidFill>
              </a:rPr>
              <a:t>B10322029彭翔</a:t>
            </a:r>
          </a:p>
          <a:p>
            <a:pPr indent="0" lvl="0" marL="32004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lang="zh-TW" sz="3330">
                <a:solidFill>
                  <a:srgbClr val="000000"/>
                </a:solidFill>
              </a:rPr>
              <a:t>   </a:t>
            </a:r>
            <a:r>
              <a:rPr b="1" i="0" lang="zh-TW" sz="333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組員:</a:t>
            </a:r>
            <a:r>
              <a:rPr b="1" lang="zh-TW" sz="3330">
                <a:solidFill>
                  <a:srgbClr val="000000"/>
                </a:solidFill>
              </a:rPr>
              <a:t>B10214021謝智欽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zh-TW" sz="333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           </a:t>
            </a:r>
            <a:r>
              <a:rPr b="1" lang="zh-TW" sz="3330">
                <a:solidFill>
                  <a:srgbClr val="000000"/>
                </a:solidFill>
              </a:rPr>
              <a:t>   </a:t>
            </a:r>
            <a:r>
              <a:rPr b="1" i="0" lang="zh-TW" sz="333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B10211130周鴻瑜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zh-TW" sz="333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			B10322039張如勝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zh-TW" sz="333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          </a:t>
            </a:r>
            <a:r>
              <a:rPr b="1" lang="zh-TW" sz="3330">
                <a:solidFill>
                  <a:srgbClr val="000000"/>
                </a:solidFill>
              </a:rPr>
              <a:t>   </a:t>
            </a:r>
            <a:r>
              <a:rPr b="1" i="0" lang="zh-TW" sz="333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B10314005許宏義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zh-TW" sz="3330" u="none" cap="none" strike="noStrik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			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3330" u="none" cap="none" strike="noStrik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3330" u="none" cap="none" strike="noStrik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3330" u="none" cap="none" strike="noStrik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3330" u="none" cap="none" strike="noStrik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665" u="none" cap="none" strike="noStrik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-9999" l="0" r="0" t="-9999"/>
          </a:stretch>
        </a:blip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x="490654" y="646770"/>
            <a:ext cx="11013957" cy="633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Arial"/>
              <a:buNone/>
            </a:pPr>
            <a:r>
              <a:rPr b="1" i="0" lang="zh-TW" sz="3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飲食-湯類</a:t>
            </a:r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32550" y="1280525"/>
            <a:ext cx="5142900" cy="360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/>
          <p:nvPr/>
        </p:nvSpPr>
        <p:spPr>
          <a:xfrm>
            <a:off x="581200" y="4981500"/>
            <a:ext cx="3702900" cy="18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zh-TW" sz="2400">
                <a:solidFill>
                  <a:schemeClr val="dk1"/>
                </a:solidFill>
              </a:rPr>
              <a:t>墨色春雨:</a:t>
            </a:r>
            <a:r>
              <a:rPr lang="zh-TW" sz="1100"/>
              <a:t> </a:t>
            </a:r>
            <a:br>
              <a:rPr lang="zh-TW" sz="2400"/>
            </a:br>
            <a:r>
              <a:rPr b="1" lang="zh-TW" sz="2400"/>
              <a:t>仙草+粉圓混和，達到退火跟解油膩功效，也讓人感覺到視覺的享受。</a:t>
            </a:r>
          </a:p>
        </p:txBody>
      </p:sp>
      <p:pic>
        <p:nvPicPr>
          <p:cNvPr descr="f87d0fd40c97752a1.jpg" id="259" name="Shape 2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4975" y="1280525"/>
            <a:ext cx="4225275" cy="360737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/>
          <p:nvPr/>
        </p:nvSpPr>
        <p:spPr>
          <a:xfrm>
            <a:off x="6143975" y="4981500"/>
            <a:ext cx="5031600" cy="17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2400"/>
              <a:t>青豆六穀米:</a:t>
            </a:r>
            <a:br>
              <a:rPr b="1" lang="zh-TW" sz="2400"/>
            </a:br>
            <a:r>
              <a:rPr b="1" lang="zh-TW" sz="2400"/>
              <a:t>綠豆+薏仁混和，達到美白，讓人有返老還童的感覺，能退火解毒功用，也能讓食用者感到神清氣爽。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-9999" l="0" r="0" t="-9999"/>
          </a:stretch>
        </a:blip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x="401444" y="668554"/>
            <a:ext cx="10790933" cy="6895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Arial"/>
              <a:buNone/>
            </a:pPr>
            <a:r>
              <a:rPr b="1" i="0" lang="zh-TW" sz="3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飲食-甜點</a:t>
            </a:r>
          </a:p>
        </p:txBody>
      </p:sp>
      <p:pic>
        <p:nvPicPr>
          <p:cNvPr id="266" name="Shape 266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3679" y="1904999"/>
            <a:ext cx="3144642" cy="2522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3677" y="4427033"/>
            <a:ext cx="3144642" cy="2352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09146" y="1904999"/>
            <a:ext cx="3079458" cy="252203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/>
          <p:nvPr/>
        </p:nvSpPr>
        <p:spPr>
          <a:xfrm>
            <a:off x="3858325" y="1905000"/>
            <a:ext cx="2262900" cy="1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冰雪冷</a:t>
            </a:r>
            <a:r>
              <a:rPr b="1" lang="zh-TW" sz="2400">
                <a:solidFill>
                  <a:schemeClr val="dk1"/>
                </a:solidFill>
              </a:rPr>
              <a:t>元</a:t>
            </a:r>
            <a:r>
              <a:rPr b="1"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子</a:t>
            </a:r>
            <a:br>
              <a:rPr b="1" lang="zh-TW" sz="2400">
                <a:solidFill>
                  <a:schemeClr val="dk1"/>
                </a:solidFill>
              </a:rPr>
            </a:br>
            <a:br>
              <a:rPr b="1" lang="zh-TW" sz="2400">
                <a:solidFill>
                  <a:schemeClr val="dk1"/>
                </a:solidFill>
              </a:rPr>
            </a:br>
            <a:r>
              <a:rPr b="1"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湯圓和冰水</a:t>
            </a:r>
            <a:r>
              <a:rPr b="1" lang="zh-TW" sz="1800">
                <a:solidFill>
                  <a:schemeClr val="dk1"/>
                </a:solidFill>
              </a:rPr>
              <a:t>組合，呈現色彩鮮明的景色</a:t>
            </a:r>
          </a:p>
        </p:txBody>
      </p:sp>
      <p:sp>
        <p:nvSpPr>
          <p:cNvPr id="270" name="Shape 270"/>
          <p:cNvSpPr/>
          <p:nvPr/>
        </p:nvSpPr>
        <p:spPr>
          <a:xfrm>
            <a:off x="3858325" y="4370025"/>
            <a:ext cx="1774200" cy="19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zh-TW" sz="24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麥芽糖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zh-TW" sz="1800">
                <a:solidFill>
                  <a:schemeClr val="dk1"/>
                </a:solidFill>
              </a:rPr>
              <a:t>最具復古風味的代表作，相信男女老少吃了都可以笑呵呵的回憶。</a:t>
            </a:r>
            <a:br>
              <a:rPr b="1" lang="zh-TW" sz="24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271" name="Shape 271"/>
          <p:cNvSpPr/>
          <p:nvPr/>
        </p:nvSpPr>
        <p:spPr>
          <a:xfrm>
            <a:off x="9188600" y="1858800"/>
            <a:ext cx="1553700" cy="25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紅豆糕</a:t>
            </a:r>
            <a:br>
              <a:rPr b="1" lang="zh-TW" sz="2400">
                <a:solidFill>
                  <a:schemeClr val="dk1"/>
                </a:solidFill>
              </a:rPr>
            </a:br>
            <a:br>
              <a:rPr b="1" lang="zh-TW" sz="2400">
                <a:solidFill>
                  <a:schemeClr val="dk1"/>
                </a:solidFill>
              </a:rPr>
            </a:br>
            <a:r>
              <a:rPr b="1" lang="zh-TW" sz="1800">
                <a:solidFill>
                  <a:schemeClr val="dk1"/>
                </a:solidFill>
              </a:rPr>
              <a:t>黏膩的口感，吃出爽口的感覺。</a:t>
            </a: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09144" y="4427033"/>
            <a:ext cx="3079459" cy="2243273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/>
          <p:nvPr/>
        </p:nvSpPr>
        <p:spPr>
          <a:xfrm>
            <a:off x="9111650" y="4462350"/>
            <a:ext cx="2262900" cy="20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>
              <a:spcBef>
                <a:spcPts val="0"/>
              </a:spcBef>
              <a:buSzPct val="25000"/>
              <a:buNone/>
            </a:pPr>
            <a:r>
              <a:rPr b="1" lang="zh-TW" sz="2400"/>
              <a:t>荔錦</a:t>
            </a:r>
          </a:p>
          <a:p>
            <a:pPr indent="0" lvl="0" marL="0" marR="0" rtl="0">
              <a:spcBef>
                <a:spcPts val="0"/>
              </a:spcBef>
              <a:buSzPct val="25000"/>
              <a:buNone/>
            </a:pPr>
            <a:r>
              <a:rPr b="1" lang="zh-TW" sz="1800"/>
              <a:t>深受古代楊貴妃所愛的水果，吃了它彷彿如同女神般地享受。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-9999" l="0" r="0" t="-9999"/>
          </a:stretch>
        </a:blip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x="415600" y="593366"/>
            <a:ext cx="11360800" cy="763599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Arial"/>
              <a:buNone/>
            </a:pPr>
            <a:r>
              <a:rPr b="1" i="0" lang="zh-TW" sz="3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七、客群分析以及行銷策略的手法</a:t>
            </a:r>
          </a:p>
        </p:txBody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83500" y="1536633"/>
            <a:ext cx="5106800" cy="47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zh-TW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客群分析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zh-TW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年齡層:男女老少皆可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zh-TW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同學會、公司聚會、慶生宴皆可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zh-TW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價格:300以上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zh-TW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營業時間:周一至周六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zh-TW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早上10:00~午夜2:00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Shape 280"/>
          <p:cNvPicPr preferRelativeResize="0"/>
          <p:nvPr/>
        </p:nvPicPr>
        <p:blipFill rotWithShape="1">
          <a:blip r:embed="rId4">
            <a:alphaModFix amt="58999"/>
          </a:blip>
          <a:srcRect b="0" l="0" r="0" t="0"/>
          <a:stretch/>
        </p:blipFill>
        <p:spPr>
          <a:xfrm>
            <a:off x="8980965" y="1115932"/>
            <a:ext cx="2694167" cy="279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82478" y="1548542"/>
            <a:ext cx="2694300" cy="17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79450" y="3779001"/>
            <a:ext cx="4414800" cy="188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55367" y="4542691"/>
            <a:ext cx="3421032" cy="2315298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/>
          <p:nvPr/>
        </p:nvSpPr>
        <p:spPr>
          <a:xfrm>
            <a:off x="7555432" y="2407766"/>
            <a:ext cx="896799" cy="5812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121900" lIns="121900" rIns="121900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Shape 285"/>
          <p:cNvSpPr/>
          <p:nvPr/>
        </p:nvSpPr>
        <p:spPr>
          <a:xfrm>
            <a:off x="7970567" y="3487132"/>
            <a:ext cx="1010400" cy="1055599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000000"/>
          </a:solidFill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121900" lIns="121900" rIns="121900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9830332" y="3961500"/>
            <a:ext cx="813600" cy="581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121900" lIns="121900" rIns="121900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2978899" y="1356975"/>
            <a:ext cx="1800528" cy="7635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0000FF"/>
                </a:solidFill>
                <a:latin typeface="Arial"/>
              </a:rPr>
              <a:t>紀念品店面</a:t>
            </a:r>
          </a:p>
        </p:txBody>
      </p:sp>
      <p:sp>
        <p:nvSpPr>
          <p:cNvPr id="288" name="Shape 288"/>
          <p:cNvSpPr/>
          <p:nvPr/>
        </p:nvSpPr>
        <p:spPr>
          <a:xfrm>
            <a:off x="3819599" y="5538475"/>
            <a:ext cx="4107034" cy="9947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980000"/>
                </a:solidFill>
                <a:latin typeface="Arial"/>
              </a:rPr>
              <a:t>網際網路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980000"/>
                </a:solidFill>
                <a:latin typeface="Arial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980000"/>
                </a:solidFill>
                <a:latin typeface="Arial"/>
              </a:rPr>
              <a:t>例如:粉絲專業、分享文章</a:t>
            </a:r>
          </a:p>
        </p:txBody>
      </p:sp>
      <p:sp>
        <p:nvSpPr>
          <p:cNvPr id="289" name="Shape 289"/>
          <p:cNvSpPr/>
          <p:nvPr/>
        </p:nvSpPr>
        <p:spPr>
          <a:xfrm>
            <a:off x="9760545" y="6150975"/>
            <a:ext cx="1496253" cy="6677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4C1130"/>
                </a:solidFill>
                <a:latin typeface="Arial"/>
              </a:rPr>
              <a:t>口耳相傳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-9999" l="0" r="0" t="-9999"/>
          </a:stretch>
        </a:blip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idx="1" type="body"/>
          </p:nvPr>
        </p:nvSpPr>
        <p:spPr>
          <a:xfrm>
            <a:off x="540441" y="1313984"/>
            <a:ext cx="11002806" cy="53572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zh-TW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1.跟旁邊的停車場做特約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zh-TW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2.生日打折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zh-TW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3.FB打卡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zh-TW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4.消費滿額送紀念品</a:t>
            </a:r>
          </a:p>
        </p:txBody>
      </p:sp>
      <p:pic>
        <p:nvPicPr>
          <p:cNvPr id="295" name="Shape 2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2453" y="3992619"/>
            <a:ext cx="6601696" cy="158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Shape 2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63685" y="1411345"/>
            <a:ext cx="3330463" cy="258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Shape 2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92453" y="1442942"/>
            <a:ext cx="3271232" cy="2549676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/>
          <p:nvPr/>
        </p:nvSpPr>
        <p:spPr>
          <a:xfrm>
            <a:off x="1857372" y="63800"/>
            <a:ext cx="8959803" cy="11993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CC0000"/>
                </a:solidFill>
                <a:latin typeface="Arial"/>
              </a:rPr>
              <a:t>好康折扣&amp;地理優勢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-9999" l="0" r="0" t="-9999"/>
          </a:stretch>
        </a:blip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type="title"/>
          </p:nvPr>
        </p:nvSpPr>
        <p:spPr>
          <a:xfrm>
            <a:off x="463566" y="440268"/>
            <a:ext cx="11360800" cy="763599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Arial"/>
              <a:buNone/>
            </a:pPr>
            <a:r>
              <a:rPr b="0" i="0" lang="zh-TW" sz="3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八、紀念品</a:t>
            </a:r>
          </a:p>
        </p:txBody>
      </p:sp>
      <p:pic>
        <p:nvPicPr>
          <p:cNvPr id="304" name="Shape 3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0118" y="1219101"/>
            <a:ext cx="3519899" cy="5049464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 txBox="1"/>
          <p:nvPr/>
        </p:nvSpPr>
        <p:spPr>
          <a:xfrm>
            <a:off x="4110017" y="1219101"/>
            <a:ext cx="5845200" cy="4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zh-TW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引用至『北宋登封窯珍珠地劃花雙虎紋瓶』做為發想。</a:t>
            </a:r>
            <a:br>
              <a:rPr lang="zh-TW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zh-TW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設計一雙保有歷史風味的筷子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Shape 3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38800" y="3593232"/>
            <a:ext cx="4566465" cy="2999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-9999" l="0" r="0" t="-9999"/>
          </a:stretch>
        </a:blip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type="title"/>
          </p:nvPr>
        </p:nvSpPr>
        <p:spPr>
          <a:xfrm>
            <a:off x="415600" y="593366"/>
            <a:ext cx="11360800" cy="763599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Arial"/>
              <a:buNone/>
            </a:pPr>
            <a:r>
              <a:rPr b="0" i="0" lang="zh-TW" sz="3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九、品牌設計的概念</a:t>
            </a:r>
          </a:p>
        </p:txBody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415600" y="1521600"/>
            <a:ext cx="11360800" cy="5066399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zh-TW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➢</a:t>
            </a:r>
            <a:r>
              <a:rPr b="0" i="0" lang="zh-TW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『眼明手筷』，對這件作品設計的品牌。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zh-TW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➢意指像老虎般，看得準、動作敏捷，有著一看見目標就絕不</a:t>
            </a:r>
            <a:r>
              <a:rPr lang="zh-TW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不</a:t>
            </a:r>
            <a:r>
              <a:rPr b="0" i="0" lang="zh-TW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放過</a:t>
            </a:r>
            <a:r>
              <a:rPr lang="zh-TW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獵物</a:t>
            </a:r>
            <a:r>
              <a:rPr b="0" i="0" lang="zh-TW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的概念去設計。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zh-TW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➢紋瓶的紋路或著刻畫圖案用在設計上</a:t>
            </a:r>
            <a:br>
              <a:rPr b="0" i="0" lang="zh-TW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zh-TW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，必能保留文化，也能創作一個新生命。</a:t>
            </a:r>
          </a:p>
        </p:txBody>
      </p:sp>
      <p:pic>
        <p:nvPicPr>
          <p:cNvPr id="313" name="Shape 3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21100" y="1622738"/>
            <a:ext cx="3111667" cy="437606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 txBox="1"/>
          <p:nvPr/>
        </p:nvSpPr>
        <p:spPr>
          <a:xfrm>
            <a:off x="8664732" y="5863800"/>
            <a:ext cx="2424399" cy="859199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zh-TW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(商標LOGO)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-9999" l="0" r="0" t="-9999"/>
          </a:stretch>
        </a:blip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type="title"/>
          </p:nvPr>
        </p:nvSpPr>
        <p:spPr>
          <a:xfrm>
            <a:off x="702527" y="624110"/>
            <a:ext cx="10802084" cy="725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Questrial"/>
              <a:buNone/>
            </a:pPr>
            <a:r>
              <a:rPr b="0" i="0" lang="zh-TW" sz="36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十、參考資料</a:t>
            </a:r>
          </a:p>
        </p:txBody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702527" y="1650380"/>
            <a:ext cx="10802084" cy="4982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zh-TW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東吳大學歷史學系碩士班論文-北宋文人飲食文化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zh-TW" sz="1800" u="sng" cap="none" strike="noStrik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http://163.14.136.66:8080/ir/retrieve/3829/101SCU00493003-001.pdf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zh-TW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夜市始於北宋東京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zh-TW" sz="1800" u="sng" cap="none" strike="noStrik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5"/>
              </a:rPr>
              <a:t>http://news.163.com/13/0802/05/958HRIIV00014Q4P.html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zh-TW" sz="1800" u="sng" cap="none" strike="noStrik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6"/>
              </a:rPr>
              <a:t>古月新城 複合式餐館 到桃園中壢必去的美食聖地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zh-TW" sz="1800" u="sng" cap="none" strike="noStrik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7"/>
              </a:rPr>
              <a:t>http://fleming342.pixnet.net/blog/post/273457774-%E5%8F%A4%E6%9C%88%E6%96%B0%E5%9F%8E-%E8%A4%87%E5%90%88%E5%BC%8F%E9%A4%90%E9%A4%A8--%E5%88%B0%E6%A1%83%E5%9C%92%E4%B8%AD%E5%A3%A2%E5%BF%85%E5%8E%BB%E7%9A%84%E7%BE%8E%E9%A3%9F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zh-TW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駐唱歌手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zh-TW" sz="1800" u="sng" cap="none" strike="noStrik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8"/>
              </a:rPr>
              <a:t>http://www.yangshujidi.com/yangshu/%E9%A9%BB%E5%94%B1%E6%AD%8C%E6%89%8B.html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-9999" l="0" r="0" t="-9999"/>
          </a:stretch>
        </a:blip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idx="1" type="body"/>
          </p:nvPr>
        </p:nvSpPr>
        <p:spPr>
          <a:xfrm>
            <a:off x="579549" y="1236371"/>
            <a:ext cx="10925062" cy="5361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zh-TW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帶你走進台北故宮的精品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zh-TW" sz="1800" u="sng" cap="none" strike="noStrik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http://chuansong.me/n/805153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zh-TW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北宋瓷器欣賞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zh-TW" sz="1800" u="sng" cap="none" strike="noStrik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5"/>
              </a:rPr>
              <a:t>http://www.360doc.com/content/13/0117/23/10940644_260820154.shtml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zh-TW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北宋定窯白瓷刻花雙魚鴛鴦荷花紋大碗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zh-TW" sz="1800" u="sng" cap="none" strike="noStrik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6"/>
              </a:rPr>
              <a:t>http://blog.xuite.net/liangyu413766/twblog/119882655-%E5%8C%97%E5%AE%8B%E5%AE%9A%E7%AA%AF%E7%99%BD%E7%93%B7%E5%88%BB%E8%8A%B1%E9%9B%99%E9%AD%9A%E9%B4%9B%E9%B4%A6%E8%8D%B7%E8%8A%B1%E7%B4%8B%E5%A4%A7%E7%A2%97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zh-TW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圖片_北宋早期青白釉執壺。_ma77660_瓷器/青花_青白瓷/影青瓷_賣盤_集市【7788青白瓷】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zh-TW" sz="1800" u="sng" cap="none" strike="noStrik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7"/>
              </a:rPr>
              <a:t>http://www.7788qbc.com/market/pic_main/?id=77660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-9999" l="0" r="0" t="-9999"/>
          </a:stretch>
        </a:blip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idx="1" type="body"/>
          </p:nvPr>
        </p:nvSpPr>
        <p:spPr>
          <a:xfrm>
            <a:off x="942534" y="1237957"/>
            <a:ext cx="10562077" cy="5176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zh-TW" sz="1800" u="sng" cap="none" strike="noStrik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《东京梦华录》—— 舌尖上的北宋（一）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zh-TW" sz="1800" u="sng" cap="none" strike="noStrik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5"/>
              </a:rPr>
              <a:t>http://blog.sina.com.cn/s/blog_74eb30850101jh79.html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zh-TW" sz="1800" u="sng" cap="none" strike="noStrik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6"/>
              </a:rPr>
              <a:t>《东京梦华录》—— 舌尖上的北宋（三）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zh-TW" sz="1800" u="sng" cap="none" strike="noStrik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7"/>
              </a:rPr>
              <a:t>http://blog.sina.com.cn/s/blog_74eb30850102uw0o.html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《东京梦华录》—— 舌尖上的北宋（三）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zh-TW" sz="1800" u="sng" cap="none" strike="noStrik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8"/>
              </a:rPr>
              <a:t>http://blog.sina.com.cn/s/blog_74eb30850102uwfb.html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正達廣告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zh-TW" sz="1800" u="sng" cap="none" strike="noStrik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9"/>
              </a:rPr>
              <a:t>http://www.jdjd.com.tw/product-detail-599748.html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zh-TW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日常 慢活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zh-TW" sz="1800" u="sng" cap="none" strike="noStrik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10"/>
              </a:rPr>
              <a:t>http://belovedu.pixnet.net/blog/post/207549088-%E3%80%90%E6%83%85%E5%A0%B1%E3%80%912016%E5%B9%B4%E5%A3%BD%E6%98%9F%E7%94%9F%E6%97%A5%E5%84%AA%E6%83%A0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-9999" l="0" r="0" t="-9999"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1614129" y="636989"/>
            <a:ext cx="8911686" cy="702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Arial"/>
              <a:buNone/>
            </a:pPr>
            <a:r>
              <a:rPr b="0" i="0" lang="zh-TW" sz="3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目錄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708895" y="1339403"/>
            <a:ext cx="11204061" cy="4984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zh-TW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一、為何會想開北宋文化餐廳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zh-TW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二、開設地點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zh-TW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三、裝潢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zh-TW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四、氣氛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zh-TW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五、餐具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zh-TW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六、飲食-前菜、主菜、湯類、甜點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zh-TW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七、行銷策略的手法以及客群分析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zh-TW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八、紀念品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zh-TW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九、品牌設計概念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zh-TW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十、參考文獻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type="title"/>
          </p:nvPr>
        </p:nvSpPr>
        <p:spPr>
          <a:xfrm>
            <a:off x="686056" y="2125952"/>
            <a:ext cx="11360800" cy="763599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Arial"/>
              <a:buNone/>
            </a:pPr>
            <a:r>
              <a:rPr b="1" i="0" lang="zh-TW" sz="4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END</a:t>
            </a:r>
          </a:p>
        </p:txBody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3221900" y="2748833"/>
            <a:ext cx="6824400" cy="2249199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zh-TW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感謝各位聆聽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2013061" y="613714"/>
            <a:ext cx="8911686" cy="746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Arial"/>
              <a:buNone/>
            </a:pPr>
            <a:r>
              <a:rPr b="0" i="0" lang="zh-TW" sz="3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一、為何會想開北宋文化餐廳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13316" y="1360687"/>
            <a:ext cx="10891294" cy="53234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zh-TW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宋代是近代飲食文化發展的一個重要時期，當時各類農作物產量與種類增加使得商業經濟繁盛，在此基礎下民間飲食業發展相當蓬勃，產生了許多流傳至今的烹飪佳餚。</a:t>
            </a:r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870" y="2497874"/>
            <a:ext cx="10544184" cy="4014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283336" y="578293"/>
            <a:ext cx="11221276" cy="836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Arial"/>
              <a:buNone/>
            </a:pPr>
            <a:r>
              <a:rPr b="0" i="0" lang="zh-TW" sz="3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二、開設地點</a:t>
            </a:r>
          </a:p>
        </p:txBody>
      </p:sp>
      <p:pic>
        <p:nvPicPr>
          <p:cNvPr id="192" name="Shape 19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5037" y="2034861"/>
            <a:ext cx="5979575" cy="4353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336" y="2034861"/>
            <a:ext cx="5241701" cy="435305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1770775" y="1110475"/>
            <a:ext cx="8778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2400"/>
              <a:t>近火車站，人潮最多地區，廣告設立大方明顯，凸顯我店特色，接近市區，逛街購物方便。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536516" y="592112"/>
            <a:ext cx="11079608" cy="733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Arial"/>
              <a:buNone/>
            </a:pPr>
            <a:r>
              <a:rPr b="0" i="0" lang="zh-TW" sz="3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三、裝潢</a:t>
            </a:r>
          </a:p>
        </p:txBody>
      </p:sp>
      <p:pic>
        <p:nvPicPr>
          <p:cNvPr id="200" name="Shape 20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002" y="2192182"/>
            <a:ext cx="2619375" cy="3729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4377" y="2192182"/>
            <a:ext cx="2619375" cy="3729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63753" y="2192183"/>
            <a:ext cx="3179164" cy="3729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42917" y="2192182"/>
            <a:ext cx="2442116" cy="372911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/>
        </p:nvSpPr>
        <p:spPr>
          <a:xfrm>
            <a:off x="1785775" y="1110475"/>
            <a:ext cx="96642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3000"/>
              <a:t>在裝潢這點，使用似中國古代風格，復古門簾，安靜的小茶式，直接將顧客帶進北宋的世界裡。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-9999" l="0" r="0" t="-9999"/>
          </a:stretch>
        </a:blip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1584100" y="624110"/>
            <a:ext cx="9920511" cy="741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Arial"/>
              <a:buNone/>
            </a:pPr>
            <a:r>
              <a:rPr b="0" i="0" lang="zh-TW" sz="3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四、氣氛</a:t>
            </a:r>
          </a:p>
        </p:txBody>
      </p:sp>
      <p:sp>
        <p:nvSpPr>
          <p:cNvPr id="210" name="Shape 210"/>
          <p:cNvSpPr/>
          <p:nvPr/>
        </p:nvSpPr>
        <p:spPr>
          <a:xfrm>
            <a:off x="7769625" y="1365150"/>
            <a:ext cx="3860400" cy="15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>
              <a:spcBef>
                <a:spcPts val="0"/>
              </a:spcBef>
              <a:buSzPct val="25000"/>
              <a:buNone/>
            </a:pPr>
            <a:r>
              <a:rPr b="0" i="0" lang="zh-TW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1.請駐唱歌手</a:t>
            </a:r>
            <a:r>
              <a:rPr lang="zh-TW" sz="2400">
                <a:solidFill>
                  <a:schemeClr val="dk1"/>
                </a:solidFill>
              </a:rPr>
              <a:t>或者歌舞劇在台前表演，也開放與歌手舞者拍照的空間</a:t>
            </a:r>
          </a:p>
          <a:p>
            <a:pPr indent="0" lvl="0" marL="0" marR="0" rtl="0" algn="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7998500" y="3290550"/>
            <a:ext cx="3506100" cy="11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>
              <a:spcBef>
                <a:spcPts val="0"/>
              </a:spcBef>
              <a:buSzPct val="25000"/>
              <a:buNone/>
            </a:pPr>
            <a:r>
              <a:rPr b="0" i="0" lang="zh-TW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2.當沒有駐唱歌手時，</a:t>
            </a:r>
            <a:br>
              <a:rPr b="0" i="0" lang="zh-TW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400">
                <a:solidFill>
                  <a:schemeClr val="dk1"/>
                </a:solidFill>
              </a:rPr>
              <a:t>以</a:t>
            </a:r>
            <a:r>
              <a:rPr b="0" i="0" lang="zh-TW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小提琴音樂</a:t>
            </a:r>
            <a:r>
              <a:rPr lang="zh-TW" sz="2400">
                <a:solidFill>
                  <a:schemeClr val="dk1"/>
                </a:solidFill>
              </a:rPr>
              <a:t>&amp;古代經典詩曲溶入氣氛</a:t>
            </a:r>
          </a:p>
        </p:txBody>
      </p:sp>
      <p:pic>
        <p:nvPicPr>
          <p:cNvPr descr="湖1.jpg" id="212" name="Shape 2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0102" y="1365149"/>
            <a:ext cx="6909525" cy="5134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-9999" l="0" r="0" t="-9999"/>
          </a:stretch>
        </a:blip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624468" y="628260"/>
            <a:ext cx="10880144" cy="65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Arial"/>
              <a:buNone/>
            </a:pPr>
            <a:r>
              <a:rPr b="0" i="0" lang="zh-TW" sz="3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五、餐具</a:t>
            </a:r>
          </a:p>
        </p:txBody>
      </p:sp>
      <p:pic>
        <p:nvPicPr>
          <p:cNvPr id="218" name="Shape 218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468" y="2242066"/>
            <a:ext cx="2510617" cy="1535668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/>
          <p:nvPr/>
        </p:nvSpPr>
        <p:spPr>
          <a:xfrm>
            <a:off x="3135086" y="2133122"/>
            <a:ext cx="2587083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zh-TW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宋徽宗所創的「瘦金體」</a:t>
            </a: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2608" y="3777733"/>
            <a:ext cx="2542478" cy="2060612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3135086" y="3777733"/>
            <a:ext cx="1839951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北宋汝窯蓮花碗</a:t>
            </a:r>
          </a:p>
        </p:txBody>
      </p:sp>
      <p:pic>
        <p:nvPicPr>
          <p:cNvPr id="222" name="Shape 2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58812" y="2133122"/>
            <a:ext cx="2752725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/>
          <p:nvPr/>
        </p:nvSpPr>
        <p:spPr>
          <a:xfrm>
            <a:off x="8511535" y="2097939"/>
            <a:ext cx="3535683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北宋定窯白瓷刻雙魚鴛鴦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荷花紋大碗</a:t>
            </a: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61998" y="3790471"/>
            <a:ext cx="2749536" cy="204787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/>
          <p:nvPr/>
        </p:nvSpPr>
        <p:spPr>
          <a:xfrm>
            <a:off x="8548178" y="3790471"/>
            <a:ext cx="3053271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北宋早期青白釉執壺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-9999" l="0" r="0" t="-9999"/>
          </a:stretch>
        </a:blip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554537" y="647022"/>
            <a:ext cx="10969352" cy="633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Arial"/>
              <a:buNone/>
            </a:pPr>
            <a:r>
              <a:rPr b="0" i="0" lang="zh-TW" sz="3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六、飲食-前菜</a:t>
            </a:r>
          </a:p>
        </p:txBody>
      </p:sp>
      <p:pic>
        <p:nvPicPr>
          <p:cNvPr id="231" name="Shape 231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39214" y="2105099"/>
            <a:ext cx="2757701" cy="183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5258" y="2105100"/>
            <a:ext cx="2808558" cy="1836234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/>
          <p:nvPr/>
        </p:nvSpPr>
        <p:spPr>
          <a:xfrm>
            <a:off x="3343825" y="2075511"/>
            <a:ext cx="2464500" cy="1839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zh-TW" sz="24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金斯黨梅</a:t>
            </a:r>
            <a:r>
              <a:rPr b="0" lang="zh-TW" sz="24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br>
              <a:rPr b="0" lang="zh-TW" sz="24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zh-TW" sz="1800">
                <a:latin typeface="DFKai-SB"/>
                <a:ea typeface="DFKai-SB"/>
                <a:cs typeface="DFKai-SB"/>
                <a:sym typeface="DFKai-SB"/>
              </a:rPr>
              <a:t>除了作為</a:t>
            </a:r>
            <a:r>
              <a:rPr b="1" lang="zh-TW" sz="1800">
                <a:latin typeface="DFKai-SB"/>
                <a:ea typeface="DFKai-SB"/>
                <a:cs typeface="DFKai-SB"/>
                <a:sym typeface="DFKai-SB"/>
                <a:hlinkClick r:id="rId6"/>
              </a:rPr>
              <a:t>小吃</a:t>
            </a:r>
            <a:r>
              <a:rPr b="1" lang="zh-TW" sz="1800">
                <a:latin typeface="DFKai-SB"/>
                <a:ea typeface="DFKai-SB"/>
                <a:cs typeface="DFKai-SB"/>
                <a:sym typeface="DFKai-SB"/>
              </a:rPr>
              <a:t>或</a:t>
            </a:r>
            <a:r>
              <a:rPr b="1" lang="zh-TW" sz="1800">
                <a:latin typeface="DFKai-SB"/>
                <a:ea typeface="DFKai-SB"/>
                <a:cs typeface="DFKai-SB"/>
                <a:sym typeface="DFKai-SB"/>
                <a:hlinkClick r:id="rId7"/>
              </a:rPr>
              <a:t>零食</a:t>
            </a:r>
            <a:r>
              <a:rPr b="1" lang="zh-TW" sz="1800">
                <a:latin typeface="DFKai-SB"/>
                <a:ea typeface="DFKai-SB"/>
                <a:cs typeface="DFKai-SB"/>
                <a:sym typeface="DFKai-SB"/>
              </a:rPr>
              <a:t>直接食用外，蜜餞也可以用來放於</a:t>
            </a:r>
            <a:r>
              <a:rPr b="1" lang="zh-TW" sz="1800">
                <a:latin typeface="DFKai-SB"/>
                <a:ea typeface="DFKai-SB"/>
                <a:cs typeface="DFKai-SB"/>
                <a:sym typeface="DFKai-SB"/>
                <a:hlinkClick r:id="rId8"/>
              </a:rPr>
              <a:t>蛋糕</a:t>
            </a:r>
            <a:r>
              <a:rPr b="1" lang="zh-TW" sz="1800"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b="1" lang="zh-TW" sz="1800">
                <a:latin typeface="DFKai-SB"/>
                <a:ea typeface="DFKai-SB"/>
                <a:cs typeface="DFKai-SB"/>
                <a:sym typeface="DFKai-SB"/>
                <a:hlinkClick r:id="rId9"/>
              </a:rPr>
              <a:t>餅乾</a:t>
            </a:r>
            <a:r>
              <a:rPr b="1" lang="zh-TW" sz="1800">
                <a:latin typeface="DFKai-SB"/>
                <a:ea typeface="DFKai-SB"/>
                <a:cs typeface="DFKai-SB"/>
                <a:sym typeface="DFKai-SB"/>
              </a:rPr>
              <a:t>等點心上作為點</a:t>
            </a:r>
            <a:r>
              <a:rPr b="1" lang="zh-TW" sz="1800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綴</a:t>
            </a:r>
          </a:p>
        </p:txBody>
      </p:sp>
      <p:sp>
        <p:nvSpPr>
          <p:cNvPr id="234" name="Shape 234"/>
          <p:cNvSpPr/>
          <p:nvPr/>
        </p:nvSpPr>
        <p:spPr>
          <a:xfrm>
            <a:off x="8755675" y="2105100"/>
            <a:ext cx="2736600" cy="18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生淹水木瓜: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把木瓜削皮，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只留下果肉，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切成小塊，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泡到冰水里面。</a:t>
            </a:r>
          </a:p>
        </p:txBody>
      </p:sp>
      <p:sp>
        <p:nvSpPr>
          <p:cNvPr id="235" name="Shape 235"/>
          <p:cNvSpPr/>
          <p:nvPr/>
        </p:nvSpPr>
        <p:spPr>
          <a:xfrm>
            <a:off x="3300750" y="3965588"/>
            <a:ext cx="2954700" cy="20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>
              <a:spcBef>
                <a:spcPts val="0"/>
              </a:spcBef>
              <a:buSzPct val="25000"/>
              <a:buNone/>
            </a:pPr>
            <a:r>
              <a:rPr b="1"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奇豆</a:t>
            </a:r>
            <a:br>
              <a:rPr b="1"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zh-TW" sz="1800">
                <a:solidFill>
                  <a:srgbClr val="545454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對於預防心血管疾病和高膽固醇都有很大幫助，甚至還可當作減重時的點心</a:t>
            </a:r>
            <a:br>
              <a:rPr b="1" lang="zh-TW" sz="2400">
                <a:solidFill>
                  <a:schemeClr val="dk1"/>
                </a:solidFill>
              </a:rPr>
            </a:br>
          </a:p>
        </p:txBody>
      </p:sp>
      <p:pic>
        <p:nvPicPr>
          <p:cNvPr id="236" name="Shape 23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39214" y="4036658"/>
            <a:ext cx="2757701" cy="209232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/>
          <p:nvPr/>
        </p:nvSpPr>
        <p:spPr>
          <a:xfrm>
            <a:off x="8772253" y="4036658"/>
            <a:ext cx="295465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果木翹羹: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這是一種水果和魚翅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混在一起做的羹</a:t>
            </a:r>
          </a:p>
        </p:txBody>
      </p:sp>
      <p:pic>
        <p:nvPicPr>
          <p:cNvPr descr="800px-Chholay.JPG" id="238" name="Shape 23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71200" y="4036650"/>
            <a:ext cx="2808575" cy="2023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-9999" l="0" r="0" t="-9999"/>
          </a:stretch>
        </a:blip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553150" y="597793"/>
            <a:ext cx="11093132" cy="773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Arial"/>
              <a:buNone/>
            </a:pPr>
            <a:r>
              <a:rPr b="0" i="0" lang="zh-TW" sz="3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飲食-主菜</a:t>
            </a:r>
          </a:p>
        </p:txBody>
      </p:sp>
      <p:pic>
        <p:nvPicPr>
          <p:cNvPr id="244" name="Shape 244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481" y="1905000"/>
            <a:ext cx="3090002" cy="211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1481" y="4023360"/>
            <a:ext cx="3090003" cy="2577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58046" y="1811550"/>
            <a:ext cx="2137315" cy="183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58046" y="3743089"/>
            <a:ext cx="2331719" cy="285749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/>
          <p:nvPr/>
        </p:nvSpPr>
        <p:spPr>
          <a:xfrm>
            <a:off x="3501483" y="1898883"/>
            <a:ext cx="2262157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lang="zh-TW" sz="24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煎夾子:</a:t>
            </a: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韭菜盒</a:t>
            </a:r>
          </a:p>
        </p:txBody>
      </p:sp>
      <p:sp>
        <p:nvSpPr>
          <p:cNvPr id="249" name="Shape 249"/>
          <p:cNvSpPr/>
          <p:nvPr/>
        </p:nvSpPr>
        <p:spPr>
          <a:xfrm>
            <a:off x="3489217" y="3914564"/>
            <a:ext cx="2610499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麻飲細粉:酸辣粉</a:t>
            </a:r>
          </a:p>
        </p:txBody>
      </p:sp>
      <p:sp>
        <p:nvSpPr>
          <p:cNvPr id="250" name="Shape 250"/>
          <p:cNvSpPr/>
          <p:nvPr/>
        </p:nvSpPr>
        <p:spPr>
          <a:xfrm>
            <a:off x="8095360" y="1898883"/>
            <a:ext cx="405320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紅絲:用鮮蝦和川椒一起煮的湯來和麵，再細切，煮熟的麵條即為紅色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sz="1800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8289767" y="3761673"/>
            <a:ext cx="1261884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水飯:粥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絲縷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