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272" r:id="rId4"/>
    <p:sldId id="271" r:id="rId5"/>
    <p:sldId id="275" r:id="rId6"/>
    <p:sldId id="273" r:id="rId7"/>
    <p:sldId id="274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0" r:id="rId18"/>
    <p:sldId id="277" r:id="rId19"/>
    <p:sldId id="259" r:id="rId20"/>
    <p:sldId id="269" r:id="rId21"/>
    <p:sldId id="25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ch20135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E9"/>
    <a:srgbClr val="0077EE"/>
    <a:srgbClr val="67F00A"/>
    <a:srgbClr val="FF9933"/>
    <a:srgbClr val="6923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0T16:13:01.062" idx="1">
    <p:pos x="1214" y="2827"/>
    <p:text>「X+1」是指加強學生實習討論的深晚課程，例如一門三學分的課，教師額外再加一學分的實習課或是討論課在夜間進行，讓學生「把功課帶回家」。
「3+3 」則是要求「一堂課，三個不同科系老師來上」，學生充分跨領欲參與討論，教師則可與其他學者激盪火花，也能減少課堂時間。
「15+3」，每學期18周的課堂中，至少3周要以翻轉教室方式教學。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BE38D-0A74-4C1D-8494-4965D38371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F3D62B9C-D48F-4FBD-A8E0-8E5A067F166D}">
      <dgm:prSet/>
      <dgm:spPr/>
      <dgm:t>
        <a:bodyPr/>
        <a:lstStyle/>
        <a:p>
          <a:pPr algn="ctr" rtl="0"/>
          <a:r>
            <a:rPr lang="zh-TW" b="0" i="0" baseline="0" dirty="0" smtClean="0"/>
            <a:t>公民基本能力</a:t>
          </a:r>
          <a:endParaRPr lang="zh-TW" b="0" i="0" baseline="0" dirty="0"/>
        </a:p>
      </dgm:t>
    </dgm:pt>
    <dgm:pt modelId="{1D09A54E-8856-489F-B699-8B3BE32FB0E7}" type="par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7B8B6965-2138-4585-A4F0-AF49E6BE5EF7}" type="sib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638883BA-69A6-470C-A9BE-607A778DC29F}" type="pres">
      <dgm:prSet presAssocID="{929BE38D-0A74-4C1D-8494-4965D383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BF68AF-EA65-4F4C-A48B-CCD67A0312DD}" type="pres">
      <dgm:prSet presAssocID="{F3D62B9C-D48F-4FBD-A8E0-8E5A067F16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16AE76-26D0-42B2-B0D9-6C493FE90FCA}" type="presOf" srcId="{929BE38D-0A74-4C1D-8494-4965D3837172}" destId="{638883BA-69A6-470C-A9BE-607A778DC29F}" srcOrd="0" destOrd="0" presId="urn:microsoft.com/office/officeart/2005/8/layout/vList2"/>
    <dgm:cxn modelId="{2092D98F-1489-447D-B2A0-0D1AA2ACFDEC}" srcId="{929BE38D-0A74-4C1D-8494-4965D3837172}" destId="{F3D62B9C-D48F-4FBD-A8E0-8E5A067F166D}" srcOrd="0" destOrd="0" parTransId="{1D09A54E-8856-489F-B699-8B3BE32FB0E7}" sibTransId="{7B8B6965-2138-4585-A4F0-AF49E6BE5EF7}"/>
    <dgm:cxn modelId="{B553B00C-BA36-4844-9898-9CAC54EF50C5}" type="presOf" srcId="{F3D62B9C-D48F-4FBD-A8E0-8E5A067F166D}" destId="{D6BF68AF-EA65-4F4C-A48B-CCD67A0312DD}" srcOrd="0" destOrd="0" presId="urn:microsoft.com/office/officeart/2005/8/layout/vList2"/>
    <dgm:cxn modelId="{7E61B508-1BE3-4B5B-8397-846FE0540AAB}" type="presParOf" srcId="{638883BA-69A6-470C-A9BE-607A778DC29F}" destId="{D6BF68AF-EA65-4F4C-A48B-CCD67A031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BE38D-0A74-4C1D-8494-4965D38371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3D62B9C-D48F-4FBD-A8E0-8E5A067F166D}">
      <dgm:prSet/>
      <dgm:spPr>
        <a:solidFill>
          <a:srgbClr val="67F00A"/>
        </a:solidFill>
      </dgm:spPr>
      <dgm:t>
        <a:bodyPr/>
        <a:lstStyle/>
        <a:p>
          <a:pPr algn="ctr" rtl="0"/>
          <a:r>
            <a:rPr lang="zh-TW" altLang="zh-TW" dirty="0" smtClean="0"/>
            <a:t>課程之目標</a:t>
          </a:r>
          <a:endParaRPr lang="zh-TW" b="0" i="0" baseline="0" dirty="0"/>
        </a:p>
      </dgm:t>
    </dgm:pt>
    <dgm:pt modelId="{1D09A54E-8856-489F-B699-8B3BE32FB0E7}" type="par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7B8B6965-2138-4585-A4F0-AF49E6BE5EF7}" type="sib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638883BA-69A6-470C-A9BE-607A778DC29F}" type="pres">
      <dgm:prSet presAssocID="{929BE38D-0A74-4C1D-8494-4965D383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BF68AF-EA65-4F4C-A48B-CCD67A0312DD}" type="pres">
      <dgm:prSet presAssocID="{F3D62B9C-D48F-4FBD-A8E0-8E5A067F16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ADA3D2-8C6B-4F36-9749-979C70DC7F20}" type="presOf" srcId="{F3D62B9C-D48F-4FBD-A8E0-8E5A067F166D}" destId="{D6BF68AF-EA65-4F4C-A48B-CCD67A0312DD}" srcOrd="0" destOrd="0" presId="urn:microsoft.com/office/officeart/2005/8/layout/vList2"/>
    <dgm:cxn modelId="{2092D98F-1489-447D-B2A0-0D1AA2ACFDEC}" srcId="{929BE38D-0A74-4C1D-8494-4965D3837172}" destId="{F3D62B9C-D48F-4FBD-A8E0-8E5A067F166D}" srcOrd="0" destOrd="0" parTransId="{1D09A54E-8856-489F-B699-8B3BE32FB0E7}" sibTransId="{7B8B6965-2138-4585-A4F0-AF49E6BE5EF7}"/>
    <dgm:cxn modelId="{75224370-F794-4D0D-BB5F-0B2A301A7257}" type="presOf" srcId="{929BE38D-0A74-4C1D-8494-4965D3837172}" destId="{638883BA-69A6-470C-A9BE-607A778DC29F}" srcOrd="0" destOrd="0" presId="urn:microsoft.com/office/officeart/2005/8/layout/vList2"/>
    <dgm:cxn modelId="{81E7DAD7-39E6-4F2E-90E8-75AD7A45716B}" type="presParOf" srcId="{638883BA-69A6-470C-A9BE-607A778DC29F}" destId="{D6BF68AF-EA65-4F4C-A48B-CCD67A031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F68AF-EA65-4F4C-A48B-CCD67A0312DD}">
      <dsp:nvSpPr>
        <dsp:cNvPr id="0" name=""/>
        <dsp:cNvSpPr/>
      </dsp:nvSpPr>
      <dsp:spPr>
        <a:xfrm>
          <a:off x="0" y="750"/>
          <a:ext cx="3510245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baseline="0" dirty="0" smtClean="0"/>
            <a:t>公民基本能力</a:t>
          </a:r>
          <a:endParaRPr lang="zh-TW" sz="2500" b="0" i="0" kern="1200" baseline="0" dirty="0"/>
        </a:p>
      </dsp:txBody>
      <dsp:txXfrm>
        <a:off x="0" y="750"/>
        <a:ext cx="3510245" cy="760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F68AF-EA65-4F4C-A48B-CCD67A0312DD}">
      <dsp:nvSpPr>
        <dsp:cNvPr id="0" name=""/>
        <dsp:cNvSpPr/>
      </dsp:nvSpPr>
      <dsp:spPr>
        <a:xfrm>
          <a:off x="0" y="750"/>
          <a:ext cx="3510245" cy="760500"/>
        </a:xfrm>
        <a:prstGeom prst="roundRect">
          <a:avLst/>
        </a:prstGeom>
        <a:solidFill>
          <a:srgbClr val="67F00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/>
            <a:t>課程之目標</a:t>
          </a:r>
          <a:endParaRPr lang="zh-TW" sz="2500" b="0" i="0" kern="1200" baseline="0" dirty="0"/>
        </a:p>
      </dsp:txBody>
      <dsp:txXfrm>
        <a:off x="0" y="750"/>
        <a:ext cx="3510245" cy="76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9CDB-633E-4AEB-9B9E-19E445C0308C}" type="datetimeFigureOut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27B2-5E3C-453B-8179-702CF4F406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27B2-5E3C-453B-8179-702CF4F406B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06195-4C85-4C4D-B836-1DB1A3A9DD44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3F887-DDE1-447C-91A1-65FEA9E3E497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6EF76-039F-47A3-9D03-D8008F8342A6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80F59-CBE2-403E-B22C-600339F1E393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292C-0888-4180-AFE3-61D07782FADA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9870B-DE5C-4E9A-BBA8-1E7F332F1627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B4434-717C-4B3F-9BF3-F9CE48ED342E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55B93-84EB-4285-A117-EDEF547D03F4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57A4-97B9-47E4-BEBA-34A8D9ECBC9A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36F322-2729-48BA-A476-E98B06FD03A2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51DE19-0985-4A56-BF72-F7EFC552B074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3FD03D-38B1-4CA8-A9E0-39C514A84EC1}" type="datetime1">
              <a:rPr lang="zh-TW" altLang="en-US" smtClean="0"/>
              <a:pPr/>
              <a:t>2015/1/10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site/ge09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goo.gl/7jEbMU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723" y="1222464"/>
            <a:ext cx="7772400" cy="1829761"/>
          </a:xfrm>
        </p:spPr>
        <p:txBody>
          <a:bodyPr>
            <a:normAutofit/>
          </a:bodyPr>
          <a:lstStyle/>
          <a:p>
            <a:r>
              <a:rPr lang="zh-TW" altLang="zh-TW" sz="3600" dirty="0" smtClean="0"/>
              <a:t>教育部現代公民核心能力課程計畫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zh-TW" sz="2800" dirty="0" smtClean="0"/>
              <a:t>擬像與仿真：影本閱讀與詮釋創生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課群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1487736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zh-TW" altLang="zh-TW" sz="2400" b="1" dirty="0" smtClean="0">
                <a:solidFill>
                  <a:srgbClr val="692355"/>
                </a:solidFill>
              </a:rPr>
              <a:t>政治利維坦：視域融合與象徵</a:t>
            </a:r>
            <a:endParaRPr lang="en-US" altLang="zh-TW" sz="2400" b="1" dirty="0" smtClean="0">
              <a:solidFill>
                <a:srgbClr val="692355"/>
              </a:solidFill>
            </a:endParaRPr>
          </a:p>
          <a:p>
            <a:pPr>
              <a:spcAft>
                <a:spcPts val="400"/>
              </a:spcAft>
            </a:pPr>
            <a:r>
              <a:rPr lang="zh-TW" altLang="en-US" sz="2400" b="1" dirty="0" smtClean="0">
                <a:solidFill>
                  <a:srgbClr val="692355"/>
                </a:solidFill>
              </a:rPr>
              <a:t>主持人：健行科大通識中心 閔宇經</a:t>
            </a:r>
            <a:endParaRPr lang="en-US" altLang="zh-TW" sz="2400" b="1" dirty="0" smtClean="0">
              <a:solidFill>
                <a:srgbClr val="692355"/>
              </a:solidFill>
            </a:endParaRPr>
          </a:p>
          <a:p>
            <a:pPr>
              <a:spcAft>
                <a:spcPts val="400"/>
              </a:spcAft>
            </a:pPr>
            <a:r>
              <a:rPr lang="en-US" altLang="zh-TW" sz="2400" b="1" dirty="0" smtClean="0">
                <a:solidFill>
                  <a:srgbClr val="692355"/>
                </a:solidFill>
                <a:latin typeface="+mj-ea"/>
                <a:ea typeface="+mj-ea"/>
              </a:rPr>
              <a:t>MOE-103-1-2-035</a:t>
            </a:r>
            <a:r>
              <a:rPr lang="en-US" altLang="zh-TW" sz="2400" b="1" dirty="0" smtClean="0">
                <a:solidFill>
                  <a:srgbClr val="692355"/>
                </a:solidFill>
              </a:rPr>
              <a:t>  </a:t>
            </a:r>
          </a:p>
          <a:p>
            <a:endParaRPr lang="zh-TW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140968"/>
            <a:ext cx="1728192" cy="1643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b="1" dirty="0" smtClean="0">
                <a:solidFill>
                  <a:srgbClr val="FF0000"/>
                </a:solidFill>
              </a:rPr>
              <a:t>一、通識閱讀的重要性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哈佛或芝加哥大學模式，讓我們瞭解到「經典」只是一種是一種文本，是人類文化或思想的承載體，是一種過程、手段，更重要的在閱讀</a:t>
            </a:r>
            <a:r>
              <a:rPr lang="zh-TW" altLang="en-US" dirty="0" smtClean="0"/>
              <a:t>、</a:t>
            </a:r>
            <a:r>
              <a:rPr lang="zh-TW" altLang="zh-TW" dirty="0" smtClean="0"/>
              <a:t>討論與思辯。</a:t>
            </a:r>
            <a:endParaRPr lang="en-US" altLang="zh-TW" b="1" dirty="0" smtClean="0"/>
          </a:p>
          <a:p>
            <a:r>
              <a:rPr lang="zh-TW" altLang="zh-TW" b="1" dirty="0" smtClean="0">
                <a:solidFill>
                  <a:srgbClr val="FF0000"/>
                </a:solidFill>
              </a:rPr>
              <a:t>二、閱讀方法的重要性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以閱讀為手段，藉由原本和不同文本</a:t>
            </a:r>
            <a:r>
              <a:rPr lang="en-US" altLang="zh-TW" dirty="0" smtClean="0"/>
              <a:t>(</a:t>
            </a:r>
            <a:r>
              <a:rPr lang="zh-TW" altLang="zh-TW" dirty="0" smtClean="0"/>
              <a:t>影本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，以覺悟人類的社會性存在，相互理解詮釋進而從原型到改作創生，最終淬煉「思考」的終極關鍵能力。</a:t>
            </a:r>
            <a:endParaRPr lang="en-US" altLang="zh-TW" b="1" dirty="0" smtClean="0"/>
          </a:p>
          <a:p>
            <a:r>
              <a:rPr lang="zh-TW" altLang="zh-TW" b="1" dirty="0" smtClean="0">
                <a:solidFill>
                  <a:srgbClr val="FF0000"/>
                </a:solidFill>
              </a:rPr>
              <a:t>三、政治文學輕經典閱讀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經由政治文學輕經典，們返回公民社會的最基本命題</a:t>
            </a:r>
            <a:r>
              <a:rPr lang="en-US" altLang="zh-TW" dirty="0" smtClean="0"/>
              <a:t>--</a:t>
            </a:r>
            <a:r>
              <a:rPr lang="zh-TW" altLang="zh-TW" dirty="0" smtClean="0"/>
              <a:t>人性尊嚴、民主、自由、平等、正義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等普同價值，重新思考人類的社會性存在。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問題意識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23928" y="1481328"/>
            <a:ext cx="4762872" cy="4525963"/>
          </a:xfrm>
        </p:spPr>
        <p:txBody>
          <a:bodyPr>
            <a:normAutofit fontScale="92500"/>
          </a:bodyPr>
          <a:lstStyle/>
          <a:p>
            <a:r>
              <a:rPr lang="zh-TW" altLang="zh-TW" dirty="0" smtClean="0"/>
              <a:t>選取「蒼蠅王」「動物農莊」「一九八四」「華氏四五一度」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等影</a:t>
            </a:r>
            <a:r>
              <a:rPr lang="en-US" altLang="zh-TW" dirty="0" smtClean="0"/>
              <a:t>/</a:t>
            </a:r>
            <a:r>
              <a:rPr lang="zh-TW" altLang="zh-TW" dirty="0" smtClean="0"/>
              <a:t>文本，偏向政治</a:t>
            </a:r>
            <a:r>
              <a:rPr lang="en-US" altLang="zh-TW" dirty="0" smtClean="0"/>
              <a:t>/</a:t>
            </a:r>
            <a:r>
              <a:rPr lang="zh-TW" altLang="zh-TW" dirty="0" smtClean="0"/>
              <a:t>社會領域的輕經典小說，除了側重原典的閱讀之外，並深入作者的歷史時代背景，指涉其他文本；在民主與獨裁間，在個體</a:t>
            </a:r>
            <a:r>
              <a:rPr lang="en-US" altLang="zh-TW" dirty="0" smtClean="0"/>
              <a:t>(</a:t>
            </a:r>
            <a:r>
              <a:rPr lang="zh-TW" altLang="zh-TW" dirty="0" smtClean="0"/>
              <a:t>自由</a:t>
            </a:r>
            <a:r>
              <a:rPr lang="en-US" altLang="zh-TW" dirty="0" smtClean="0"/>
              <a:t>)</a:t>
            </a:r>
            <a:r>
              <a:rPr lang="zh-TW" altLang="zh-TW" dirty="0" smtClean="0"/>
              <a:t>和集體間，重新讓學生檢視人性尊嚴、民主、自由、平等、正義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等普同價值，培養公民的民主與倫理素養。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課程定位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課群中的定位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11560" y="1700808"/>
          <a:ext cx="3349992" cy="3672408"/>
        </p:xfrm>
        <a:graphic>
          <a:graphicData uri="http://schemas.openxmlformats.org/presentationml/2006/ole">
            <p:oleObj spid="_x0000_s20483" name="點陣圖影像" r:id="rId3" imgW="2685714" imgH="2943636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基本能力</a:t>
            </a:r>
            <a:r>
              <a:rPr lang="en-US" altLang="zh-TW" b="0" dirty="0" smtClean="0"/>
              <a:t>&amp;</a:t>
            </a:r>
            <a:r>
              <a:rPr lang="zh-TW" altLang="zh-TW" dirty="0" smtClean="0"/>
              <a:t>課程目標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1403648" y="1556792"/>
          <a:ext cx="3510245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內容版面配置區 6"/>
          <p:cNvSpPr txBox="1">
            <a:spLocks/>
          </p:cNvSpPr>
          <p:nvPr/>
        </p:nvSpPr>
        <p:spPr>
          <a:xfrm>
            <a:off x="4716016" y="1412776"/>
            <a:ext cx="3965282" cy="184069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歷史智識與歷史思維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思考與判斷能力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TW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公民素養與社會責任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lang="zh-TW" altLang="zh-TW" sz="2800" dirty="0" smtClean="0"/>
              <a:t>科技與生態素養</a:t>
            </a:r>
            <a:endParaRPr kumimoji="0" lang="zh-TW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8"/>
          <p:cNvSpPr txBox="1">
            <a:spLocks/>
          </p:cNvSpPr>
          <p:nvPr/>
        </p:nvSpPr>
        <p:spPr>
          <a:xfrm>
            <a:off x="611560" y="3356992"/>
            <a:ext cx="7920880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2800" dirty="0" smtClean="0"/>
              <a:t>1.</a:t>
            </a:r>
            <a:r>
              <a:rPr lang="zh-TW" altLang="zh-TW" sz="2800" dirty="0" smtClean="0"/>
              <a:t>從閱讀中淬煉思考能力和蓄發創造力</a:t>
            </a:r>
            <a:endParaRPr lang="en-US" altLang="zh-TW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2800" dirty="0" smtClean="0"/>
              <a:t>2.</a:t>
            </a:r>
            <a:r>
              <a:rPr lang="zh-TW" altLang="zh-TW" sz="2800" dirty="0" smtClean="0"/>
              <a:t>指出文本所隱含的人性價值</a:t>
            </a:r>
            <a:endParaRPr lang="en-US" altLang="zh-TW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2800" dirty="0" smtClean="0"/>
              <a:t>3.</a:t>
            </a:r>
            <a:r>
              <a:rPr lang="zh-TW" altLang="zh-TW" sz="2800" dirty="0" smtClean="0"/>
              <a:t>了解文本歷史意識和經歷的歷史背景</a:t>
            </a:r>
            <a:endParaRPr lang="en-US" altLang="zh-TW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2800" dirty="0" smtClean="0"/>
              <a:t>4.</a:t>
            </a:r>
            <a:r>
              <a:rPr lang="zh-TW" altLang="zh-TW" sz="2800" dirty="0" smtClean="0"/>
              <a:t>正確指出文本背後的科學知識與技術</a:t>
            </a:r>
            <a:endParaRPr lang="en-US" altLang="zh-TW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2800" dirty="0" smtClean="0"/>
              <a:t>5.</a:t>
            </a:r>
            <a:r>
              <a:rPr lang="zh-TW" altLang="en-US" sz="2800" dirty="0" smtClean="0"/>
              <a:t>重</a:t>
            </a:r>
            <a:r>
              <a:rPr lang="zh-TW" altLang="zh-TW" sz="2800" dirty="0" smtClean="0"/>
              <a:t>返公民社會基本命題</a:t>
            </a:r>
            <a:r>
              <a:rPr lang="zh-TW" altLang="en-US" sz="2800" dirty="0" smtClean="0"/>
              <a:t>醒</a:t>
            </a:r>
            <a:r>
              <a:rPr lang="zh-TW" altLang="zh-TW" sz="2800" dirty="0" smtClean="0"/>
              <a:t>思社會性存在</a:t>
            </a:r>
            <a:endParaRPr lang="zh-TW" altLang="en-US" sz="2800" dirty="0"/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539552" y="2492896"/>
          <a:ext cx="3510245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1328"/>
            <a:ext cx="8229600" cy="4525963"/>
          </a:xfrm>
        </p:spPr>
        <p:txBody>
          <a:bodyPr/>
          <a:lstStyle/>
          <a:p>
            <a:r>
              <a:rPr lang="en-US" altLang="zh-TW" sz="2500" dirty="0" smtClean="0"/>
              <a:t>1.</a:t>
            </a:r>
            <a:r>
              <a:rPr lang="zh-TW" altLang="en-US" sz="2500" dirty="0" smtClean="0"/>
              <a:t>綜合核心評量</a:t>
            </a:r>
            <a:r>
              <a:rPr lang="en-US" altLang="zh-TW" sz="2500" dirty="0" smtClean="0"/>
              <a:t>(55%)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</a:t>
            </a:r>
            <a:r>
              <a:rPr lang="zh-TW" altLang="en-US" sz="2500" dirty="0" smtClean="0"/>
              <a:t>期中個人作業</a:t>
            </a:r>
            <a:r>
              <a:rPr lang="en-US" altLang="zh-TW" sz="2500" dirty="0" smtClean="0"/>
              <a:t>(T)--20%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</a:t>
            </a:r>
            <a:r>
              <a:rPr lang="zh-TW" altLang="en-US" sz="2500" dirty="0" smtClean="0"/>
              <a:t>期末團體作業</a:t>
            </a:r>
            <a:r>
              <a:rPr lang="en-US" altLang="zh-TW" sz="2500" dirty="0" smtClean="0"/>
              <a:t>(T/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同儕評</a:t>
            </a:r>
            <a:r>
              <a:rPr lang="en-US" altLang="zh-TW" sz="2500" dirty="0" smtClean="0"/>
              <a:t>)-35%</a:t>
            </a:r>
            <a:endParaRPr lang="zh-TW" altLang="en-US" sz="2500" dirty="0" smtClean="0"/>
          </a:p>
          <a:p>
            <a:r>
              <a:rPr lang="en-US" altLang="zh-TW" sz="2500" dirty="0" smtClean="0"/>
              <a:t>2.</a:t>
            </a:r>
            <a:r>
              <a:rPr lang="zh-TW" altLang="en-US" sz="2500" dirty="0" smtClean="0"/>
              <a:t>知識統整與自我學習</a:t>
            </a:r>
            <a:r>
              <a:rPr lang="en-US" altLang="zh-TW" sz="2500" dirty="0" smtClean="0"/>
              <a:t>(30%)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閱讀</a:t>
            </a:r>
            <a:r>
              <a:rPr lang="zh-TW" altLang="en-US" sz="2500" dirty="0" smtClean="0"/>
              <a:t>筆記 </a:t>
            </a:r>
            <a:r>
              <a:rPr lang="en-US" altLang="zh-TW" sz="2500" dirty="0" smtClean="0"/>
              <a:t>(T/TA)--30%</a:t>
            </a:r>
            <a:endParaRPr lang="zh-TW" altLang="en-US" sz="2500" dirty="0" smtClean="0"/>
          </a:p>
          <a:p>
            <a:r>
              <a:rPr lang="en-US" altLang="zh-TW" sz="2500" dirty="0" smtClean="0"/>
              <a:t>3.</a:t>
            </a:r>
            <a:r>
              <a:rPr lang="zh-TW" altLang="en-US" sz="2500" dirty="0" smtClean="0"/>
              <a:t>意見互動與討論</a:t>
            </a:r>
            <a:r>
              <a:rPr lang="en-US" altLang="zh-TW" sz="2500" dirty="0" smtClean="0"/>
              <a:t>(25%)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</a:t>
            </a:r>
            <a:r>
              <a:rPr lang="zh-TW" altLang="en-US" sz="2500" dirty="0" smtClean="0"/>
              <a:t>小組討論</a:t>
            </a:r>
            <a:r>
              <a:rPr lang="en-US" altLang="zh-TW" sz="2500" dirty="0" smtClean="0"/>
              <a:t>(TA)--15%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</a:t>
            </a:r>
            <a:r>
              <a:rPr lang="zh-TW" altLang="en-US" sz="2500" dirty="0" smtClean="0"/>
              <a:t>網路互動討論</a:t>
            </a:r>
            <a:r>
              <a:rPr lang="en-US" altLang="zh-TW" sz="2500" dirty="0" smtClean="0"/>
              <a:t>(TA)--5%</a:t>
            </a:r>
            <a:endParaRPr lang="zh-TW" altLang="en-US" sz="2500" dirty="0" smtClean="0"/>
          </a:p>
          <a:p>
            <a:r>
              <a:rPr lang="zh-TW" altLang="en-US" sz="2500" dirty="0" smtClean="0"/>
              <a:t> </a:t>
            </a:r>
            <a:r>
              <a:rPr lang="zh-TW" altLang="en-US" sz="2500" dirty="0" smtClean="0">
                <a:sym typeface="Wingdings 2"/>
              </a:rPr>
              <a:t></a:t>
            </a:r>
            <a:r>
              <a:rPr lang="zh-TW" altLang="en-US" sz="2500" dirty="0" smtClean="0"/>
              <a:t>平常表現</a:t>
            </a:r>
            <a:r>
              <a:rPr lang="en-US" altLang="zh-TW" sz="2500" dirty="0" smtClean="0"/>
              <a:t>(T)--10%</a:t>
            </a:r>
            <a:endParaRPr lang="zh-TW" altLang="en-US" sz="2500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dirty="0" smtClean="0"/>
              <a:t>成績考核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black">
          <a:xfrm>
            <a:off x="6902685" y="2849067"/>
            <a:ext cx="0" cy="2560637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black">
          <a:xfrm>
            <a:off x="5691423" y="3449142"/>
            <a:ext cx="2428875" cy="1398587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891448" y="3114179"/>
            <a:ext cx="2009775" cy="2008188"/>
            <a:chOff x="1955" y="1224"/>
            <a:chExt cx="1911" cy="1911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black">
            <a:xfrm>
              <a:off x="1955" y="1224"/>
              <a:ext cx="1911" cy="1911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black">
            <a:xfrm>
              <a:off x="2080" y="1355"/>
              <a:ext cx="1660" cy="1660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black">
            <a:xfrm>
              <a:off x="2218" y="1499"/>
              <a:ext cx="1396" cy="1396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black">
            <a:xfrm>
              <a:off x="2338" y="1643"/>
              <a:ext cx="1132" cy="1132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black">
            <a:xfrm>
              <a:off x="2476" y="1781"/>
              <a:ext cx="868" cy="86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black">
            <a:xfrm>
              <a:off x="2602" y="1901"/>
              <a:ext cx="616" cy="616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black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Line 13"/>
          <p:cNvSpPr>
            <a:spLocks noChangeShapeType="1"/>
          </p:cNvSpPr>
          <p:nvPr/>
        </p:nvSpPr>
        <p:spPr bwMode="black">
          <a:xfrm flipV="1">
            <a:off x="5683485" y="3474542"/>
            <a:ext cx="2432050" cy="135572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gray">
          <a:xfrm>
            <a:off x="6050198" y="3487242"/>
            <a:ext cx="1622425" cy="1165225"/>
          </a:xfrm>
          <a:custGeom>
            <a:avLst/>
            <a:gdLst>
              <a:gd name="T0" fmla="*/ 890054761 w 1542"/>
              <a:gd name="T1" fmla="*/ 0 h 1110"/>
              <a:gd name="T2" fmla="*/ 59779309 w 1542"/>
              <a:gd name="T3" fmla="*/ 218192025 h 1110"/>
              <a:gd name="T4" fmla="*/ 0 w 1542"/>
              <a:gd name="T5" fmla="*/ 1223197555 h 1110"/>
              <a:gd name="T6" fmla="*/ 890054761 w 1542"/>
              <a:gd name="T7" fmla="*/ 1209973832 h 1110"/>
              <a:gd name="T8" fmla="*/ 1062751431 w 1542"/>
              <a:gd name="T9" fmla="*/ 786813374 h 1110"/>
              <a:gd name="T10" fmla="*/ 1707044655 w 1542"/>
              <a:gd name="T11" fmla="*/ 224803362 h 1110"/>
              <a:gd name="T12" fmla="*/ 890054761 w 1542"/>
              <a:gd name="T13" fmla="*/ 0 h 1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1110"/>
              <a:gd name="T23" fmla="*/ 1542 w 1542"/>
              <a:gd name="T24" fmla="*/ 1110 h 1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1110">
                <a:moveTo>
                  <a:pt x="804" y="0"/>
                </a:moveTo>
                <a:lnTo>
                  <a:pt x="54" y="198"/>
                </a:lnTo>
                <a:lnTo>
                  <a:pt x="0" y="1110"/>
                </a:lnTo>
                <a:lnTo>
                  <a:pt x="804" y="1098"/>
                </a:lnTo>
                <a:lnTo>
                  <a:pt x="960" y="714"/>
                </a:lnTo>
                <a:lnTo>
                  <a:pt x="1542" y="204"/>
                </a:lnTo>
                <a:lnTo>
                  <a:pt x="804" y="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" name="Picture 15" descr="box_crom_f0001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7039210" y="4204792"/>
            <a:ext cx="698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box_crom_f0001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6821723" y="3412629"/>
            <a:ext cx="1508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box_crom_f0001"/>
          <p:cNvPicPr>
            <a:picLocks noChangeAspect="1" noChangeArrowheads="1"/>
          </p:cNvPicPr>
          <p:nvPr/>
        </p:nvPicPr>
        <p:blipFill>
          <a:blip r:embed="rId4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6020035" y="3590429"/>
            <a:ext cx="2016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box_crom_f0001"/>
          <p:cNvPicPr>
            <a:picLocks noChangeAspect="1" noChangeArrowheads="1"/>
          </p:cNvPicPr>
          <p:nvPr/>
        </p:nvPicPr>
        <p:blipFill>
          <a:blip r:embed="rId5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5889860" y="4509592"/>
            <a:ext cx="2714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box_crom_f0001"/>
          <p:cNvPicPr>
            <a:picLocks noChangeAspect="1" noChangeArrowheads="1"/>
          </p:cNvPicPr>
          <p:nvPr/>
        </p:nvPicPr>
        <p:blipFill>
          <a:blip r:embed="rId6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6832835" y="4565154"/>
            <a:ext cx="1285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box_crom_f0001"/>
          <p:cNvPicPr>
            <a:picLocks noChangeAspect="1" noChangeArrowheads="1"/>
          </p:cNvPicPr>
          <p:nvPr/>
        </p:nvPicPr>
        <p:blipFill>
          <a:blip r:embed="rId7" cstate="print">
            <a:lum bright="-18000" contrast="48000"/>
          </a:blip>
          <a:srcRect l="37891" t="32813" r="31250" b="24480"/>
          <a:stretch>
            <a:fillRect/>
          </a:stretch>
        </p:blipFill>
        <p:spPr bwMode="auto">
          <a:xfrm rot="40833" flipH="1">
            <a:off x="7574198" y="3620592"/>
            <a:ext cx="1984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443342" y="2564904"/>
            <a:ext cx="902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1400" b="1" dirty="0" smtClean="0">
                <a:solidFill>
                  <a:srgbClr val="1505E9"/>
                </a:solidFill>
              </a:rPr>
              <a:t>媒體素養</a:t>
            </a:r>
            <a:endParaRPr lang="en-US" altLang="zh-CN" sz="1400" b="1" dirty="0">
              <a:solidFill>
                <a:srgbClr val="1505E9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gray">
          <a:xfrm>
            <a:off x="6477501" y="5517232"/>
            <a:ext cx="902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1400" b="1" dirty="0" smtClean="0">
                <a:solidFill>
                  <a:srgbClr val="1505E9"/>
                </a:solidFill>
              </a:rPr>
              <a:t>倫理素養</a:t>
            </a:r>
            <a:endParaRPr lang="en-US" altLang="zh-CN" sz="1400" b="1" dirty="0" smtClean="0">
              <a:solidFill>
                <a:srgbClr val="1505E9"/>
              </a:solidFill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917660" y="4869160"/>
            <a:ext cx="9028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zh-TW" sz="1400" dirty="0" smtClean="0">
                <a:solidFill>
                  <a:srgbClr val="1505E9"/>
                </a:solidFill>
              </a:rPr>
              <a:t>美學素養</a:t>
            </a:r>
            <a:endParaRPr lang="en-US" altLang="zh-CN" sz="1400" b="1" dirty="0">
              <a:solidFill>
                <a:srgbClr val="1505E9"/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932042" y="4866779"/>
            <a:ext cx="902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1400" b="1" dirty="0" smtClean="0">
                <a:solidFill>
                  <a:srgbClr val="1505E9"/>
                </a:solidFill>
              </a:rPr>
              <a:t>民主素養</a:t>
            </a:r>
            <a:endParaRPr lang="en-US" altLang="zh-CN" sz="1400" b="1" dirty="0">
              <a:solidFill>
                <a:srgbClr val="1505E9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4932040" y="3182442"/>
            <a:ext cx="902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1505E9"/>
                </a:solidFill>
              </a:rPr>
              <a:t>歷史素養</a:t>
            </a:r>
            <a:endParaRPr lang="en-US" altLang="zh-CN" sz="1400" b="1" dirty="0">
              <a:solidFill>
                <a:srgbClr val="1505E9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8061677" y="3265239"/>
            <a:ext cx="902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1400" b="1" dirty="0" smtClean="0">
                <a:solidFill>
                  <a:srgbClr val="1505E9"/>
                </a:solidFill>
              </a:rPr>
              <a:t>科學素養</a:t>
            </a:r>
            <a:endParaRPr lang="en-US" altLang="zh-CN" sz="1400" b="1" dirty="0">
              <a:solidFill>
                <a:srgbClr val="1505E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正式課程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培力課程</a:t>
            </a:r>
            <a:endParaRPr lang="zh-TW" altLang="en-US" dirty="0"/>
          </a:p>
        </p:txBody>
      </p:sp>
      <p:sp>
        <p:nvSpPr>
          <p:cNvPr id="89" name="內容版面配置區 88"/>
          <p:cNvSpPr>
            <a:spLocks noGrp="1"/>
          </p:cNvSpPr>
          <p:nvPr>
            <p:ph idx="1"/>
          </p:nvPr>
        </p:nvSpPr>
        <p:spPr>
          <a:xfrm>
            <a:off x="3419872" y="5805264"/>
            <a:ext cx="2170584" cy="792088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96" y="1700808"/>
            <a:ext cx="78970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sp.yimg.com/ib/th?id=HN.608014769343169552&amp;pid=15.1&amp;P=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3692" y="3573016"/>
            <a:ext cx="2857500" cy="2657476"/>
          </a:xfrm>
          <a:prstGeom prst="rect">
            <a:avLst/>
          </a:prstGeom>
          <a:noFill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團體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世界咖啡館 討論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394" y="1556792"/>
            <a:ext cx="3925614" cy="239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sites.powercam.cc/sysdata/66/266/album/80599bd8ecb2722d/m/10264_24390c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1"/>
            <a:ext cx="3168352" cy="2376265"/>
          </a:xfrm>
          <a:prstGeom prst="rect">
            <a:avLst/>
          </a:prstGeom>
          <a:noFill/>
        </p:spPr>
      </p:pic>
      <p:sp>
        <p:nvSpPr>
          <p:cNvPr id="28" name="內容版面配置區 1"/>
          <p:cNvSpPr txBox="1">
            <a:spLocks/>
          </p:cNvSpPr>
          <p:nvPr/>
        </p:nvSpPr>
        <p:spPr>
          <a:xfrm>
            <a:off x="1403648" y="4163077"/>
            <a:ext cx="8219256" cy="22182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小組討論共</a:t>
            </a: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世界咖啡館討論</a:t>
            </a: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學習單寫作每人</a:t>
            </a:r>
            <a:r>
              <a:rPr lang="en-US" altLang="zh-TW" sz="2700" dirty="0" smtClean="0"/>
              <a:t>3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4077072"/>
            <a:ext cx="1565200" cy="22322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/>
          <a:srcRect b="9091"/>
          <a:stretch>
            <a:fillRect/>
          </a:stretch>
        </p:blipFill>
        <p:spPr bwMode="auto">
          <a:xfrm>
            <a:off x="6732240" y="4077074"/>
            <a:ext cx="1656184" cy="2232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67944" y="1481328"/>
            <a:ext cx="4258816" cy="4525963"/>
          </a:xfrm>
        </p:spPr>
        <p:txBody>
          <a:bodyPr/>
          <a:lstStyle/>
          <a:p>
            <a:r>
              <a:rPr lang="zh-TW" altLang="en-US" dirty="0" smtClean="0"/>
              <a:t>期中作業</a:t>
            </a:r>
            <a:r>
              <a:rPr lang="en-US" altLang="zh-TW" b="1" dirty="0" smtClean="0">
                <a:solidFill>
                  <a:srgbClr val="FF0000"/>
                </a:solidFill>
              </a:rPr>
              <a:t>53</a:t>
            </a:r>
            <a:r>
              <a:rPr lang="zh-TW" altLang="en-US" dirty="0" smtClean="0"/>
              <a:t>篇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個人創作故事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全數上載網站</a:t>
            </a:r>
            <a:endParaRPr lang="en-US" altLang="zh-TW" dirty="0" smtClean="0"/>
          </a:p>
          <a:p>
            <a:r>
              <a:rPr lang="zh-TW" altLang="en-US" dirty="0" smtClean="0"/>
              <a:t>期末</a:t>
            </a:r>
            <a:r>
              <a:rPr lang="en-US" altLang="zh-TW" dirty="0" smtClean="0"/>
              <a:t>9</a:t>
            </a:r>
            <a:r>
              <a:rPr lang="zh-TW" altLang="en-US" dirty="0" smtClean="0"/>
              <a:t>組</a:t>
            </a:r>
            <a:r>
              <a:rPr lang="zh-TW" altLang="en-US" b="1" dirty="0" smtClean="0">
                <a:solidFill>
                  <a:srgbClr val="FF0000"/>
                </a:solidFill>
              </a:rPr>
              <a:t>微廣告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期中作業聯展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期末微廣告聯賽</a:t>
            </a:r>
            <a:endParaRPr lang="zh-TW" alt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994" y="3429000"/>
            <a:ext cx="37573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725144"/>
            <a:ext cx="165618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sites.powercam.cc/sysdata/66/266/album/7ec0807e6f89a7f4/m/10781_4ccbbf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628800"/>
            <a:ext cx="1857375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/>
          </p:cNvSpPr>
          <p:nvPr/>
        </p:nvSpPr>
        <p:spPr bwMode="gray">
          <a:xfrm>
            <a:off x="1043608" y="4941168"/>
            <a:ext cx="6938962" cy="1692275"/>
          </a:xfrm>
          <a:custGeom>
            <a:avLst/>
            <a:gdLst>
              <a:gd name="T0" fmla="*/ 0 w 4371"/>
              <a:gd name="T1" fmla="*/ 2129531056 h 1066"/>
              <a:gd name="T2" fmla="*/ 2147483647 w 4371"/>
              <a:gd name="T3" fmla="*/ 788807950 h 1066"/>
              <a:gd name="T4" fmla="*/ 2147483647 w 4371"/>
              <a:gd name="T5" fmla="*/ 1554935297 h 1066"/>
              <a:gd name="T6" fmla="*/ 2147483647 w 4371"/>
              <a:gd name="T7" fmla="*/ 612397093 h 1066"/>
              <a:gd name="T8" fmla="*/ 2147483647 w 4371"/>
              <a:gd name="T9" fmla="*/ 1355843838 h 1066"/>
              <a:gd name="T10" fmla="*/ 2147483647 w 4371"/>
              <a:gd name="T11" fmla="*/ 670361454 h 1066"/>
              <a:gd name="T12" fmla="*/ 2147483647 w 4371"/>
              <a:gd name="T13" fmla="*/ 0 h 1066"/>
              <a:gd name="T14" fmla="*/ 2147483647 w 4371"/>
              <a:gd name="T15" fmla="*/ 677921125 h 1066"/>
              <a:gd name="T16" fmla="*/ 2147483647 w 4371"/>
              <a:gd name="T17" fmla="*/ 2096769833 h 1066"/>
              <a:gd name="T18" fmla="*/ 2147483647 w 4371"/>
              <a:gd name="T19" fmla="*/ 1365924459 h 1066"/>
              <a:gd name="T20" fmla="*/ 2147483647 w 4371"/>
              <a:gd name="T21" fmla="*/ 2147483647 h 1066"/>
              <a:gd name="T22" fmla="*/ 2147483647 w 4371"/>
              <a:gd name="T23" fmla="*/ 1562496556 h 1066"/>
              <a:gd name="T24" fmla="*/ 2147483647 w 4371"/>
              <a:gd name="T25" fmla="*/ 2147483647 h 1066"/>
              <a:gd name="T26" fmla="*/ 2147483647 w 4371"/>
              <a:gd name="T27" fmla="*/ 1678424087 h 1066"/>
              <a:gd name="T28" fmla="*/ 168849637 w 4371"/>
              <a:gd name="T29" fmla="*/ 2147483647 h 1066"/>
              <a:gd name="T30" fmla="*/ 0 w 4371"/>
              <a:gd name="T31" fmla="*/ 2129531056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9933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>
              <a:rot lat="600000" lon="20999994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3707222" cy="4427661"/>
        </p:xfrm>
        <a:graphic>
          <a:graphicData uri="http://schemas.openxmlformats.org/drawingml/2006/table">
            <a:tbl>
              <a:tblPr/>
              <a:tblGrid>
                <a:gridCol w="1224136"/>
                <a:gridCol w="865301"/>
                <a:gridCol w="872197"/>
                <a:gridCol w="745588"/>
              </a:tblGrid>
              <a:tr h="190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前測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(55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份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後測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(53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份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差異數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倫理素養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1-1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世代倫理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4.27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4.49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0.22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1-2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群體與個體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4.13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4.53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0.40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1-3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歷史關聯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2.89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3.19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0.30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民主素養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2-1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民主與極權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3.78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4.43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0.65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2-2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自由與人權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3.93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4.43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2-3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多數民主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3.78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4.19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0.41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媒體素養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3-1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媒體真實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4.27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0.03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3-2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建構想像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0.30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3-3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意識形態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3.89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4.32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0.43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科學素養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科幻想像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3.25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3.57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0.32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4-2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科學真理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3.16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3.68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4-3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科技與社會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3.53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4.15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0.62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5.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美學素養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5-1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跨界轉換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3.65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4.19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5-2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美感經驗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3.87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4.21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0.34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5.3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象徵意義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3.91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4.25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/>
                          <a:ea typeface="新細明體"/>
                          <a:cs typeface="Times New Roman"/>
                        </a:rPr>
                        <a:t>0.34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教學成效</a:t>
            </a:r>
            <a:endParaRPr lang="zh-TW" altLang="en-US" dirty="0"/>
          </a:p>
        </p:txBody>
      </p:sp>
      <p:sp>
        <p:nvSpPr>
          <p:cNvPr id="7" name="內容版面配置區 1"/>
          <p:cNvSpPr>
            <a:spLocks/>
          </p:cNvSpPr>
          <p:nvPr/>
        </p:nvSpPr>
        <p:spPr bwMode="auto">
          <a:xfrm>
            <a:off x="4356100" y="1341438"/>
            <a:ext cx="4403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zh-TW" dirty="0">
                <a:latin typeface="新細明體" pitchFamily="18" charset="-120"/>
              </a:rPr>
              <a:t>[B10133048]</a:t>
            </a:r>
            <a:r>
              <a:rPr kumimoji="0" lang="zh-TW" altLang="en-US" dirty="0">
                <a:latin typeface="新細明體" pitchFamily="18" charset="-120"/>
              </a:rPr>
              <a:t>在這門課裡頭我覺得最大的收穫就是</a:t>
            </a:r>
            <a:r>
              <a:rPr kumimoji="0" lang="zh-TW" altLang="en-US" b="1" dirty="0">
                <a:solidFill>
                  <a:schemeClr val="accent2"/>
                </a:solidFill>
                <a:latin typeface="新細明體" pitchFamily="18" charset="-120"/>
              </a:rPr>
              <a:t>藉由電影和小說</a:t>
            </a:r>
            <a:r>
              <a:rPr kumimoji="0" lang="zh-TW" altLang="en-US" dirty="0">
                <a:latin typeface="新細明體" pitchFamily="18" charset="-120"/>
              </a:rPr>
              <a:t>的影響力，來</a:t>
            </a:r>
            <a:r>
              <a:rPr kumimoji="0" lang="zh-TW" altLang="en-US" b="1" dirty="0">
                <a:solidFill>
                  <a:schemeClr val="accent2"/>
                </a:solidFill>
                <a:latin typeface="新細明體" pitchFamily="18" charset="-120"/>
              </a:rPr>
              <a:t>激發出新的創意來，然後做為日後拍片的基礎</a:t>
            </a:r>
            <a:r>
              <a:rPr kumimoji="0" lang="zh-TW" altLang="en-US" dirty="0">
                <a:latin typeface="新細明體" pitchFamily="18" charset="-120"/>
              </a:rPr>
              <a:t>，因此才能很順利的完成一部微廣告，這算是一個不錯的經歷。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zh-TW" dirty="0">
                <a:latin typeface="新細明體" pitchFamily="18" charset="-120"/>
              </a:rPr>
              <a:t>[B10134114]</a:t>
            </a:r>
            <a:r>
              <a:rPr kumimoji="0" lang="zh-TW" altLang="en-US" dirty="0">
                <a:latin typeface="新細明體" pitchFamily="18" charset="-120"/>
              </a:rPr>
              <a:t>透過這堂課，讓我了解到我不曾讀過的三本書，本身就討厭看書的我，經由看電影了解內容，假如沒有這堂課我想可能沒有機會能讀這三本書。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zh-TW" dirty="0">
                <a:latin typeface="新細明體" pitchFamily="18" charset="-120"/>
              </a:rPr>
              <a:t>[B10134107]</a:t>
            </a:r>
            <a:r>
              <a:rPr kumimoji="0" lang="zh-TW" altLang="en-US" dirty="0">
                <a:latin typeface="新細明體" pitchFamily="18" charset="-120"/>
              </a:rPr>
              <a:t>這堂課讓我讀完了動物農莊這本書，</a:t>
            </a:r>
            <a:r>
              <a:rPr kumimoji="0" lang="zh-TW" altLang="en-US" b="1" dirty="0">
                <a:solidFill>
                  <a:schemeClr val="accent2"/>
                </a:solidFill>
                <a:latin typeface="新細明體" pitchFamily="18" charset="-120"/>
              </a:rPr>
              <a:t>從高中以後就沒有把一本書讀完的我</a:t>
            </a:r>
            <a:r>
              <a:rPr kumimoji="0" lang="zh-TW" altLang="en-US" dirty="0">
                <a:latin typeface="新細明體" pitchFamily="18" charset="-120"/>
              </a:rPr>
              <a:t>，突然覺得很充實</a:t>
            </a:r>
            <a:r>
              <a:rPr kumimoji="0" lang="en-US" altLang="zh-TW" dirty="0">
                <a:latin typeface="新細明體" pitchFamily="18" charset="-120"/>
              </a:rPr>
              <a:t>…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zh-TW" dirty="0">
                <a:latin typeface="新細明體" pitchFamily="18" charset="-120"/>
              </a:rPr>
              <a:t>[B10237032]</a:t>
            </a:r>
            <a:r>
              <a:rPr kumimoji="0" lang="zh-TW" altLang="en-US" dirty="0">
                <a:latin typeface="新細明體" pitchFamily="18" charset="-120"/>
              </a:rPr>
              <a:t>這是一門和以往上過的課方法都不一樣，比較有創意不會想翹掉</a:t>
            </a:r>
            <a:r>
              <a:rPr kumimoji="0" lang="zh-TW" altLang="en-US" sz="2700" dirty="0">
                <a:latin typeface="Lucida Sans Unicode" pitchFamily="34" charset="0"/>
                <a:ea typeface="微軟正黑體" pitchFamily="34" charset="-120"/>
              </a:rPr>
              <a:t> </a:t>
            </a:r>
            <a:endParaRPr kumimoji="0" lang="en-US" altLang="zh-TW" dirty="0">
              <a:latin typeface="新細明體" pitchFamily="18" charset="-12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en-US" altLang="zh-TW" dirty="0">
              <a:latin typeface="新細明體" pitchFamily="18" charset="-12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zh-TW" altLang="en-US" sz="2700" dirty="0">
                <a:latin typeface="Lucida Sans Unicode" pitchFamily="34" charset="0"/>
                <a:ea typeface="微軟正黑體" pitchFamily="34" charset="-120"/>
              </a:rPr>
              <a:t>  </a:t>
            </a:r>
            <a:endParaRPr kumimoji="0" lang="en-US" altLang="zh-TW" sz="2700" b="1" dirty="0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zh-TW" altLang="en-US" sz="2700" dirty="0">
                <a:latin typeface="Lucida Sans Unicode" pitchFamily="34" charset="0"/>
                <a:ea typeface="微軟正黑體" pitchFamily="34" charset="-120"/>
              </a:rPr>
              <a:t>   </a:t>
            </a:r>
            <a:endParaRPr kumimoji="0" lang="en-US" altLang="zh-TW" sz="2700" dirty="0">
              <a:latin typeface="Lucida Sans Unicode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/>
          </p:cNvSpPr>
          <p:nvPr/>
        </p:nvSpPr>
        <p:spPr>
          <a:xfrm>
            <a:off x="323850" y="1341438"/>
            <a:ext cx="4038600" cy="4824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[B10132095]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第一次嘗試寫小說編故事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非常有趣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…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上這一門課真的有些麻煩但是是我上過印象最深刻活動最多的課了。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[B10233141]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在這堂課我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學到一些看書的技巧，也透過閱讀筆記而更深入了解書本所要表達的意義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。也因為這堂課我學會了怎麼使用代借代還，也因為這堂課我才知道有蒼蠅王、動物農莊、一九八四這些書和書背後的諷刺意義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[B10123007]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這堂課很多活動，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要去圖書館借書看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，我看了動物農莊小說和電影中有些地方不一樣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…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會把這堂課建議給其他同學，雖然很多活動，但會學到很多。 </a:t>
            </a:r>
          </a:p>
        </p:txBody>
      </p:sp>
      <p:sp>
        <p:nvSpPr>
          <p:cNvPr id="6" name="Rectangle 6"/>
          <p:cNvSpPr txBox="1">
            <a:spLocks/>
          </p:cNvSpPr>
          <p:nvPr/>
        </p:nvSpPr>
        <p:spPr>
          <a:xfrm>
            <a:off x="4489450" y="692150"/>
            <a:ext cx="4259263" cy="5832475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[B10237048]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這堂課說真的一開始其實</a:t>
            </a:r>
            <a:r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有點想退選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…</a:t>
            </a:r>
            <a:r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世界咖啡館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真的很有趣，這是第一次參與這樣的活動，因為我本身是不太喜歡發言的，但這活動逼我一定要掰出東西來講，完全覺得有被訓練到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[B10136145]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課程的內容安排是真的有達到那個課程主題，在每一次的討論都能有不一樣的省思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…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我想本課程主要的目的已經成功了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[B10237048]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這堂課說真的一開始其實</a:t>
            </a:r>
            <a:r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有點想退選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，因為覺得有很多東西要弄，可是仔細思考後又會發現，要做的事情其實不難，只是要花時間去做。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[B10136138]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老師很用心的和我們在影片後討論影片中的意義，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TA</a:t>
            </a:r>
            <a:r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每次都陪著我們進行小組討論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…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我交到一群認真又負責的朋友，也學到積極主動的付出。 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38173"/>
            <a:ext cx="4195564" cy="17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005063"/>
            <a:ext cx="8229600" cy="216024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修課人數：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人</a:t>
            </a:r>
            <a:r>
              <a:rPr lang="en-US" altLang="zh-TW" dirty="0" smtClean="0"/>
              <a:t>(53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上站人次：</a:t>
            </a:r>
            <a:r>
              <a:rPr lang="en-US" altLang="zh-TW" dirty="0" smtClean="0"/>
              <a:t>13408</a:t>
            </a:r>
            <a:r>
              <a:rPr lang="zh-TW" altLang="en-US" dirty="0" smtClean="0"/>
              <a:t>人次</a:t>
            </a:r>
            <a:endParaRPr lang="en-US" altLang="zh-TW" dirty="0" smtClean="0"/>
          </a:p>
          <a:p>
            <a:r>
              <a:rPr lang="zh-TW" altLang="en-US" dirty="0" smtClean="0"/>
              <a:t>特色：三課程分進聯合</a:t>
            </a:r>
            <a:endParaRPr lang="en-US" altLang="zh-TW" dirty="0" smtClean="0"/>
          </a:p>
          <a:p>
            <a:r>
              <a:rPr lang="zh-TW" altLang="en-US" dirty="0" smtClean="0"/>
              <a:t>   </a:t>
            </a:r>
            <a:r>
              <a:rPr lang="zh-TW" altLang="en-US" b="1" dirty="0" smtClean="0">
                <a:solidFill>
                  <a:srgbClr val="FF0000"/>
                </a:solidFill>
              </a:rPr>
              <a:t>偽雞小百科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自主學習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/>
              <a:t>期中</a:t>
            </a:r>
            <a:r>
              <a:rPr lang="en-US" altLang="zh-TW" dirty="0" smtClean="0"/>
              <a:t>/</a:t>
            </a:r>
            <a:r>
              <a:rPr lang="zh-TW" altLang="en-US" dirty="0" smtClean="0"/>
              <a:t>期末展示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優良學習單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網站經營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1124744"/>
            <a:ext cx="8604448" cy="287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499992" y="1484784"/>
            <a:ext cx="3744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000" b="1" dirty="0" smtClean="0"/>
              <a:t>「歷史共和國：互文詮釋與想像」 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</a:t>
            </a:r>
            <a:r>
              <a:rPr lang="zh-TW" altLang="zh-TW" sz="2000" b="1" dirty="0" smtClean="0"/>
              <a:t>邵承芬老師 </a:t>
            </a:r>
            <a:r>
              <a:rPr lang="en-US" altLang="zh-TW" sz="1400" dirty="0" smtClean="0"/>
              <a:t> </a:t>
            </a:r>
            <a:r>
              <a:rPr lang="en-US" altLang="zh-TW" sz="1600" dirty="0" smtClean="0"/>
              <a:t>http://sites.powercam.cc/site/ge08</a:t>
            </a:r>
            <a:endParaRPr lang="en-US" altLang="zh-CN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499992" y="2852936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000" b="1" dirty="0" smtClean="0"/>
              <a:t>「政治利維坦：視域融合與象徵」 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</a:t>
            </a:r>
            <a:r>
              <a:rPr lang="zh-TW" altLang="zh-TW" sz="2000" b="1" dirty="0" smtClean="0"/>
              <a:t>閔宇經老師 </a:t>
            </a:r>
            <a:r>
              <a:rPr lang="en-US" altLang="zh-TW" sz="2000" dirty="0" smtClean="0"/>
              <a:t> </a:t>
            </a:r>
            <a:r>
              <a:rPr lang="en-US" altLang="zh-TW" sz="1600" dirty="0" smtClean="0"/>
              <a:t>http://sites.powercam.cc/site/ge09 </a:t>
            </a:r>
            <a:endParaRPr lang="zh-TW" altLang="zh-TW" sz="1600" dirty="0"/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549552" y="4221088"/>
            <a:ext cx="405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000" b="1" dirty="0" smtClean="0"/>
              <a:t>「科技烏托邦：文學原型與創生」 </a:t>
            </a:r>
            <a:endParaRPr lang="zh-TW" altLang="zh-TW" sz="2000" dirty="0" smtClean="0"/>
          </a:p>
          <a:p>
            <a:r>
              <a:rPr lang="en-US" altLang="zh-TW" sz="2000" b="1" dirty="0" smtClean="0"/>
              <a:t>   </a:t>
            </a:r>
            <a:r>
              <a:rPr lang="zh-TW" altLang="zh-TW" sz="2000" b="1" dirty="0" smtClean="0"/>
              <a:t>李小清老師 </a:t>
            </a:r>
            <a:r>
              <a:rPr lang="en-US" altLang="zh-TW" sz="2000" dirty="0" smtClean="0"/>
              <a:t>   </a:t>
            </a:r>
            <a:r>
              <a:rPr lang="en-US" altLang="zh-TW" sz="1600" dirty="0" smtClean="0"/>
              <a:t>http://sites.powercam.cc/site/ge07</a:t>
            </a:r>
            <a:endParaRPr lang="en-US" altLang="zh-CN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1" name="圖片 40" descr="http://sites.powercam.cc/sysdata/66/266/album/c1bcbb228577f17b/m/9166_8c0121ec.png"/>
          <p:cNvPicPr/>
          <p:nvPr/>
        </p:nvPicPr>
        <p:blipFill>
          <a:blip r:embed="rId2" cstate="print"/>
          <a:srcRect t="7831"/>
          <a:stretch>
            <a:fillRect/>
          </a:stretch>
        </p:blipFill>
        <p:spPr bwMode="auto">
          <a:xfrm>
            <a:off x="3203848" y="1484784"/>
            <a:ext cx="108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圖片 41" descr="http://sites.powercam.cc/sysdata/66/266/album/c1bcbb228577f17b/m/9167_d4e8165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1085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圖片 42" descr="http://sites.powercam.cc/sysdata/66/266/album/c1bcbb228577f17b/m/9168_bd16052f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AutoShape 5"/>
          <p:cNvSpPr>
            <a:spLocks noChangeArrowheads="1"/>
          </p:cNvSpPr>
          <p:nvPr/>
        </p:nvSpPr>
        <p:spPr bwMode="ltGray">
          <a:xfrm rot="5400000">
            <a:off x="-2367755" y="863822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ltGray">
          <a:xfrm rot="5400000" flipH="1">
            <a:off x="-1961355" y="1298797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827584" y="1628800"/>
            <a:ext cx="1949101" cy="720539"/>
            <a:chOff x="816" y="2304"/>
            <a:chExt cx="1440" cy="448"/>
          </a:xfrm>
        </p:grpSpPr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過去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827584" y="2996952"/>
            <a:ext cx="1949101" cy="720539"/>
            <a:chOff x="816" y="2304"/>
            <a:chExt cx="1440" cy="448"/>
          </a:xfrm>
        </p:grpSpPr>
        <p:sp>
          <p:nvSpPr>
            <p:cNvPr id="29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現在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827584" y="4221088"/>
            <a:ext cx="1949101" cy="720539"/>
            <a:chOff x="816" y="2304"/>
            <a:chExt cx="1440" cy="448"/>
          </a:xfrm>
        </p:grpSpPr>
        <p:sp>
          <p:nvSpPr>
            <p:cNvPr id="3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未來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</p:grpSp>
      <p:pic>
        <p:nvPicPr>
          <p:cNvPr id="129" name="Picture 8" descr="http://sites.powercam.cc/sysdata/66/266/album/8d5b9f1f633d29b1/l/9738_c4b3fb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5328592" cy="1021819"/>
          </a:xfrm>
          <a:prstGeom prst="rect">
            <a:avLst/>
          </a:prstGeom>
          <a:noFill/>
        </p:spPr>
      </p:pic>
      <p:sp>
        <p:nvSpPr>
          <p:cNvPr id="130" name="文字方塊 129"/>
          <p:cNvSpPr txBox="1"/>
          <p:nvPr/>
        </p:nvSpPr>
        <p:spPr>
          <a:xfrm>
            <a:off x="971600" y="57959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FF0000"/>
                </a:solidFill>
              </a:rPr>
              <a:t>發行電子報</a:t>
            </a:r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</a:rPr>
              <a:t>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-3</a:t>
            </a:r>
            <a:r>
              <a:rPr lang="zh-TW" altLang="en-US" dirty="0" smtClean="0"/>
              <a:t>門課程</a:t>
            </a:r>
            <a:endParaRPr lang="zh-TW" altLang="en-US" dirty="0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1741984" y="2564904"/>
            <a:ext cx="6719554" cy="0"/>
          </a:xfrm>
          <a:prstGeom prst="line">
            <a:avLst/>
          </a:prstGeom>
          <a:noFill/>
          <a:ln w="508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1741984" y="4005064"/>
            <a:ext cx="6719554" cy="4740"/>
          </a:xfrm>
          <a:prstGeom prst="line">
            <a:avLst/>
          </a:prstGeom>
          <a:noFill/>
          <a:ln w="508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</a:rPr>
              <a:t>增進</a:t>
            </a:r>
            <a:r>
              <a:rPr lang="zh-TW" altLang="en-US" dirty="0" smtClean="0">
                <a:solidFill>
                  <a:srgbClr val="FF0000"/>
                </a:solidFill>
              </a:rPr>
              <a:t>閱讀機會</a:t>
            </a:r>
            <a:r>
              <a:rPr lang="en-US" altLang="zh-TW" dirty="0" smtClean="0">
                <a:solidFill>
                  <a:srgbClr val="FF0000"/>
                </a:solidFill>
              </a:rPr>
              <a:t>&amp;</a:t>
            </a:r>
            <a:r>
              <a:rPr lang="zh-TW" altLang="en-US" dirty="0" smtClean="0">
                <a:solidFill>
                  <a:srgbClr val="FF0000"/>
                </a:solidFill>
              </a:rPr>
              <a:t>習慣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/>
              <a:t>(1)</a:t>
            </a:r>
            <a:r>
              <a:rPr lang="zh-TW" altLang="zh-TW" sz="2000" dirty="0" smtClean="0"/>
              <a:t>我</a:t>
            </a:r>
            <a:r>
              <a:rPr lang="zh-TW" altLang="zh-TW" sz="2000" dirty="0" smtClean="0"/>
              <a:t>最近閱讀的一本書籍，名稱</a:t>
            </a:r>
            <a:r>
              <a:rPr lang="zh-TW" altLang="zh-TW" sz="2000" dirty="0" smtClean="0"/>
              <a:t>是</a:t>
            </a:r>
            <a:r>
              <a:rPr lang="zh-TW" altLang="en-US" sz="2000" dirty="0" smtClean="0"/>
              <a:t>？</a:t>
            </a:r>
            <a:endParaRPr lang="en-US" altLang="zh-TW" sz="2000" dirty="0" smtClean="0"/>
          </a:p>
          <a:p>
            <a:r>
              <a:rPr lang="en-US" altLang="zh-TW" sz="2000" dirty="0" smtClean="0"/>
              <a:t>(2)</a:t>
            </a:r>
            <a:r>
              <a:rPr lang="zh-TW" altLang="zh-TW" sz="2000" dirty="0" smtClean="0"/>
              <a:t>我閱讀過以下書籍</a:t>
            </a:r>
            <a:r>
              <a:rPr lang="en-US" altLang="zh-TW" sz="2000" dirty="0" smtClean="0"/>
              <a:t>(</a:t>
            </a:r>
            <a:r>
              <a:rPr lang="zh-TW" altLang="zh-TW" sz="2000" dirty="0" smtClean="0"/>
              <a:t>或看過翻拍電影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？</a:t>
            </a:r>
            <a:endParaRPr lang="en-US" altLang="zh-TW" sz="2000" dirty="0" smtClean="0"/>
          </a:p>
          <a:p>
            <a:r>
              <a:rPr lang="zh-TW" altLang="en-US" b="1" dirty="0" smtClean="0">
                <a:solidFill>
                  <a:srgbClr val="1505E9"/>
                </a:solidFill>
              </a:rPr>
              <a:t>多元推估</a:t>
            </a:r>
            <a:r>
              <a:rPr lang="zh-TW" altLang="en-US" dirty="0" smtClean="0"/>
              <a:t>增進</a:t>
            </a:r>
            <a:r>
              <a:rPr lang="zh-TW" altLang="en-US" dirty="0" smtClean="0"/>
              <a:t>全班</a:t>
            </a:r>
            <a:r>
              <a:rPr lang="zh-TW" altLang="en-US" dirty="0" smtClean="0"/>
              <a:t>約</a:t>
            </a:r>
            <a:r>
              <a:rPr lang="en-US" altLang="zh-TW" b="1" dirty="0" smtClean="0">
                <a:solidFill>
                  <a:srgbClr val="FF0000"/>
                </a:solidFill>
              </a:rPr>
              <a:t>1/3</a:t>
            </a:r>
            <a:r>
              <a:rPr lang="zh-TW" altLang="en-US" b="1" dirty="0" smtClean="0">
                <a:solidFill>
                  <a:srgbClr val="FF0000"/>
                </a:solidFill>
              </a:rPr>
              <a:t>→</a:t>
            </a:r>
            <a:r>
              <a:rPr lang="en-US" altLang="zh-TW" b="1" dirty="0" smtClean="0">
                <a:solidFill>
                  <a:srgbClr val="FF0000"/>
                </a:solidFill>
              </a:rPr>
              <a:t>1/2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</a:rPr>
              <a:t>仍有約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成學生無學習動力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翻轉教室需要學生一起翻轉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台大</a:t>
            </a:r>
            <a:r>
              <a:rPr lang="zh-TW" altLang="en-US" dirty="0" smtClean="0"/>
              <a:t>模式 「</a:t>
            </a:r>
            <a:r>
              <a:rPr lang="en-US" altLang="zh-TW" dirty="0" smtClean="0"/>
              <a:t>X+1</a:t>
            </a:r>
            <a:r>
              <a:rPr lang="zh-TW" altLang="en-US" dirty="0" smtClean="0"/>
              <a:t>」「</a:t>
            </a:r>
            <a:r>
              <a:rPr lang="en-US" altLang="zh-TW" dirty="0" smtClean="0"/>
              <a:t>3+3</a:t>
            </a:r>
            <a:r>
              <a:rPr lang="zh-TW" altLang="en-US" dirty="0" smtClean="0"/>
              <a:t>」「</a:t>
            </a:r>
            <a:r>
              <a:rPr lang="en-US" altLang="zh-TW" dirty="0" smtClean="0"/>
              <a:t>15+3</a:t>
            </a:r>
            <a:r>
              <a:rPr lang="zh-TW" altLang="en-US" dirty="0" smtClean="0"/>
              <a:t>」值得</a:t>
            </a:r>
            <a:r>
              <a:rPr lang="zh-TW" altLang="en-US" dirty="0" smtClean="0"/>
              <a:t>思考</a:t>
            </a:r>
            <a:r>
              <a:rPr lang="en-US" altLang="zh-TW" dirty="0" smtClean="0"/>
              <a:t>(</a:t>
            </a:r>
            <a:r>
              <a:rPr lang="zh-TW" altLang="en-US" dirty="0" smtClean="0"/>
              <a:t>嘗試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是否願意</a:t>
            </a:r>
            <a:r>
              <a:rPr lang="zh-TW" altLang="en-US" dirty="0" smtClean="0"/>
              <a:t>再修或推薦</a:t>
            </a:r>
            <a:r>
              <a:rPr lang="zh-TW" altLang="en-US" dirty="0" smtClean="0"/>
              <a:t>他人？</a:t>
            </a:r>
            <a:r>
              <a:rPr lang="en-US" altLang="zh-TW" b="1" dirty="0" smtClean="0">
                <a:solidFill>
                  <a:srgbClr val="FF0000"/>
                </a:solidFill>
              </a:rPr>
              <a:t>27</a:t>
            </a:r>
            <a:r>
              <a:rPr lang="zh-TW" altLang="en-US" b="1" dirty="0" smtClean="0">
                <a:solidFill>
                  <a:srgbClr val="FF0000"/>
                </a:solidFill>
              </a:rPr>
              <a:t>位</a:t>
            </a:r>
            <a:r>
              <a:rPr lang="zh-TW" altLang="en-US" dirty="0" smtClean="0"/>
              <a:t>同學具體表示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教學心得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反</a:t>
            </a:r>
            <a:r>
              <a:rPr lang="zh-TW" altLang="en-US" dirty="0" smtClean="0"/>
              <a:t>思</a:t>
            </a:r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143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597" y="2420888"/>
            <a:ext cx="3190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9124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486600" cy="1829761"/>
          </a:xfrm>
        </p:spPr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感謝聆聽  </a:t>
            </a: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zh-TW" altLang="en-US" dirty="0" smtClean="0">
                <a:ea typeface="新細明體" pitchFamily="18" charset="-120"/>
              </a:rPr>
              <a:t>敬請指教</a:t>
            </a:r>
            <a:endParaRPr lang="zh-TW" altLang="en-US" dirty="0"/>
          </a:p>
        </p:txBody>
      </p:sp>
      <p:pic>
        <p:nvPicPr>
          <p:cNvPr id="3074" name="Picture 2" descr="C:\Documents and Settings\Administrator\桌面\CYU_GEC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415" y="1859070"/>
            <a:ext cx="3672408" cy="2977628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60032" y="4005064"/>
            <a:ext cx="3682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感謝  教育部資訊及科技教育</a:t>
            </a:r>
            <a:r>
              <a:rPr lang="zh-TW" altLang="en-US" sz="2000" dirty="0" smtClean="0"/>
              <a:t>司</a:t>
            </a:r>
            <a:endParaRPr lang="en-US" altLang="zh-TW" sz="2000" dirty="0" smtClean="0"/>
          </a:p>
          <a:p>
            <a:r>
              <a:rPr lang="zh-TW" altLang="en-US" sz="2000" dirty="0" smtClean="0"/>
              <a:t>感謝  課群所有教師和</a:t>
            </a:r>
            <a:r>
              <a:rPr lang="en-US" altLang="zh-TW" sz="2000" dirty="0" smtClean="0"/>
              <a:t>TA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/>
          </a:bodyPr>
          <a:lstStyle/>
          <a:p>
            <a:r>
              <a:rPr lang="zh-TW" altLang="zh-TW" sz="2600" b="1" dirty="0" smtClean="0"/>
              <a:t>一、學生閱讀</a:t>
            </a:r>
            <a:r>
              <a:rPr lang="zh-TW" altLang="en-US" sz="2600" b="1" dirty="0" smtClean="0"/>
              <a:t>意願下降</a:t>
            </a:r>
            <a:endParaRPr lang="en-US" altLang="zh-TW" sz="2600" b="1" dirty="0" smtClean="0"/>
          </a:p>
          <a:p>
            <a:r>
              <a:rPr lang="zh-TW" altLang="zh-TW" sz="2600" b="1" dirty="0" smtClean="0"/>
              <a:t>二、閱讀</a:t>
            </a:r>
            <a:r>
              <a:rPr lang="zh-TW" altLang="en-US" sz="2600" b="1" dirty="0" smtClean="0"/>
              <a:t>是一種思考運動</a:t>
            </a:r>
            <a:endParaRPr lang="en-US" altLang="zh-TW" sz="2600" b="1" dirty="0" smtClean="0"/>
          </a:p>
          <a:p>
            <a:r>
              <a:rPr lang="zh-TW" altLang="zh-TW" sz="2600" b="1" dirty="0" smtClean="0"/>
              <a:t>三、重返孕育創新的動力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課群</a:t>
            </a:r>
            <a:r>
              <a:rPr lang="en-US" altLang="zh-TW" dirty="0" smtClean="0"/>
              <a:t>(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)</a:t>
            </a:r>
            <a:r>
              <a:rPr lang="zh-TW" altLang="en-US" dirty="0" smtClean="0"/>
              <a:t>意識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課群精神</a:t>
            </a:r>
            <a:endParaRPr lang="zh-TW" altLang="en-US" dirty="0"/>
          </a:p>
        </p:txBody>
      </p:sp>
      <p:pic>
        <p:nvPicPr>
          <p:cNvPr id="31745" name="Picture 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5516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4788024" y="1556792"/>
            <a:ext cx="3960440" cy="4525963"/>
          </a:xfrm>
          <a:prstGeom prst="rect">
            <a:avLst/>
          </a:prstGeom>
          <a:ln w="50800">
            <a:solidFill>
              <a:srgbClr val="FFC000"/>
            </a:solidFill>
            <a:prstDash val="dash"/>
          </a:ln>
        </p:spPr>
        <p:txBody>
          <a:bodyPr vert="horz">
            <a:noAutofit/>
          </a:bodyPr>
          <a:lstStyle/>
          <a:p>
            <a:r>
              <a:rPr lang="zh-TW" altLang="zh-TW" sz="2400" dirty="0" smtClean="0"/>
              <a:t>在知識論的架構概念上，旨在透過「原本」的閱讀理解，與「影本」相互參照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仿作</a:t>
            </a:r>
            <a:r>
              <a:rPr lang="en-US" altLang="zh-TW" sz="2400" dirty="0" smtClean="0"/>
              <a:t>/</a:t>
            </a:r>
            <a:r>
              <a:rPr lang="zh-TW" altLang="zh-TW" sz="2400" dirty="0" smtClean="0"/>
              <a:t>改作的比較與批判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，達成一種互文性的理解，蓄發改作</a:t>
            </a:r>
            <a:r>
              <a:rPr lang="zh-TW" altLang="en-US" sz="2400" dirty="0" smtClean="0"/>
              <a:t>成為</a:t>
            </a:r>
            <a:r>
              <a:rPr lang="zh-TW" altLang="zh-TW" sz="2400" dirty="0" smtClean="0"/>
              <a:t>「其他文本」的創生能力，這才是每個時代公民應培養的「核心能力」，這種「閱讀→書寫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創作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」的理路，其實就是一種淬煉「思考」的終極能力。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3429000"/>
            <a:ext cx="3024336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網站共同動畫首頁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</a:t>
            </a:r>
            <a:r>
              <a:rPr lang="zh-TW" altLang="en-US" dirty="0" smtClean="0"/>
              <a:t>課群合作</a:t>
            </a:r>
            <a:endParaRPr lang="zh-TW" altLang="en-US" dirty="0"/>
          </a:p>
        </p:txBody>
      </p:sp>
      <p:pic>
        <p:nvPicPr>
          <p:cNvPr id="28674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114" y="1412776"/>
            <a:ext cx="51563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103--擬像與仿真\照片--閔宇經老師--103.09.02\DSC009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13" y="4005064"/>
            <a:ext cx="2742024" cy="15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67544" y="5589240"/>
            <a:ext cx="281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 smtClean="0">
                <a:solidFill>
                  <a:srgbClr val="FF0000"/>
                </a:solidFill>
              </a:rPr>
              <a:t>2014.09.02</a:t>
            </a:r>
            <a:r>
              <a:rPr lang="zh-TW" altLang="en-US" b="1" dirty="0" smtClean="0">
                <a:solidFill>
                  <a:srgbClr val="FF0000"/>
                </a:solidFill>
              </a:rPr>
              <a:t>中心會議邀請全中心教師參加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2816723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04048" y="1481328"/>
            <a:ext cx="3888432" cy="4525963"/>
          </a:xfrm>
        </p:spPr>
        <p:txBody>
          <a:bodyPr/>
          <a:lstStyle/>
          <a:p>
            <a:r>
              <a:rPr lang="en-US" altLang="zh-TW" dirty="0" smtClean="0"/>
              <a:t>103.11.04(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b="1" dirty="0" smtClean="0">
                <a:solidFill>
                  <a:srgbClr val="1505E9"/>
                </a:solidFill>
              </a:rPr>
              <a:t>3</a:t>
            </a:r>
            <a:r>
              <a:rPr lang="zh-TW" altLang="en-US" b="1" dirty="0" smtClean="0">
                <a:solidFill>
                  <a:srgbClr val="1505E9"/>
                </a:solidFill>
              </a:rPr>
              <a:t>班協同論壇</a:t>
            </a:r>
            <a:endParaRPr lang="en-US" altLang="zh-TW" b="1" dirty="0" smtClean="0">
              <a:solidFill>
                <a:srgbClr val="1505E9"/>
              </a:solidFill>
            </a:endParaRPr>
          </a:p>
          <a:p>
            <a:r>
              <a:rPr lang="en-US" altLang="zh-TW" dirty="0" smtClean="0"/>
              <a:t>103.11.15(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b="1" dirty="0" smtClean="0">
                <a:solidFill>
                  <a:srgbClr val="1505E9"/>
                </a:solidFill>
              </a:rPr>
              <a:t>剪輯工作坊</a:t>
            </a:r>
            <a:endParaRPr lang="en-US" altLang="zh-TW" b="1" dirty="0" smtClean="0">
              <a:solidFill>
                <a:srgbClr val="1505E9"/>
              </a:solidFill>
            </a:endParaRPr>
          </a:p>
          <a:p>
            <a:r>
              <a:rPr lang="en-US" altLang="zh-TW" dirty="0" smtClean="0"/>
              <a:t>103.11.18(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b="1" dirty="0" smtClean="0">
                <a:solidFill>
                  <a:srgbClr val="1505E9"/>
                </a:solidFill>
              </a:rPr>
              <a:t>期中作業</a:t>
            </a:r>
            <a:r>
              <a:rPr lang="en-US" altLang="zh-TW" b="1" dirty="0" smtClean="0">
                <a:solidFill>
                  <a:srgbClr val="1505E9"/>
                </a:solidFill>
              </a:rPr>
              <a:t>3</a:t>
            </a:r>
            <a:r>
              <a:rPr lang="zh-TW" altLang="en-US" b="1" dirty="0" smtClean="0">
                <a:solidFill>
                  <a:srgbClr val="1505E9"/>
                </a:solidFill>
              </a:rPr>
              <a:t>班聯展</a:t>
            </a:r>
            <a:endParaRPr lang="en-US" altLang="zh-TW" b="1" dirty="0" smtClean="0">
              <a:solidFill>
                <a:srgbClr val="1505E9"/>
              </a:solidFill>
            </a:endParaRPr>
          </a:p>
          <a:p>
            <a:r>
              <a:rPr lang="en-US" altLang="zh-TW" dirty="0" smtClean="0"/>
              <a:t>104.01.10(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b="1" dirty="0" smtClean="0">
                <a:solidFill>
                  <a:srgbClr val="1505E9"/>
                </a:solidFill>
              </a:rPr>
              <a:t>期末微廣告</a:t>
            </a:r>
            <a:r>
              <a:rPr lang="en-US" altLang="zh-TW" b="1" dirty="0" smtClean="0">
                <a:solidFill>
                  <a:srgbClr val="1505E9"/>
                </a:solidFill>
              </a:rPr>
              <a:t>3</a:t>
            </a:r>
            <a:r>
              <a:rPr lang="zh-TW" altLang="en-US" b="1" dirty="0" smtClean="0">
                <a:solidFill>
                  <a:srgbClr val="1505E9"/>
                </a:solidFill>
              </a:rPr>
              <a:t>班聯賽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-3</a:t>
            </a:r>
            <a:r>
              <a:rPr lang="zh-TW" altLang="en-US" dirty="0" smtClean="0"/>
              <a:t>班協同論壇</a:t>
            </a:r>
            <a:r>
              <a:rPr lang="en-US" altLang="zh-TW" dirty="0" smtClean="0"/>
              <a:t>+</a:t>
            </a:r>
            <a:r>
              <a:rPr lang="zh-TW" altLang="en-US" dirty="0" smtClean="0"/>
              <a:t>期中期末</a:t>
            </a:r>
            <a:endParaRPr lang="zh-TW" altLang="en-US" dirty="0"/>
          </a:p>
        </p:txBody>
      </p:sp>
      <p:pic>
        <p:nvPicPr>
          <p:cNvPr id="33794" name="Picture 2" descr="http://sites.powercam.cc/sysdata/66/266/album/c3f99205cfd03a72/m/10449_1155b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744413" cy="1656184"/>
          </a:xfrm>
          <a:prstGeom prst="rect">
            <a:avLst/>
          </a:prstGeom>
          <a:noFill/>
        </p:spPr>
      </p:pic>
      <p:pic>
        <p:nvPicPr>
          <p:cNvPr id="33796" name="Picture 4" descr="http://sites.powercam.cc/sysdata/65/265/album/770c6f9e337bc3d2/m/10350_4c7c7f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088232" cy="1381446"/>
          </a:xfrm>
          <a:prstGeom prst="rect">
            <a:avLst/>
          </a:prstGeom>
          <a:noFill/>
        </p:spPr>
      </p:pic>
      <p:pic>
        <p:nvPicPr>
          <p:cNvPr id="33798" name="Picture 6" descr="http://sites.powercam.cc/sysdata/65/265/album/730fcf18e515e612/m/10723_f315bf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6"/>
            <a:ext cx="2016224" cy="1368152"/>
          </a:xfrm>
          <a:prstGeom prst="rect">
            <a:avLst/>
          </a:prstGeom>
          <a:noFill/>
        </p:spPr>
      </p:pic>
      <p:pic>
        <p:nvPicPr>
          <p:cNvPr id="33800" name="Picture 8" descr="http://sites.powercam.cc/sysdata/65/265/album/730fcf18e515e612/m/10689_7eadd5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088232" cy="1381446"/>
          </a:xfrm>
          <a:prstGeom prst="rect">
            <a:avLst/>
          </a:prstGeom>
          <a:noFill/>
        </p:spPr>
      </p:pic>
      <p:pic>
        <p:nvPicPr>
          <p:cNvPr id="33802" name="Picture 10" descr="http://sites.powercam.cc/sysdata/65/265/album/3b995aca298e051a/m/10594_6bdfd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212976"/>
            <a:ext cx="2016224" cy="133381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5004048" y="53732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FF0000"/>
                </a:solidFill>
              </a:rPr>
              <a:t>李大偉校長親臨</a:t>
            </a:r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</a:rPr>
              <a:t>班期中作業展覽會場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27984" y="1481328"/>
            <a:ext cx="4258816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</a:t>
            </a:r>
            <a:r>
              <a:rPr lang="zh-TW" altLang="en-US" dirty="0" smtClean="0"/>
              <a:t>健行電影院</a:t>
            </a:r>
            <a:endParaRPr lang="zh-TW" altLang="en-US" dirty="0"/>
          </a:p>
        </p:txBody>
      </p:sp>
      <p:pic>
        <p:nvPicPr>
          <p:cNvPr id="6" name="圖片 5" descr="D:\103--擬像與仿真\健行電影院\黃嘉俊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80326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ttp://sites.powercam.cc/sysdata/65/265/album/363e4a270863fcd4/m/10531_e7ae06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1872208" cy="2631212"/>
          </a:xfrm>
          <a:prstGeom prst="rect">
            <a:avLst/>
          </a:prstGeom>
          <a:noFill/>
        </p:spPr>
      </p:pic>
      <p:pic>
        <p:nvPicPr>
          <p:cNvPr id="29703" name="Picture 7" descr="http://sites.powercam.cc/sysdata/64/264/album/0cfc81e7ba33869b/m/10530_28f7e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1753" y="1446824"/>
            <a:ext cx="1918679" cy="255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課群及全校學生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健行校刊刊載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實施</a:t>
            </a:r>
            <a:r>
              <a:rPr lang="en-US" altLang="zh-TW" b="1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/>
              <a:t>場，共計</a:t>
            </a:r>
            <a:r>
              <a:rPr lang="en-US" altLang="zh-TW" b="1" dirty="0" smtClean="0">
                <a:solidFill>
                  <a:srgbClr val="FF0000"/>
                </a:solidFill>
              </a:rPr>
              <a:t>352</a:t>
            </a:r>
            <a:r>
              <a:rPr lang="zh-TW" altLang="en-US" dirty="0" smtClean="0"/>
              <a:t>人次參與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</a:t>
            </a:r>
            <a:r>
              <a:rPr lang="zh-TW" altLang="en-US" dirty="0" smtClean="0"/>
              <a:t>健行書房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7951399" cy="15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541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103--擬像與仿真\健行書房\20141120-讀書會\DSC040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2555340" cy="176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D:\103--擬像與仿真\健行書房\20141027-讀書會\DSC033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84784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103--擬像與仿真\健行書房\20141117-讀書會\DSC039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484784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4788024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健行校刊刊載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016224" cy="1601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通識教育中心</a:t>
            </a:r>
            <a:r>
              <a:rPr lang="zh-TW" altLang="en-US" b="1" dirty="0" smtClean="0">
                <a:solidFill>
                  <a:srgbClr val="FF0000"/>
                </a:solidFill>
              </a:rPr>
              <a:t>最優先</a:t>
            </a:r>
            <a:r>
              <a:rPr lang="zh-TW" altLang="en-US" dirty="0" smtClean="0"/>
              <a:t>配置教學</a:t>
            </a:r>
            <a:r>
              <a:rPr lang="en-US" altLang="zh-TW" dirty="0" smtClean="0"/>
              <a:t>TA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鼓勵教師</a:t>
            </a:r>
            <a:r>
              <a:rPr lang="en-US" altLang="zh-TW" dirty="0" smtClean="0"/>
              <a:t>/</a:t>
            </a:r>
            <a:r>
              <a:rPr lang="zh-TW" altLang="en-US" dirty="0" smtClean="0"/>
              <a:t>參加：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(1)104 </a:t>
            </a:r>
            <a:r>
              <a:rPr lang="zh-TW" altLang="en-US" dirty="0" smtClean="0"/>
              <a:t>教育部臺灣通識課程資料庫課程製作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申請校內「</a:t>
            </a:r>
            <a:r>
              <a:rPr lang="zh-TW" altLang="zh-TW" dirty="0" smtClean="0"/>
              <a:t>數位教材</a:t>
            </a:r>
            <a:r>
              <a:rPr lang="zh-TW" altLang="en-US" dirty="0" smtClean="0"/>
              <a:t>」「</a:t>
            </a:r>
            <a:r>
              <a:rPr lang="zh-TW" altLang="zh-TW" dirty="0" smtClean="0"/>
              <a:t>教師編纂教材</a:t>
            </a:r>
            <a:r>
              <a:rPr lang="zh-TW" altLang="en-US" dirty="0" smtClean="0"/>
              <a:t>」獎勵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結合「桃園市中壢樂齡學習中心」共同申請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en-US" altLang="zh-TW" b="1" dirty="0" smtClean="0"/>
              <a:t>104</a:t>
            </a:r>
            <a:r>
              <a:rPr lang="zh-TW" altLang="zh-TW" b="1" dirty="0" smtClean="0"/>
              <a:t>年度「結合大學資源打造知識城」</a:t>
            </a:r>
            <a:r>
              <a:rPr lang="zh-TW" altLang="en-US" b="1" dirty="0" smtClean="0"/>
              <a:t>計畫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/>
              <a:t>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電影讀書會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總計畫</a:t>
            </a:r>
            <a:r>
              <a:rPr lang="en-US" altLang="zh-TW" dirty="0" smtClean="0"/>
              <a:t>-</a:t>
            </a:r>
            <a:r>
              <a:rPr lang="zh-TW" altLang="en-US" dirty="0" smtClean="0"/>
              <a:t>延續計畫</a:t>
            </a:r>
            <a:endParaRPr lang="zh-TW" altLang="en-US" dirty="0"/>
          </a:p>
        </p:txBody>
      </p:sp>
      <p:pic>
        <p:nvPicPr>
          <p:cNvPr id="23554" name="Picture 2" descr="https://sp.yimg.com/ib/th?id=HN.608021731491580822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3"/>
            <a:ext cx="1178348" cy="1649687"/>
          </a:xfrm>
          <a:prstGeom prst="rect">
            <a:avLst/>
          </a:prstGeom>
          <a:noFill/>
        </p:spPr>
      </p:pic>
      <p:pic>
        <p:nvPicPr>
          <p:cNvPr id="23556" name="Picture 4" descr="https://sp.yimg.com/ib/th?id=HN.608012694879668157&amp;pid=15.1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25144"/>
            <a:ext cx="1224136" cy="1632181"/>
          </a:xfrm>
          <a:prstGeom prst="rect">
            <a:avLst/>
          </a:prstGeom>
          <a:noFill/>
        </p:spPr>
      </p:pic>
      <p:pic>
        <p:nvPicPr>
          <p:cNvPr id="23558" name="Picture 6" descr="https://sp.yimg.com/ib/th?id=HN.608011780049209040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25144"/>
            <a:ext cx="1224136" cy="1669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6" descr="http://sites.powercam.cc/sysdata/64/264/album/13baa3a2b8fce964/l/9397_6a73bdb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94116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s://sp.yimg.com/ib/th?id=HN.608031038685774269&amp;pid=15.1&amp;P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725144"/>
            <a:ext cx="1224136" cy="1716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tes.powercam.cc/sysdata/66/266/album/5a92f489bf134b0a/m/9555_092a24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2063874" cy="273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692355"/>
                </a:solidFill>
              </a:rPr>
              <a:t>課程名稱</a:t>
            </a:r>
            <a:r>
              <a:rPr lang="zh-TW" altLang="en-US" sz="2800" dirty="0" smtClean="0">
                <a:ea typeface="新細明體" charset="-120"/>
              </a:rPr>
              <a:t>：</a:t>
            </a:r>
            <a:r>
              <a:rPr lang="zh-TW" altLang="zh-TW" sz="2800" b="1" dirty="0" smtClean="0">
                <a:solidFill>
                  <a:srgbClr val="692355"/>
                </a:solidFill>
              </a:rPr>
              <a:t>政治利維坦：視域融合與象徵</a:t>
            </a:r>
            <a:endParaRPr lang="en-US" altLang="zh-TW" sz="2800" b="1" dirty="0" smtClean="0">
              <a:solidFill>
                <a:srgbClr val="692355"/>
              </a:solidFill>
            </a:endParaRPr>
          </a:p>
          <a:p>
            <a:r>
              <a:rPr lang="zh-TW" altLang="en-US" dirty="0" smtClean="0">
                <a:ea typeface="新細明體" charset="-120"/>
              </a:rPr>
              <a:t>計畫主持：閔宇經 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>
                <a:ea typeface="新細明體" charset="-120"/>
              </a:rPr>
              <a:t>健行科大通識中心助理教授</a:t>
            </a:r>
          </a:p>
          <a:p>
            <a:r>
              <a:rPr lang="zh-TW" altLang="en-US" dirty="0" smtClean="0">
                <a:ea typeface="新細明體" charset="-120"/>
              </a:rPr>
              <a:t>教學助理：陳宥君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/>
              <a:t>中央客家政經所碩士生</a:t>
            </a:r>
            <a:endParaRPr lang="en-US" altLang="zh-TW" dirty="0" smtClean="0"/>
          </a:p>
          <a:p>
            <a:r>
              <a:rPr lang="zh-TW" altLang="en-US" b="1" dirty="0" smtClean="0"/>
              <a:t>                </a:t>
            </a:r>
            <a:r>
              <a:rPr lang="zh-TW" altLang="en-US" dirty="0" smtClean="0">
                <a:ea typeface="新細明體" charset="-120"/>
              </a:rPr>
              <a:t>李婉菁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/>
              <a:t>中央客家政經所碩士生</a:t>
            </a:r>
          </a:p>
          <a:p>
            <a:r>
              <a:rPr lang="zh-TW" altLang="en-US" dirty="0" smtClean="0">
                <a:ea typeface="新細明體" charset="-120"/>
              </a:rPr>
              <a:t>網站助理：陳葦柔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/>
              <a:t>中央客家社會文化所碩士生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網站：</a:t>
            </a:r>
            <a:r>
              <a:rPr lang="en-US" altLang="zh-TW" dirty="0" smtClean="0">
                <a:ea typeface="新細明體" charset="-120"/>
              </a:rPr>
              <a:t>http://sites.powercam.cc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/site/ge09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子計畫</a:t>
            </a:r>
            <a:r>
              <a:rPr lang="en-US" altLang="zh-TW" dirty="0" smtClean="0">
                <a:ea typeface="新細明體" pitchFamily="18" charset="-120"/>
              </a:rPr>
              <a:t>-</a:t>
            </a:r>
            <a:r>
              <a:rPr lang="zh-TW" altLang="en-US" dirty="0" smtClean="0">
                <a:ea typeface="新細明體" pitchFamily="18" charset="-120"/>
              </a:rPr>
              <a:t>團隊成員</a:t>
            </a:r>
            <a:endParaRPr lang="zh-TW" altLang="en-US" dirty="0"/>
          </a:p>
        </p:txBody>
      </p:sp>
      <p:pic>
        <p:nvPicPr>
          <p:cNvPr id="2052" name="Picture 4" descr="http://sites.powercam.cc/sysdata/65/265/album/3bbd300967901047/m/9181_9fe653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653136"/>
            <a:ext cx="1368152" cy="1239889"/>
          </a:xfrm>
          <a:prstGeom prst="rect">
            <a:avLst/>
          </a:prstGeom>
          <a:noFill/>
        </p:spPr>
      </p:pic>
      <p:pic>
        <p:nvPicPr>
          <p:cNvPr id="2054" name="Picture 6" descr="http://sites.powercam.cc/sysdata/66/266/album/c1bcbb228577f17b/m/9221_b382884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53136"/>
            <a:ext cx="326435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1077</TotalTime>
  <Words>1813</Words>
  <Application>Microsoft Office PowerPoint</Application>
  <PresentationFormat>如螢幕大小 (4:3)</PresentationFormat>
  <Paragraphs>224</Paragraphs>
  <Slides>21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匯合</vt:lpstr>
      <vt:lpstr>點陣圖影像</vt:lpstr>
      <vt:lpstr>教育部現代公民核心能力課程計畫 擬像與仿真：影本閱讀與詮釋創生 課群</vt:lpstr>
      <vt:lpstr>總計畫-3門課程</vt:lpstr>
      <vt:lpstr>課群(問題)意識&amp;課群精神</vt:lpstr>
      <vt:lpstr>總計畫-課群合作</vt:lpstr>
      <vt:lpstr>總計畫-3班協同論壇+期中期末</vt:lpstr>
      <vt:lpstr>總計畫-健行電影院</vt:lpstr>
      <vt:lpstr>總計畫-健行書房</vt:lpstr>
      <vt:lpstr>總計畫-延續計畫</vt:lpstr>
      <vt:lpstr>子計畫-團隊成員</vt:lpstr>
      <vt:lpstr>問題意識</vt:lpstr>
      <vt:lpstr>課程定位(課群中的定位)</vt:lpstr>
      <vt:lpstr>基本能力&amp;課程目標</vt:lpstr>
      <vt:lpstr>成績考核</vt:lpstr>
      <vt:lpstr>正式課程&amp;培力課程</vt:lpstr>
      <vt:lpstr>團體&amp;世界咖啡館 討論</vt:lpstr>
      <vt:lpstr>期中作業聯展&amp;期末微廣告聯賽</vt:lpstr>
      <vt:lpstr>教學成效</vt:lpstr>
      <vt:lpstr>投影片 18</vt:lpstr>
      <vt:lpstr>網站經營</vt:lpstr>
      <vt:lpstr>教學心得&amp;反思</vt:lpstr>
      <vt:lpstr>感謝聆聽   敬請指教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教育部現代公民核心能力課程計畫 凝視與再現：移民社會與多元認同 課群</dc:title>
  <dc:creator>uch20135</dc:creator>
  <cp:lastModifiedBy>uch20135</cp:lastModifiedBy>
  <cp:revision>290</cp:revision>
  <dcterms:created xsi:type="dcterms:W3CDTF">2014-05-31T09:27:23Z</dcterms:created>
  <dcterms:modified xsi:type="dcterms:W3CDTF">2015-01-10T08:20:41Z</dcterms:modified>
</cp:coreProperties>
</file>