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74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F973807-4797-4B39-8680-4779F0578E3E}">
          <p14:sldIdLst>
            <p14:sldId id="256"/>
            <p14:sldId id="257"/>
          </p14:sldIdLst>
        </p14:section>
        <p14:section name="未命名的章節" id="{37761FE8-97C4-49D0-A69E-00B66A84AABF}">
          <p14:sldIdLst>
            <p14:sldId id="258"/>
            <p14:sldId id="259"/>
            <p14:sldId id="260"/>
            <p14:sldId id="262"/>
            <p14:sldId id="263"/>
            <p14:sldId id="265"/>
            <p14:sldId id="264"/>
            <p14:sldId id="266"/>
            <p14:sldId id="267"/>
            <p14:sldId id="272"/>
            <p14:sldId id="268"/>
            <p14:sldId id="269"/>
            <p14:sldId id="27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75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0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421B8-6EAF-40E5-A989-3540111F7596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4BFB-B23C-491B-BA4C-E3FE6BB934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239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4BFB-B23C-491B-BA4C-E3FE6BB934F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82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2014/6/28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48872" cy="1152128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102-5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歷史人物分析入門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邵承芬老師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23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+mn-ea"/>
                <a:cs typeface="Times New Roman" pitchFamily="18" charset="0"/>
              </a:rPr>
              <a:t>荷據時期的海上經貿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霸主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fr-CA" sz="2800" dirty="0" smtClean="0">
                <a:latin typeface="+mn-ea"/>
                <a:cs typeface="Times New Roman" pitchFamily="18" charset="0"/>
              </a:rPr>
              <a:t>政</a:t>
            </a:r>
            <a:r>
              <a:rPr lang="zh-TW" altLang="fr-CA" sz="2800" dirty="0">
                <a:latin typeface="+mn-ea"/>
                <a:cs typeface="Times New Roman" pitchFamily="18" charset="0"/>
              </a:rPr>
              <a:t>商關係良好</a:t>
            </a:r>
            <a:r>
              <a:rPr lang="zh-TW" altLang="en-US" sz="2800" dirty="0">
                <a:latin typeface="+mn-ea"/>
                <a:cs typeface="Times New Roman" pitchFamily="18" charset="0"/>
              </a:rPr>
              <a:t>，您猜猜我是誰</a:t>
            </a:r>
            <a:r>
              <a:rPr lang="zh-TW" altLang="en-US" sz="2800" dirty="0" smtClean="0">
                <a:latin typeface="+mn-ea"/>
                <a:cs typeface="Times New Roman" pitchFamily="18" charset="0"/>
              </a:rPr>
              <a:t>？</a:t>
            </a:r>
            <a:endParaRPr lang="en-US" altLang="zh-TW" sz="2800" dirty="0" smtClean="0">
              <a:latin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清代台灣</a:t>
            </a:r>
            <a:r>
              <a:rPr lang="zh-TW" altLang="en-US" sz="3200" dirty="0">
                <a:latin typeface="+mn-ea"/>
                <a:cs typeface="Times New Roman" pitchFamily="18" charset="0"/>
              </a:rPr>
              <a:t>首任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巡撫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+mn-ea"/>
                <a:cs typeface="Times New Roman" pitchFamily="18" charset="0"/>
              </a:rPr>
              <a:t>近代</a:t>
            </a:r>
            <a:r>
              <a:rPr lang="zh-TW" altLang="en-US" sz="2800" dirty="0">
                <a:latin typeface="+mn-ea"/>
                <a:cs typeface="Times New Roman" pitchFamily="18" charset="0"/>
              </a:rPr>
              <a:t>化之父</a:t>
            </a:r>
            <a:r>
              <a:rPr lang="zh-TW" altLang="en-US" sz="2800" dirty="0" smtClean="0">
                <a:latin typeface="+mn-ea"/>
                <a:cs typeface="Times New Roman" pitchFamily="18" charset="0"/>
              </a:rPr>
              <a:t>？</a:t>
            </a:r>
            <a:endParaRPr lang="en-US" altLang="zh-TW" sz="2800" dirty="0" smtClean="0">
              <a:latin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大</a:t>
            </a:r>
            <a:r>
              <a:rPr lang="zh-TW" altLang="en-US" sz="3200" dirty="0">
                <a:latin typeface="+mn-ea"/>
                <a:cs typeface="Times New Roman" pitchFamily="18" charset="0"/>
              </a:rPr>
              <a:t>稻埕的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富豪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+mn-ea"/>
                <a:cs typeface="Times New Roman" pitchFamily="18" charset="0"/>
              </a:rPr>
              <a:t>足</a:t>
            </a:r>
            <a:r>
              <a:rPr lang="zh-TW" altLang="en-US" sz="2800" dirty="0">
                <a:latin typeface="+mn-ea"/>
                <a:cs typeface="Times New Roman" pitchFamily="18" charset="0"/>
              </a:rPr>
              <a:t>與郭台銘</a:t>
            </a:r>
            <a:r>
              <a:rPr lang="zh-TW" altLang="en-US" sz="2800" dirty="0" smtClean="0">
                <a:latin typeface="+mn-ea"/>
                <a:cs typeface="Times New Roman" pitchFamily="18" charset="0"/>
              </a:rPr>
              <a:t>抗衡</a:t>
            </a:r>
            <a:endParaRPr lang="en-US" altLang="zh-TW" sz="2800" dirty="0" smtClean="0">
              <a:latin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台灣</a:t>
            </a:r>
            <a:r>
              <a:rPr lang="zh-TW" altLang="en-US" sz="3200" dirty="0">
                <a:latin typeface="+mn-ea"/>
                <a:cs typeface="Times New Roman" pitchFamily="18" charset="0"/>
              </a:rPr>
              <a:t>水利之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父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+mn-ea"/>
                <a:cs typeface="Times New Roman" pitchFamily="18" charset="0"/>
              </a:rPr>
              <a:t>讓</a:t>
            </a:r>
            <a:r>
              <a:rPr lang="zh-TW" altLang="en-US" sz="2800" dirty="0">
                <a:latin typeface="+mn-ea"/>
                <a:cs typeface="Times New Roman" pitchFamily="18" charset="0"/>
              </a:rPr>
              <a:t>鹽鹹地變</a:t>
            </a:r>
            <a:r>
              <a:rPr lang="zh-TW" altLang="en-US" sz="2800" dirty="0" smtClean="0">
                <a:latin typeface="+mn-ea"/>
                <a:cs typeface="Times New Roman" pitchFamily="18" charset="0"/>
              </a:rPr>
              <a:t>良田</a:t>
            </a:r>
            <a:endParaRPr lang="zh-TW" altLang="fr-CA" sz="2800" dirty="0">
              <a:latin typeface="+mn-ea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課程八大單元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17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23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台灣首位醫學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博士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現代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禁藥檢驗法的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老祖宗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歌謠之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父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望雨的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作者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台灣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第一位女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醫師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穩婆到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產婆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政治人物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典範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永遠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身先士卒的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政治家</a:t>
            </a:r>
            <a:endParaRPr lang="zh-TW" altLang="fr-CA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課程八大單元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32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/>
              </a:rPr>
              <a:t>課程單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元</a:t>
            </a:r>
            <a:endParaRPr lang="zh-TW" alt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rot="19661464" flipH="1">
            <a:off x="4448175" y="4371975"/>
            <a:ext cx="949325" cy="1257300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868613" y="1912938"/>
            <a:ext cx="4243387" cy="3702050"/>
            <a:chOff x="-339" y="987"/>
            <a:chExt cx="4284" cy="4284"/>
          </a:xfrm>
        </p:grpSpPr>
        <p:sp>
          <p:nvSpPr>
            <p:cNvPr id="6" name="Oval 21"/>
            <p:cNvSpPr>
              <a:spLocks noChangeArrowheads="1"/>
            </p:cNvSpPr>
            <p:nvPr/>
          </p:nvSpPr>
          <p:spPr bwMode="auto">
            <a:xfrm>
              <a:off x="612" y="1939"/>
              <a:ext cx="2381" cy="2381"/>
            </a:xfrm>
            <a:prstGeom prst="ellipse">
              <a:avLst/>
            </a:prstGeom>
            <a:solidFill>
              <a:srgbClr val="BBE0E3"/>
            </a:solidFill>
            <a:ln w="12700" algn="ctr">
              <a:noFill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>
              <a:off x="-72" y="1254"/>
              <a:ext cx="3750" cy="37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61" y="10800"/>
                  </a:moveTo>
                  <a:cubicBezTo>
                    <a:pt x="861" y="16289"/>
                    <a:pt x="5311" y="20739"/>
                    <a:pt x="10800" y="20739"/>
                  </a:cubicBezTo>
                  <a:cubicBezTo>
                    <a:pt x="16289" y="20739"/>
                    <a:pt x="20739" y="16289"/>
                    <a:pt x="20739" y="10800"/>
                  </a:cubicBezTo>
                  <a:cubicBezTo>
                    <a:pt x="20739" y="5311"/>
                    <a:pt x="16289" y="861"/>
                    <a:pt x="10800" y="861"/>
                  </a:cubicBezTo>
                  <a:cubicBezTo>
                    <a:pt x="5311" y="861"/>
                    <a:pt x="861" y="5311"/>
                    <a:pt x="861" y="10800"/>
                  </a:cubicBezTo>
                  <a:close/>
                </a:path>
              </a:pathLst>
            </a:custGeom>
            <a:solidFill>
              <a:srgbClr val="BBE0E3"/>
            </a:solidFill>
            <a:ln w="12700" algn="ctr">
              <a:noFill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>
              <a:off x="-339" y="987"/>
              <a:ext cx="4284" cy="42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1 w 21600"/>
                <a:gd name="T9" fmla="*/ 1 h 21600"/>
                <a:gd name="T10" fmla="*/ 1 w 21600"/>
                <a:gd name="T11" fmla="*/ 1 h 21600"/>
                <a:gd name="T12" fmla="*/ 1 w 21600"/>
                <a:gd name="T13" fmla="*/ 1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1 h 21600"/>
                <a:gd name="T26" fmla="*/ 18439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61" y="10800"/>
                  </a:moveTo>
                  <a:cubicBezTo>
                    <a:pt x="861" y="16289"/>
                    <a:pt x="5311" y="20739"/>
                    <a:pt x="10800" y="20739"/>
                  </a:cubicBezTo>
                  <a:cubicBezTo>
                    <a:pt x="16289" y="20739"/>
                    <a:pt x="20739" y="16289"/>
                    <a:pt x="20739" y="10800"/>
                  </a:cubicBezTo>
                  <a:cubicBezTo>
                    <a:pt x="20739" y="5311"/>
                    <a:pt x="16289" y="861"/>
                    <a:pt x="10800" y="861"/>
                  </a:cubicBezTo>
                  <a:cubicBezTo>
                    <a:pt x="5311" y="861"/>
                    <a:pt x="861" y="5311"/>
                    <a:pt x="861" y="10800"/>
                  </a:cubicBezTo>
                  <a:close/>
                </a:path>
              </a:pathLst>
            </a:custGeom>
            <a:solidFill>
              <a:srgbClr val="BBE0E3"/>
            </a:solidFill>
            <a:ln w="12700" algn="ctr">
              <a:noFill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230688" y="5657850"/>
            <a:ext cx="1127125" cy="985838"/>
            <a:chOff x="823" y="740"/>
            <a:chExt cx="696" cy="698"/>
          </a:xfrm>
        </p:grpSpPr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823" y="74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185E"/>
                </a:gs>
                <a:gs pos="100000">
                  <a:srgbClr val="FF33CC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831" y="74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alpha val="0"/>
                  </a:srgbClr>
                </a:gs>
                <a:gs pos="100000">
                  <a:srgbClr val="FFB8E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848" y="770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28A2"/>
                </a:gs>
                <a:gs pos="100000">
                  <a:srgbClr val="FF33CC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884" y="754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CC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rot="-1938536">
            <a:off x="5981539" y="3700227"/>
            <a:ext cx="396328" cy="1911484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AAEBF-43C5-4511-9583-C89C4000EBE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8866895">
            <a:off x="3540125" y="2405063"/>
            <a:ext cx="3171825" cy="2941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1 w 21600"/>
              <a:gd name="T13" fmla="*/ 0 h 21600"/>
              <a:gd name="T14" fmla="*/ 21169 w 21600"/>
              <a:gd name="T15" fmla="*/ 128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97" y="10757"/>
                </a:moveTo>
                <a:cubicBezTo>
                  <a:pt x="3520" y="6740"/>
                  <a:pt x="6783" y="3496"/>
                  <a:pt x="10800" y="3497"/>
                </a:cubicBezTo>
                <a:cubicBezTo>
                  <a:pt x="14816" y="3497"/>
                  <a:pt x="18079" y="6740"/>
                  <a:pt x="18102" y="10757"/>
                </a:cubicBezTo>
                <a:lnTo>
                  <a:pt x="21599" y="10736"/>
                </a:lnTo>
                <a:cubicBezTo>
                  <a:pt x="21564" y="4796"/>
                  <a:pt x="16739" y="-1"/>
                  <a:pt x="10799" y="0"/>
                </a:cubicBezTo>
                <a:cubicBezTo>
                  <a:pt x="4860" y="0"/>
                  <a:pt x="35" y="4796"/>
                  <a:pt x="0" y="10736"/>
                </a:cubicBezTo>
                <a:close/>
              </a:path>
            </a:pathLst>
          </a:custGeom>
          <a:solidFill>
            <a:srgbClr val="FFCC00">
              <a:alpha val="2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endParaRPr kumimoji="0" lang="zh-TW" altLang="en-US"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949825" y="1703388"/>
            <a:ext cx="46038" cy="2036762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-1938536">
            <a:off x="4209060" y="1691204"/>
            <a:ext cx="45719" cy="2249938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3461464" flipH="1">
            <a:off x="4888462" y="1901047"/>
            <a:ext cx="406223" cy="4599347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17953037">
            <a:off x="3869458" y="2413768"/>
            <a:ext cx="181461" cy="2261694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753037">
            <a:off x="6081796" y="1734996"/>
            <a:ext cx="46038" cy="2100262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279900" y="3943350"/>
            <a:ext cx="1404938" cy="139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endParaRPr kumimoji="0" lang="en-US" altLang="ko-KR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7072330" y="2714620"/>
            <a:ext cx="1127125" cy="985837"/>
            <a:chOff x="590" y="1015"/>
            <a:chExt cx="696" cy="698"/>
          </a:xfrm>
        </p:grpSpPr>
        <p:sp>
          <p:nvSpPr>
            <p:cNvPr id="24" name="Oval 36"/>
            <p:cNvSpPr>
              <a:spLocks noChangeArrowheads="1"/>
            </p:cNvSpPr>
            <p:nvPr/>
          </p:nvSpPr>
          <p:spPr bwMode="gray">
            <a:xfrm>
              <a:off x="590" y="1015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5E762F"/>
                </a:gs>
                <a:gs pos="100000">
                  <a:srgbClr val="CCFF6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25" name="Oval 37"/>
            <p:cNvSpPr>
              <a:spLocks noChangeArrowheads="1"/>
            </p:cNvSpPr>
            <p:nvPr/>
          </p:nvSpPr>
          <p:spPr bwMode="gray">
            <a:xfrm>
              <a:off x="598" y="1024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0"/>
                  </a:srgbClr>
                </a:gs>
                <a:gs pos="100000">
                  <a:srgbClr val="EDFFC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gray">
            <a:xfrm>
              <a:off x="615" y="1046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A2CA51"/>
                </a:gs>
                <a:gs pos="100000">
                  <a:srgbClr val="CCFF66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gray">
            <a:xfrm>
              <a:off x="651" y="1026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66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28" name="Group 40"/>
          <p:cNvGrpSpPr>
            <a:grpSpLocks/>
          </p:cNvGrpSpPr>
          <p:nvPr/>
        </p:nvGrpSpPr>
        <p:grpSpPr bwMode="auto">
          <a:xfrm>
            <a:off x="6643702" y="5214950"/>
            <a:ext cx="1127125" cy="985837"/>
            <a:chOff x="54" y="2591"/>
            <a:chExt cx="696" cy="698"/>
          </a:xfrm>
        </p:grpSpPr>
        <p:sp>
          <p:nvSpPr>
            <p:cNvPr id="29" name="Oval 41"/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EDA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A200"/>
                </a:gs>
                <a:gs pos="100000">
                  <a:srgbClr val="FFCC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33" name="Group 45"/>
          <p:cNvGrpSpPr>
            <a:grpSpLocks/>
          </p:cNvGrpSpPr>
          <p:nvPr/>
        </p:nvGrpSpPr>
        <p:grpSpPr bwMode="auto">
          <a:xfrm>
            <a:off x="2073275" y="4911725"/>
            <a:ext cx="1127125" cy="985838"/>
            <a:chOff x="166" y="1752"/>
            <a:chExt cx="696" cy="698"/>
          </a:xfrm>
        </p:grpSpPr>
        <p:sp>
          <p:nvSpPr>
            <p:cNvPr id="34" name="Oval 46"/>
            <p:cNvSpPr>
              <a:spLocks noChangeArrowheads="1"/>
            </p:cNvSpPr>
            <p:nvPr/>
          </p:nvSpPr>
          <p:spPr bwMode="gray">
            <a:xfrm>
              <a:off x="166" y="1752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004776"/>
                </a:gs>
                <a:gs pos="100000">
                  <a:srgbClr val="0099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gray">
            <a:xfrm>
              <a:off x="174" y="1761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alpha val="0"/>
                  </a:srgbClr>
                </a:gs>
                <a:gs pos="100000">
                  <a:srgbClr val="A6DB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gray">
            <a:xfrm>
              <a:off x="191" y="1783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0079CA"/>
                </a:gs>
                <a:gs pos="100000">
                  <a:srgbClr val="0099FF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gray">
            <a:xfrm>
              <a:off x="227" y="1762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9FF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38" name="Group 50"/>
          <p:cNvGrpSpPr>
            <a:grpSpLocks/>
          </p:cNvGrpSpPr>
          <p:nvPr/>
        </p:nvGrpSpPr>
        <p:grpSpPr bwMode="auto">
          <a:xfrm>
            <a:off x="4376738" y="704850"/>
            <a:ext cx="1127125" cy="985838"/>
            <a:chOff x="415" y="1060"/>
            <a:chExt cx="696" cy="698"/>
          </a:xfrm>
        </p:grpSpPr>
        <p:sp>
          <p:nvSpPr>
            <p:cNvPr id="39" name="Oval 51"/>
            <p:cNvSpPr>
              <a:spLocks noChangeArrowheads="1"/>
            </p:cNvSpPr>
            <p:nvPr/>
          </p:nvSpPr>
          <p:spPr bwMode="gray">
            <a:xfrm>
              <a:off x="415" y="106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gray">
            <a:xfrm>
              <a:off x="424" y="106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0"/>
                  </a:srgbClr>
                </a:gs>
                <a:gs pos="100000">
                  <a:srgbClr val="FFCAA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gray">
            <a:xfrm>
              <a:off x="440" y="1091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5100"/>
                </a:gs>
                <a:gs pos="100000">
                  <a:srgbClr val="FF66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gray">
            <a:xfrm>
              <a:off x="476" y="107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66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43" name="Group 55"/>
          <p:cNvGrpSpPr>
            <a:grpSpLocks/>
          </p:cNvGrpSpPr>
          <p:nvPr/>
        </p:nvGrpSpPr>
        <p:grpSpPr bwMode="auto">
          <a:xfrm>
            <a:off x="2786050" y="1071546"/>
            <a:ext cx="1127125" cy="985837"/>
            <a:chOff x="823" y="740"/>
            <a:chExt cx="696" cy="698"/>
          </a:xfrm>
        </p:grpSpPr>
        <p:sp>
          <p:nvSpPr>
            <p:cNvPr id="44" name="Oval 56"/>
            <p:cNvSpPr>
              <a:spLocks noChangeArrowheads="1"/>
            </p:cNvSpPr>
            <p:nvPr/>
          </p:nvSpPr>
          <p:spPr bwMode="gray">
            <a:xfrm>
              <a:off x="823" y="74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185E"/>
                </a:gs>
                <a:gs pos="100000">
                  <a:srgbClr val="FF33CC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gray">
            <a:xfrm>
              <a:off x="831" y="74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alpha val="0"/>
                  </a:srgbClr>
                </a:gs>
                <a:gs pos="100000">
                  <a:srgbClr val="FFB8E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6" name="Oval 58"/>
            <p:cNvSpPr>
              <a:spLocks noChangeArrowheads="1"/>
            </p:cNvSpPr>
            <p:nvPr/>
          </p:nvSpPr>
          <p:spPr bwMode="gray">
            <a:xfrm>
              <a:off x="848" y="770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28A2"/>
                </a:gs>
                <a:gs pos="100000">
                  <a:srgbClr val="FF33CC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47" name="Oval 59"/>
            <p:cNvSpPr>
              <a:spLocks noChangeArrowheads="1"/>
            </p:cNvSpPr>
            <p:nvPr/>
          </p:nvSpPr>
          <p:spPr bwMode="gray">
            <a:xfrm>
              <a:off x="884" y="754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CC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1785918" y="2428868"/>
            <a:ext cx="1285883" cy="985838"/>
            <a:chOff x="869" y="971"/>
            <a:chExt cx="696" cy="698"/>
          </a:xfrm>
        </p:grpSpPr>
        <p:sp>
          <p:nvSpPr>
            <p:cNvPr id="49" name="Oval 61"/>
            <p:cNvSpPr>
              <a:spLocks noChangeArrowheads="1"/>
            </p:cNvSpPr>
            <p:nvPr/>
          </p:nvSpPr>
          <p:spPr bwMode="gray">
            <a:xfrm>
              <a:off x="869" y="97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2F2F76"/>
                </a:gs>
                <a:gs pos="100000">
                  <a:srgbClr val="6666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50" name="Oval 62"/>
            <p:cNvSpPr>
              <a:spLocks noChangeArrowheads="1"/>
            </p:cNvSpPr>
            <p:nvPr/>
          </p:nvSpPr>
          <p:spPr bwMode="gray">
            <a:xfrm>
              <a:off x="878" y="98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0"/>
                  </a:srgbClr>
                </a:gs>
                <a:gs pos="100000">
                  <a:srgbClr val="CACA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gray">
            <a:xfrm>
              <a:off x="894" y="100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5151CA"/>
                </a:gs>
                <a:gs pos="100000">
                  <a:srgbClr val="6666FF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52" name="Oval 64"/>
            <p:cNvSpPr>
              <a:spLocks noChangeArrowheads="1"/>
            </p:cNvSpPr>
            <p:nvPr/>
          </p:nvSpPr>
          <p:spPr bwMode="gray">
            <a:xfrm>
              <a:off x="930" y="98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66FF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1285852" y="2143116"/>
            <a:ext cx="1098550" cy="280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latin typeface="+mn-lt"/>
                <a:ea typeface="Gulim" pitchFamily="34" charset="-127"/>
              </a:rPr>
              <a:t>台北淡水人</a:t>
            </a:r>
            <a:endParaRPr kumimoji="0" lang="en-US" altLang="ko-KR" sz="2000" b="1" dirty="0">
              <a:solidFill>
                <a:srgbClr val="00206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2857488" y="714356"/>
            <a:ext cx="1106488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latin typeface="+mn-lt"/>
                <a:ea typeface="Gulim" pitchFamily="34" charset="-127"/>
              </a:rPr>
              <a:t>福建廈門人</a:t>
            </a:r>
            <a:endParaRPr kumimoji="0" lang="en-US" altLang="ko-KR" sz="2000" b="1" dirty="0">
              <a:solidFill>
                <a:srgbClr val="00206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4572000" y="428604"/>
            <a:ext cx="1030287" cy="350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latin typeface="+mn-lt"/>
                <a:ea typeface="Gulim" pitchFamily="34" charset="-127"/>
              </a:rPr>
              <a:t>日本人</a:t>
            </a:r>
            <a:endParaRPr kumimoji="0" lang="en-US" altLang="ko-KR" sz="2000" b="1" dirty="0">
              <a:solidFill>
                <a:srgbClr val="00206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6" name="Rectangle 69"/>
          <p:cNvSpPr>
            <a:spLocks noChangeArrowheads="1"/>
          </p:cNvSpPr>
          <p:nvPr/>
        </p:nvSpPr>
        <p:spPr bwMode="auto">
          <a:xfrm>
            <a:off x="6786578" y="642918"/>
            <a:ext cx="1554163" cy="280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7030A0"/>
                </a:solidFill>
                <a:latin typeface="+mn-lt"/>
                <a:ea typeface="Gulim" pitchFamily="34" charset="-127"/>
              </a:rPr>
              <a:t>安徽人</a:t>
            </a:r>
            <a:endParaRPr kumimoji="0" lang="en-US" altLang="ko-KR" sz="2000" b="1" dirty="0">
              <a:solidFill>
                <a:srgbClr val="7030A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7" name="Rectangle 70"/>
          <p:cNvSpPr>
            <a:spLocks noChangeArrowheads="1"/>
          </p:cNvSpPr>
          <p:nvPr/>
        </p:nvSpPr>
        <p:spPr bwMode="auto">
          <a:xfrm>
            <a:off x="7715272" y="2428868"/>
            <a:ext cx="1029560" cy="2782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n w="11430">
                  <a:noFill/>
                </a:ln>
                <a:latin typeface="+mn-lt"/>
                <a:ea typeface="Gulim" pitchFamily="34" charset="-127"/>
              </a:rPr>
              <a:t>福建泉州人</a:t>
            </a:r>
            <a:endParaRPr kumimoji="0" lang="en-US" altLang="ko-KR" sz="2000" dirty="0">
              <a:ln w="11430">
                <a:noFill/>
              </a:ln>
              <a:latin typeface="+mn-lt"/>
              <a:ea typeface="Gulim" pitchFamily="34" charset="-127"/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4800600" y="1101725"/>
            <a:ext cx="26352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>
                <a:latin typeface="Lucida Sans Unicode" pitchFamily="34" charset="0"/>
                <a:ea typeface="Gulim" pitchFamily="34" charset="-127"/>
              </a:rPr>
              <a:t>八田與一</a:t>
            </a:r>
            <a:endParaRPr kumimoji="0" lang="en-US" altLang="ko-KR" sz="2000" b="1" i="1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9" name="Rectangle 75"/>
          <p:cNvSpPr>
            <a:spLocks noChangeArrowheads="1"/>
          </p:cNvSpPr>
          <p:nvPr/>
        </p:nvSpPr>
        <p:spPr bwMode="auto">
          <a:xfrm>
            <a:off x="3143240" y="1428736"/>
            <a:ext cx="26352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 dirty="0">
                <a:latin typeface="Lucida Sans Unicode" pitchFamily="34" charset="0"/>
                <a:ea typeface="Gulim" pitchFamily="34" charset="-127"/>
              </a:rPr>
              <a:t>李春生</a:t>
            </a:r>
            <a:endParaRPr kumimoji="0" lang="en-US" altLang="ko-KR" sz="2000" b="1" i="1" dirty="0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2214546" y="2714620"/>
            <a:ext cx="26352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 dirty="0">
                <a:latin typeface="Lucida Sans Unicode" pitchFamily="34" charset="0"/>
                <a:ea typeface="Gulim" pitchFamily="34" charset="-127"/>
              </a:rPr>
              <a:t>杜聰明</a:t>
            </a:r>
            <a:endParaRPr kumimoji="0" lang="en-US" altLang="ko-KR" sz="2000" b="1" i="1" dirty="0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>
            <a:off x="2497138" y="5253038"/>
            <a:ext cx="26352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>
                <a:latin typeface="Lucida Sans Unicode" pitchFamily="34" charset="0"/>
                <a:ea typeface="Gulim" pitchFamily="34" charset="-127"/>
              </a:rPr>
              <a:t>蔡阿信</a:t>
            </a:r>
            <a:endParaRPr kumimoji="0" lang="en-US" altLang="ko-KR" sz="2000" b="1" i="1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7572396" y="5072074"/>
            <a:ext cx="1030287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7030A0"/>
                </a:solidFill>
                <a:latin typeface="+mn-lt"/>
                <a:ea typeface="Gulim" pitchFamily="34" charset="-127"/>
              </a:rPr>
              <a:t>山東人</a:t>
            </a:r>
            <a:endParaRPr kumimoji="0" lang="en-US" altLang="ko-KR" sz="2000" b="1" dirty="0">
              <a:solidFill>
                <a:srgbClr val="7030A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1071563" y="4786313"/>
            <a:ext cx="1030287" cy="277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87313" tIns="44450" rIns="87313" bIns="44450" anchor="ctr"/>
          <a:lstStyle/>
          <a:p>
            <a:pPr algn="ctr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latin typeface="+mn-lt"/>
                <a:ea typeface="Gulim" pitchFamily="34" charset="-127"/>
              </a:rPr>
              <a:t>台北艋舺人</a:t>
            </a:r>
            <a:endParaRPr kumimoji="0" lang="en-US" altLang="ko-KR" sz="2000" b="1" dirty="0">
              <a:solidFill>
                <a:srgbClr val="00206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4" name="Rectangle 78"/>
          <p:cNvSpPr>
            <a:spLocks noChangeArrowheads="1"/>
          </p:cNvSpPr>
          <p:nvPr/>
        </p:nvSpPr>
        <p:spPr bwMode="auto">
          <a:xfrm>
            <a:off x="4714875" y="5937250"/>
            <a:ext cx="261938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>
                <a:latin typeface="Lucida Sans Unicode" pitchFamily="34" charset="0"/>
                <a:ea typeface="Gulim" pitchFamily="34" charset="-127"/>
              </a:rPr>
              <a:t>鄧雨賢</a:t>
            </a:r>
            <a:endParaRPr kumimoji="0" lang="en-US" altLang="ko-KR" sz="2000" b="1" i="1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65" name="Rectangle 78"/>
          <p:cNvSpPr>
            <a:spLocks noChangeArrowheads="1"/>
          </p:cNvSpPr>
          <p:nvPr/>
        </p:nvSpPr>
        <p:spPr bwMode="auto">
          <a:xfrm>
            <a:off x="7000892" y="5429264"/>
            <a:ext cx="261937" cy="277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 dirty="0">
                <a:latin typeface="Lucida Sans Unicode" pitchFamily="34" charset="0"/>
                <a:ea typeface="Gulim" pitchFamily="34" charset="-127"/>
              </a:rPr>
              <a:t>孫運璿</a:t>
            </a:r>
            <a:endParaRPr kumimoji="0" lang="en-US" altLang="ko-KR" sz="2000" b="1" i="1" dirty="0">
              <a:latin typeface="Lucida Sans Unicode" pitchFamily="34" charset="0"/>
              <a:ea typeface="Gulim" pitchFamily="34" charset="-127"/>
            </a:endParaRPr>
          </a:p>
        </p:txBody>
      </p: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6286512" y="1071546"/>
            <a:ext cx="1127125" cy="985837"/>
            <a:chOff x="54" y="2591"/>
            <a:chExt cx="696" cy="698"/>
          </a:xfrm>
        </p:grpSpPr>
        <p:sp>
          <p:nvSpPr>
            <p:cNvPr id="67" name="Oval 41"/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EDA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A200"/>
                </a:gs>
                <a:gs pos="100000">
                  <a:srgbClr val="FFCC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  <p:sp>
          <p:nvSpPr>
            <p:cNvPr id="70" name="Oval 44"/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sp>
        <p:nvSpPr>
          <p:cNvPr id="71" name="Rectangle 73"/>
          <p:cNvSpPr>
            <a:spLocks noChangeArrowheads="1"/>
          </p:cNvSpPr>
          <p:nvPr/>
        </p:nvSpPr>
        <p:spPr bwMode="auto">
          <a:xfrm>
            <a:off x="6786578" y="1428736"/>
            <a:ext cx="26352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kumimoji="0" lang="zh-TW" altLang="en-US" sz="2000" b="1" i="1" dirty="0">
                <a:latin typeface="Lucida Sans Unicode" pitchFamily="34" charset="0"/>
                <a:ea typeface="Gulim" pitchFamily="34" charset="-127"/>
              </a:rPr>
              <a:t>劉銘傳</a:t>
            </a:r>
            <a:endParaRPr kumimoji="0" lang="en-US" altLang="ko-KR" sz="2000" b="1" i="1" dirty="0">
              <a:latin typeface="Lucida Sans Unicode" pitchFamily="34" charset="0"/>
              <a:ea typeface="Gulim" pitchFamily="34" charset="-127"/>
            </a:endParaRPr>
          </a:p>
        </p:txBody>
      </p:sp>
      <p:pic>
        <p:nvPicPr>
          <p:cNvPr id="72" name="Picture 4" descr="眼睛主题彩妆高清晰摄影图 点击还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00306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3" name="矩形 72"/>
          <p:cNvSpPr/>
          <p:nvPr/>
        </p:nvSpPr>
        <p:spPr>
          <a:xfrm>
            <a:off x="3357554" y="4357694"/>
            <a:ext cx="321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7250" eaLnBrk="0" hangingPunct="0"/>
            <a:r>
              <a:rPr kumimoji="0"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kumimoji="0"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凝視</a:t>
            </a:r>
            <a:r>
              <a:rPr kumimoji="0"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著他們的作為</a:t>
            </a:r>
            <a:endParaRPr kumimoji="0" lang="en-US" altLang="zh-TW" sz="2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857250" eaLnBrk="0" hangingPunct="0"/>
            <a:r>
              <a:rPr kumimoji="0" lang="zh-TW" altLang="en-US" sz="2200" b="1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kumimoji="0"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再現</a:t>
            </a:r>
            <a:r>
              <a:rPr kumimoji="0"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出你我的認同</a:t>
            </a:r>
            <a:endParaRPr kumimoji="0" lang="en-US" altLang="zh-TW" sz="2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215206" y="3000372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7250" eaLnBrk="0" hangingPunct="0"/>
            <a:r>
              <a:rPr kumimoji="0" lang="zh-TW" altLang="en-US" b="1" i="1" dirty="0" smtClean="0">
                <a:latin typeface="Lucida Sans Unicode" pitchFamily="34" charset="0"/>
                <a:ea typeface="Gulim" pitchFamily="34" charset="-127"/>
              </a:rPr>
              <a:t>鄭芝龍</a:t>
            </a:r>
            <a:endParaRPr kumimoji="0" lang="en-US" altLang="ko-KR" b="1" i="1" dirty="0"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5143504" y="6286520"/>
            <a:ext cx="157163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龍潭客家人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latin typeface="+mn-ea"/>
              </a:rPr>
              <a:t>採訪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回憶</a:t>
            </a:r>
            <a:r>
              <a:rPr lang="en-US" altLang="zh-TW" dirty="0" smtClean="0">
                <a:latin typeface="+mn-ea"/>
              </a:rPr>
              <a:t>)</a:t>
            </a:r>
            <a:r>
              <a:rPr lang="zh-TW" altLang="en-US" dirty="0" smtClean="0">
                <a:latin typeface="+mn-ea"/>
              </a:rPr>
              <a:t>自己</a:t>
            </a:r>
            <a:r>
              <a:rPr lang="zh-TW" altLang="en-US" dirty="0">
                <a:latin typeface="+mn-ea"/>
              </a:rPr>
              <a:t>的祖父母</a:t>
            </a:r>
            <a:r>
              <a:rPr lang="en-US" altLang="zh-TW" dirty="0">
                <a:latin typeface="+mn-ea"/>
              </a:rPr>
              <a:t>/</a:t>
            </a:r>
            <a:r>
              <a:rPr lang="zh-TW" altLang="en-US" dirty="0">
                <a:latin typeface="+mn-ea"/>
              </a:rPr>
              <a:t>外祖父母其中一位即可</a:t>
            </a:r>
            <a:endParaRPr lang="en-US" altLang="zh-TW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+mn-ea"/>
              </a:rPr>
              <a:t>採訪主軸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+mn-ea"/>
              </a:rPr>
              <a:t>他們的成長史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+mn-ea"/>
              </a:rPr>
              <a:t>他們的奮鬥史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+mn-ea"/>
              </a:rPr>
              <a:t>他們的戀愛史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+mn-ea"/>
              </a:rPr>
              <a:t>他們的</a:t>
            </a:r>
            <a:r>
              <a:rPr lang="zh-TW" altLang="en-US" dirty="0" smtClean="0">
                <a:latin typeface="+mn-ea"/>
              </a:rPr>
              <a:t>價值觀</a:t>
            </a:r>
            <a:endParaRPr lang="en-US" altLang="zh-TW" dirty="0" smtClean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+mn-ea"/>
              </a:rPr>
              <a:t>回憶過往的點滴</a:t>
            </a:r>
            <a:endParaRPr lang="en-US" altLang="zh-TW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+mn-ea"/>
              </a:rPr>
              <a:t>成果展現</a:t>
            </a:r>
            <a:r>
              <a:rPr lang="en-US" altLang="zh-TW" dirty="0">
                <a:latin typeface="+mn-ea"/>
              </a:rPr>
              <a:t>(</a:t>
            </a:r>
            <a:r>
              <a:rPr lang="en-US" altLang="zh-TW" dirty="0" smtClean="0">
                <a:latin typeface="+mn-ea"/>
              </a:rPr>
              <a:t>07/14)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zh-TW" dirty="0">
                <a:latin typeface="+mn-ea"/>
              </a:rPr>
              <a:t>A4</a:t>
            </a:r>
            <a:r>
              <a:rPr lang="zh-TW" altLang="en-US" dirty="0">
                <a:latin typeface="+mn-ea"/>
              </a:rPr>
              <a:t>二頁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含一張有故事的照片</a:t>
            </a:r>
            <a:r>
              <a:rPr lang="en-US" altLang="zh-TW" dirty="0">
                <a:latin typeface="+mn-ea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+mn-ea"/>
              </a:rPr>
              <a:t>成績由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父母親</a:t>
            </a:r>
            <a:r>
              <a:rPr lang="zh-TW" altLang="en-US" dirty="0" smtClean="0">
                <a:latin typeface="+mn-ea"/>
              </a:rPr>
              <a:t>考核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期中家庭訪談說明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佔</a:t>
            </a:r>
            <a:r>
              <a:rPr lang="en-US" altLang="zh-TW" dirty="0" smtClean="0">
                <a:solidFill>
                  <a:srgbClr val="FF0000"/>
                </a:solidFill>
              </a:rPr>
              <a:t>20%)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繳交後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作文字潤飾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脈絡整理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附上一封老師給家長的信</a:t>
            </a:r>
            <a:endParaRPr lang="en-US" altLang="zh-TW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隔週</a:t>
            </a:r>
            <a:r>
              <a:rPr lang="zh-TW" altLang="en-US" dirty="0">
                <a:latin typeface="+mn-ea"/>
              </a:rPr>
              <a:t>帶回家給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父母</a:t>
            </a:r>
            <a:r>
              <a:rPr lang="zh-TW" altLang="en-US" dirty="0">
                <a:latin typeface="+mn-ea"/>
              </a:rPr>
              <a:t>打成績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必須要有評語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分數以</a:t>
            </a:r>
            <a:r>
              <a:rPr lang="en-US" altLang="zh-TW" dirty="0">
                <a:latin typeface="+mn-ea"/>
              </a:rPr>
              <a:t>100</a:t>
            </a:r>
            <a:r>
              <a:rPr lang="zh-TW" altLang="en-US" dirty="0">
                <a:latin typeface="+mn-ea"/>
              </a:rPr>
              <a:t>為基準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+mn-ea"/>
              </a:rPr>
              <a:t>請</a:t>
            </a:r>
            <a:r>
              <a:rPr lang="zh-TW" altLang="en-US" dirty="0" smtClean="0">
                <a:latin typeface="+mn-ea"/>
              </a:rPr>
              <a:t>簽名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期中作業成績考核方式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7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書卷 (水平) 3"/>
          <p:cNvSpPr/>
          <p:nvPr/>
        </p:nvSpPr>
        <p:spPr>
          <a:xfrm>
            <a:off x="1259632" y="1988840"/>
            <a:ext cx="6408712" cy="28083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請進行分組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每六人一組</a:t>
            </a:r>
          </a:p>
        </p:txBody>
      </p:sp>
    </p:spTree>
    <p:extLst>
      <p:ext uri="{BB962C8B-B14F-4D97-AF65-F5344CB8AC3E}">
        <p14:creationId xmlns:p14="http://schemas.microsoft.com/office/powerpoint/2010/main" xmlns="" val="19274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金木水火土</a:t>
            </a:r>
            <a:endParaRPr lang="en-US" altLang="zh-TW" dirty="0" smtClean="0"/>
          </a:p>
          <a:p>
            <a:r>
              <a:rPr lang="zh-TW" altLang="en-US" dirty="0"/>
              <a:t>仁義禮智信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分組後小組自行命名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152" b="53020"/>
          <a:stretch/>
        </p:blipFill>
        <p:spPr>
          <a:xfrm>
            <a:off x="281625" y="2492896"/>
            <a:ext cx="88313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台灣</a:t>
            </a:r>
            <a:r>
              <a:rPr lang="zh-TW" altLang="zh-TW" sz="3200" dirty="0"/>
              <a:t>四百年移民史</a:t>
            </a:r>
            <a:r>
              <a:rPr lang="zh-TW" altLang="zh-TW" sz="3200" dirty="0" smtClean="0"/>
              <a:t>中</a:t>
            </a:r>
            <a:endParaRPr lang="en-US" altLang="zh-TW" sz="3200" dirty="0" smtClean="0"/>
          </a:p>
          <a:p>
            <a:pPr lvl="1"/>
            <a:r>
              <a:rPr lang="zh-TW" altLang="zh-TW" sz="2800" dirty="0" smtClean="0"/>
              <a:t>歷史</a:t>
            </a:r>
            <a:r>
              <a:rPr lang="en-US" altLang="zh-TW" sz="2800" dirty="0"/>
              <a:t>/</a:t>
            </a:r>
            <a:r>
              <a:rPr lang="zh-TW" altLang="zh-TW" sz="2800" dirty="0"/>
              <a:t>經濟</a:t>
            </a:r>
            <a:r>
              <a:rPr lang="en-US" altLang="zh-TW" sz="2800" dirty="0"/>
              <a:t>/</a:t>
            </a:r>
            <a:r>
              <a:rPr lang="zh-TW" altLang="zh-TW" sz="2800" dirty="0"/>
              <a:t>社會</a:t>
            </a:r>
            <a:r>
              <a:rPr lang="en-US" altLang="zh-TW" sz="2800" dirty="0"/>
              <a:t>/</a:t>
            </a:r>
            <a:r>
              <a:rPr lang="zh-TW" altLang="zh-TW" sz="2800" dirty="0"/>
              <a:t>文化等發展影響深遠的</a:t>
            </a:r>
            <a:r>
              <a:rPr lang="zh-TW" altLang="zh-TW" sz="2800" dirty="0" smtClean="0"/>
              <a:t>重要人物</a:t>
            </a:r>
            <a:endParaRPr lang="en-US" altLang="zh-TW" sz="2800" dirty="0" smtClean="0"/>
          </a:p>
          <a:p>
            <a:r>
              <a:rPr lang="zh-TW" altLang="zh-TW" sz="3200" dirty="0" smtClean="0"/>
              <a:t>這些</a:t>
            </a:r>
            <a:r>
              <a:rPr lang="zh-TW" altLang="zh-TW" sz="3200" dirty="0"/>
              <a:t>跨越族群的人物</a:t>
            </a:r>
            <a:r>
              <a:rPr lang="zh-TW" altLang="zh-TW" sz="3200" dirty="0" smtClean="0"/>
              <a:t>史實</a:t>
            </a:r>
            <a:endParaRPr lang="en-US" altLang="zh-TW" sz="3200" dirty="0" smtClean="0"/>
          </a:p>
          <a:p>
            <a:pPr lvl="1"/>
            <a:r>
              <a:rPr lang="zh-TW" altLang="zh-TW" sz="2800" dirty="0" smtClean="0"/>
              <a:t>造就</a:t>
            </a:r>
            <a:r>
              <a:rPr lang="zh-TW" altLang="zh-TW" sz="2800" dirty="0"/>
              <a:t>了多元文化的</a:t>
            </a:r>
            <a:r>
              <a:rPr lang="zh-TW" altLang="zh-TW" sz="2800" dirty="0" smtClean="0"/>
              <a:t>台灣</a:t>
            </a:r>
            <a:endParaRPr lang="en-US" altLang="zh-TW" sz="2800" dirty="0" smtClean="0"/>
          </a:p>
          <a:p>
            <a:r>
              <a:rPr lang="zh-TW" altLang="zh-TW" sz="3200" dirty="0" smtClean="0"/>
              <a:t>從</a:t>
            </a:r>
            <a:r>
              <a:rPr lang="zh-TW" altLang="zh-TW" sz="3200" dirty="0"/>
              <a:t>訪談祖父母輩、地方耆老、史蹟</a:t>
            </a:r>
            <a:r>
              <a:rPr lang="en-US" altLang="zh-TW" sz="3200" dirty="0"/>
              <a:t>…</a:t>
            </a:r>
            <a:r>
              <a:rPr lang="zh-TW" altLang="zh-TW" sz="3200" dirty="0"/>
              <a:t>對歷史事件</a:t>
            </a:r>
            <a:r>
              <a:rPr lang="en-US" altLang="zh-TW" sz="3200" dirty="0"/>
              <a:t>/</a:t>
            </a:r>
            <a:r>
              <a:rPr lang="zh-TW" altLang="zh-TW" sz="3200" dirty="0"/>
              <a:t>其他</a:t>
            </a:r>
            <a:r>
              <a:rPr lang="zh-TW" altLang="zh-TW" sz="3200" dirty="0" smtClean="0"/>
              <a:t>族群</a:t>
            </a:r>
            <a:endParaRPr lang="en-US" altLang="zh-TW" sz="3200" dirty="0" smtClean="0"/>
          </a:p>
          <a:p>
            <a:pPr lvl="1"/>
            <a:r>
              <a:rPr lang="zh-TW" altLang="zh-TW" sz="2800" dirty="0" smtClean="0"/>
              <a:t>交互理解</a:t>
            </a:r>
            <a:endParaRPr lang="en-US" altLang="zh-TW" sz="2800" dirty="0" smtClean="0"/>
          </a:p>
          <a:p>
            <a:pPr lvl="1"/>
            <a:r>
              <a:rPr lang="zh-TW" altLang="zh-TW" sz="2800" dirty="0" smtClean="0"/>
              <a:t>多元認同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8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協同教學</a:t>
            </a:r>
            <a:endParaRPr lang="en-US" altLang="zh-TW" sz="3200" dirty="0" smtClean="0"/>
          </a:p>
          <a:p>
            <a:r>
              <a:rPr lang="en-US" altLang="zh-TW" sz="3200" dirty="0" smtClean="0"/>
              <a:t>TA</a:t>
            </a:r>
            <a:r>
              <a:rPr lang="zh-TW" altLang="en-US" sz="3200" dirty="0" smtClean="0"/>
              <a:t>輔助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課堂互動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作業</a:t>
            </a:r>
            <a:r>
              <a:rPr lang="zh-TW" altLang="en-US" sz="2800" dirty="0" smtClean="0"/>
              <a:t>管理</a:t>
            </a:r>
            <a:endParaRPr lang="en-US" altLang="zh-TW" sz="2800" dirty="0"/>
          </a:p>
          <a:p>
            <a:r>
              <a:rPr lang="zh-TW" altLang="en-US" sz="3200" dirty="0" smtClean="0"/>
              <a:t>專屬網站</a:t>
            </a:r>
            <a:endParaRPr lang="en-US" altLang="zh-TW" sz="3200" dirty="0" smtClean="0"/>
          </a:p>
          <a:p>
            <a:pPr lvl="1"/>
            <a:r>
              <a:rPr lang="en-US" altLang="zh-TW" sz="2800" dirty="0"/>
              <a:t>http://sites.powercam.cc/class/ge05</a:t>
            </a:r>
            <a:endParaRPr lang="en-US" altLang="zh-TW" sz="28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經營特色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93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以人物貫穿整學期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老師→歷史人物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同學→親朋</a:t>
            </a:r>
            <a:r>
              <a:rPr lang="zh-TW" altLang="en-US" sz="2800" dirty="0" smtClean="0"/>
              <a:t>故舊→祖父母或外祖父母</a:t>
            </a:r>
            <a:endParaRPr lang="en-US" altLang="zh-TW" sz="2800" dirty="0" smtClean="0"/>
          </a:p>
          <a:p>
            <a:r>
              <a:rPr lang="zh-TW" altLang="en-US" sz="3200" dirty="0" smtClean="0"/>
              <a:t>呈現方式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訪談稿→期中→</a:t>
            </a:r>
            <a:r>
              <a:rPr lang="en-US" altLang="zh-TW" sz="2800" dirty="0" smtClean="0"/>
              <a:t>WORD</a:t>
            </a:r>
          </a:p>
          <a:p>
            <a:pPr lvl="1"/>
            <a:r>
              <a:rPr lang="zh-TW" altLang="en-US" sz="2800" dirty="0" smtClean="0"/>
              <a:t>心得分享→期末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課程主軸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11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咖啡圓桌論壇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小組腦力激盪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互相觀摩學習</a:t>
            </a:r>
            <a:endParaRPr lang="en-US" altLang="zh-TW" sz="2800" dirty="0" smtClean="0"/>
          </a:p>
          <a:p>
            <a:r>
              <a:rPr lang="zh-TW" altLang="en-US" sz="3200" dirty="0"/>
              <a:t>影音輔助</a:t>
            </a:r>
            <a:r>
              <a:rPr lang="zh-TW" altLang="en-US" sz="3200" dirty="0" smtClean="0"/>
              <a:t>教學</a:t>
            </a:r>
            <a:endParaRPr lang="en-US" altLang="zh-TW" sz="32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2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從對自我的了解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關懷家人</a:t>
            </a:r>
            <a:endParaRPr lang="en-US" altLang="zh-TW" sz="2800" dirty="0" smtClean="0"/>
          </a:p>
          <a:p>
            <a:r>
              <a:rPr lang="zh-TW" altLang="en-US" sz="3200" dirty="0"/>
              <a:t>從對家庭的</a:t>
            </a:r>
            <a:r>
              <a:rPr lang="zh-TW" altLang="en-US" sz="3200" dirty="0" smtClean="0"/>
              <a:t>了解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關懷他人</a:t>
            </a:r>
            <a:endParaRPr lang="en-US" altLang="zh-TW" sz="2800" dirty="0" smtClean="0"/>
          </a:p>
          <a:p>
            <a:r>
              <a:rPr lang="zh-TW" altLang="en-US" sz="3200" dirty="0" smtClean="0"/>
              <a:t>從對歷史的了解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關懷社會與國家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預期學習效能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3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608512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zh-TW" altLang="en-US" sz="3200" dirty="0" smtClean="0"/>
              <a:t>期中家庭訪談佔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20%</a:t>
            </a:r>
          </a:p>
          <a:p>
            <a:pPr lvl="1"/>
            <a:r>
              <a:rPr lang="zh-TW" altLang="en-US" sz="2800" dirty="0" smtClean="0"/>
              <a:t>對象→自己的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父祖輩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800" dirty="0"/>
              <a:t>字數</a:t>
            </a:r>
            <a:r>
              <a:rPr lang="zh-TW" altLang="en-US" sz="2800" dirty="0" smtClean="0"/>
              <a:t>→</a:t>
            </a:r>
            <a:r>
              <a:rPr lang="en-US" altLang="zh-TW" sz="2800" dirty="0" smtClean="0"/>
              <a:t>A4</a:t>
            </a:r>
            <a:r>
              <a:rPr lang="zh-TW" altLang="en-US" sz="2800" dirty="0" smtClean="0"/>
              <a:t>二頁</a:t>
            </a:r>
            <a:r>
              <a:rPr lang="en-US" altLang="zh-TW" sz="2800" dirty="0" smtClean="0"/>
              <a:t>(12</a:t>
            </a:r>
            <a:r>
              <a:rPr lang="zh-TW" altLang="en-US" sz="2800" dirty="0" smtClean="0"/>
              <a:t>號字體；單行間距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3200" dirty="0" smtClean="0"/>
              <a:t>一張有故事的照片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10%</a:t>
            </a:r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成績評量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14800" cy="179228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488" y="3573016"/>
            <a:ext cx="4114800" cy="269398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3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有故事的照片範例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374441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076"/>
            <a:ext cx="3532617" cy="2649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037" y="3460722"/>
            <a:ext cx="3556620" cy="2667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317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除了知識的累積外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團隊合作→職場的必要訓練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自我的探索→自知方可知</a:t>
            </a:r>
            <a:r>
              <a:rPr lang="zh-TW" altLang="en-US" sz="2800" dirty="0" smtClean="0"/>
              <a:t>人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自我</a:t>
            </a:r>
            <a:r>
              <a:rPr lang="zh-TW" altLang="en-US" sz="2800" dirty="0"/>
              <a:t>的肯定</a:t>
            </a:r>
            <a:r>
              <a:rPr lang="zh-TW" altLang="en-US" sz="2800" dirty="0" smtClean="0"/>
              <a:t>→激發自己的潛能</a:t>
            </a:r>
            <a:r>
              <a:rPr lang="zh-TW" altLang="en-US" sz="2800" dirty="0"/>
              <a:t>；有為者亦若是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課程的附加價值</a:t>
            </a:r>
          </a:p>
        </p:txBody>
      </p:sp>
    </p:spTree>
    <p:extLst>
      <p:ext uri="{BB962C8B-B14F-4D97-AF65-F5344CB8AC3E}">
        <p14:creationId xmlns:p14="http://schemas.microsoft.com/office/powerpoint/2010/main" xmlns="" val="15098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550</TotalTime>
  <Words>497</Words>
  <Application>Microsoft Office PowerPoint</Application>
  <PresentationFormat>如螢幕大小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匯合</vt:lpstr>
      <vt:lpstr>102-5歷史人物分析入門</vt:lpstr>
      <vt:lpstr>課程目標</vt:lpstr>
      <vt:lpstr>經營特色</vt:lpstr>
      <vt:lpstr>課程主軸</vt:lpstr>
      <vt:lpstr>經營模式</vt:lpstr>
      <vt:lpstr>預期學習效能</vt:lpstr>
      <vt:lpstr>成績評量</vt:lpstr>
      <vt:lpstr>有故事的照片範例</vt:lpstr>
      <vt:lpstr>課程的附加價值</vt:lpstr>
      <vt:lpstr>課程八大單元-1</vt:lpstr>
      <vt:lpstr>課程八大單元-2</vt:lpstr>
      <vt:lpstr>課程單元</vt:lpstr>
      <vt:lpstr>期中家庭訪談說明(佔20%)</vt:lpstr>
      <vt:lpstr>期中作業成績考核方式</vt:lpstr>
      <vt:lpstr>投影片 15</vt:lpstr>
      <vt:lpstr>分組後小組自行命名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1022歷史人物分析</dc:title>
  <dc:creator>USER</dc:creator>
  <cp:lastModifiedBy>ZiyouXP</cp:lastModifiedBy>
  <cp:revision>16</cp:revision>
  <dcterms:created xsi:type="dcterms:W3CDTF">2014-02-06T08:34:28Z</dcterms:created>
  <dcterms:modified xsi:type="dcterms:W3CDTF">2014-06-28T02:22:52Z</dcterms:modified>
</cp:coreProperties>
</file>