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7" r:id="rId3"/>
    <p:sldId id="261" r:id="rId4"/>
    <p:sldId id="265" r:id="rId5"/>
    <p:sldId id="268" r:id="rId6"/>
    <p:sldId id="258" r:id="rId7"/>
    <p:sldId id="259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8F973807-4797-4B39-8680-4779F0578E3E}">
          <p14:sldIdLst>
            <p14:sldId id="256"/>
            <p14:sldId id="257"/>
          </p14:sldIdLst>
        </p14:section>
        <p14:section name="未命名的章節" id="{37761FE8-97C4-49D0-A69E-00B66A84AABF}">
          <p14:sldIdLst>
            <p14:sldId id="261"/>
            <p14:sldId id="265"/>
            <p14:sldId id="258"/>
            <p14:sldId id="259"/>
            <p14:sldId id="260"/>
            <p14:sldId id="262"/>
            <p14:sldId id="263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380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3E9E-48D7-4B69-8CD6-34D486AA0D00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E68D1-98F3-48F2-8CA6-045F2F3842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195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E68D1-98F3-48F2-8CA6-045F2F38425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215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52AA75-60C8-4866-A024-D456AFF2EDA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217943-7304-4D54-B338-AEB1F52486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KuwHfDxDJm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hyperlink" Target="http://goo.gl/7jEbM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sites.powercam.cc/site/ge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leyGM6gVg" TargetMode="External"/><Relationship Id="rId2" Type="http://schemas.openxmlformats.org/officeDocument/2006/relationships/hyperlink" Target="http://www.youtube.com/watch?v=ZXN-XdNSGX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FDy_TqgovTA" TargetMode="External"/><Relationship Id="rId4" Type="http://schemas.openxmlformats.org/officeDocument/2006/relationships/hyperlink" Target="http://www.youtube.com/watch?v=h-IgYVrbha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powercam.cc/site/ge01" TargetMode="External"/><Relationship Id="rId2" Type="http://schemas.openxmlformats.org/officeDocument/2006/relationships/hyperlink" Target="http://sites.powercam.cc/board.php?courseID=265&amp;f=activ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5752" y="2348880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zh-TW" altLang="en-US" sz="5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首映會</a:t>
            </a:r>
            <a:endParaRPr lang="zh-TW" altLang="en-US" sz="5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7772400" cy="1368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健行科技大學通識教育中心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邵承芬老師</a:t>
            </a:r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A737</a:t>
            </a:r>
            <a:r>
              <a:rPr lang="zh-TW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研究室</a:t>
            </a:r>
            <a:endParaRPr lang="en-US" altLang="zh-TW" sz="32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cfshaw@uch.edu.tw</a:t>
            </a:r>
          </a:p>
          <a:p>
            <a:pPr algn="ctr"/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9" y="332656"/>
            <a:ext cx="78470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6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除了知識的累積外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團隊合作→職場的必要訓練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自我的探索→自知方可知</a:t>
            </a:r>
            <a:r>
              <a:rPr lang="zh-TW" altLang="en-US" sz="2800" dirty="0" smtClean="0"/>
              <a:t>人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加強知識的廣度與深度→修一門課有三門課的效能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能見度→未來在計畫案的成果報告時是各大專院校共同競爭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自我的肯定</a:t>
            </a:r>
            <a:r>
              <a:rPr lang="zh-TW" altLang="en-US" sz="2800" dirty="0" smtClean="0"/>
              <a:t>→激發自己的潛能</a:t>
            </a:r>
            <a:r>
              <a:rPr lang="zh-TW" altLang="en-US" sz="2800" dirty="0"/>
              <a:t>；有為者亦若是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課程的附加價值</a:t>
            </a:r>
          </a:p>
        </p:txBody>
      </p:sp>
    </p:spTree>
    <p:extLst>
      <p:ext uri="{BB962C8B-B14F-4D97-AF65-F5344CB8AC3E}">
        <p14:creationId xmlns:p14="http://schemas.microsoft.com/office/powerpoint/2010/main" xmlns="" val="15098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組→三國演義</a:t>
            </a:r>
            <a:endParaRPr lang="en-US" altLang="zh-TW" dirty="0" smtClean="0"/>
          </a:p>
          <a:p>
            <a:r>
              <a:rPr lang="en-US" altLang="zh-TW" dirty="0" smtClean="0"/>
              <a:t>34</a:t>
            </a:r>
            <a:r>
              <a:rPr lang="zh-TW" altLang="en-US" dirty="0" smtClean="0"/>
              <a:t>組→傾城之戀</a:t>
            </a:r>
            <a:endParaRPr lang="en-US" altLang="zh-TW" dirty="0" smtClean="0"/>
          </a:p>
          <a:p>
            <a:r>
              <a:rPr lang="en-US" altLang="zh-TW" dirty="0" smtClean="0"/>
              <a:t>56</a:t>
            </a:r>
            <a:r>
              <a:rPr lang="zh-TW" altLang="en-US" dirty="0" smtClean="0"/>
              <a:t>組→倚天屠龍記</a:t>
            </a:r>
            <a:endParaRPr lang="en-US" altLang="zh-TW" dirty="0" smtClean="0"/>
          </a:p>
          <a:p>
            <a:r>
              <a:rPr lang="en-US" altLang="zh-TW" dirty="0" smtClean="0"/>
              <a:t>78</a:t>
            </a:r>
            <a:r>
              <a:rPr lang="zh-TW" altLang="en-US" dirty="0" smtClean="0"/>
              <a:t>組→孤戀花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進行分組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00174"/>
            <a:ext cx="7559675" cy="4830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093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擬像與仿真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642918"/>
            <a:ext cx="7942849" cy="54356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103-1</a:t>
            </a:r>
            <a:r>
              <a:rPr lang="zh-TW" altLang="en-US" sz="3200" dirty="0" smtClean="0"/>
              <a:t>教育部公民核心課程課群計畫案</a:t>
            </a:r>
            <a:endParaRPr lang="en-US" altLang="zh-TW" sz="3200" dirty="0" smtClean="0"/>
          </a:p>
          <a:p>
            <a:r>
              <a:rPr lang="zh-TW" altLang="en-US" sz="3200" dirty="0" smtClean="0"/>
              <a:t>三個課群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閔宇經老師→政治利維坦：視域融合與象徵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李小清老師→科技烏托邦：文學原型與創生</a:t>
            </a:r>
            <a:endParaRPr lang="en-US" altLang="zh-TW" sz="2800" dirty="0" smtClean="0"/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</a:rPr>
              <a:t>邵承芬老師→歷史共和國：互文詮釋與想像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/>
              <a:t>課群聯盟</a:t>
            </a:r>
            <a:r>
              <a:rPr lang="en-US" altLang="zh-TW" sz="3200" dirty="0">
                <a:hlinkClick r:id="rId2"/>
              </a:rPr>
              <a:t>http://goo.gl/7jEbMU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課程性質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672013"/>
            <a:ext cx="2163600" cy="2015082"/>
          </a:xfrm>
          <a:prstGeom prst="rect">
            <a:avLst/>
          </a:prstGeo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841" y="4639220"/>
            <a:ext cx="2160240" cy="20478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622822"/>
            <a:ext cx="2162175" cy="20478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7310" y="56064"/>
            <a:ext cx="368669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7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3200" dirty="0" smtClean="0"/>
              <a:t>四大小說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三國演義→東漢末年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倚天屠龍</a:t>
            </a:r>
            <a:r>
              <a:rPr lang="zh-TW" altLang="en-US" sz="2800" dirty="0" smtClean="0"/>
              <a:t>記→元朝末年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傾城之</a:t>
            </a:r>
            <a:r>
              <a:rPr lang="zh-TW" altLang="en-US" sz="2800" dirty="0" smtClean="0"/>
              <a:t>戀→二戰期間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孤</a:t>
            </a:r>
            <a:r>
              <a:rPr lang="zh-TW" altLang="en-US" sz="2800" dirty="0"/>
              <a:t>戀</a:t>
            </a:r>
            <a:r>
              <a:rPr lang="zh-TW" altLang="en-US" sz="2800" dirty="0" smtClean="0"/>
              <a:t>花→</a:t>
            </a:r>
            <a:r>
              <a:rPr lang="en-US" altLang="zh-TW" sz="2800" dirty="0" smtClean="0"/>
              <a:t>1950</a:t>
            </a:r>
            <a:r>
              <a:rPr lang="zh-TW" altLang="en-US" sz="2800" dirty="0" smtClean="0"/>
              <a:t>年代的台北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課程內容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4108450" cy="45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1357298"/>
            <a:ext cx="7560840" cy="494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53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赤壁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傾城之戀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倚天屠龍記</a:t>
            </a:r>
            <a:endParaRPr lang="en-US" altLang="zh-TW" dirty="0" smtClean="0"/>
          </a:p>
          <a:p>
            <a:r>
              <a:rPr lang="zh-TW" altLang="en-US" dirty="0" smtClean="0">
                <a:hlinkClick r:id="rId5"/>
              </a:rPr>
              <a:t>孤戀花</a:t>
            </a:r>
            <a:r>
              <a:rPr lang="zh-TW" altLang="en-US" dirty="0" smtClean="0"/>
              <a:t>→上海篇；台灣篇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電影欣賞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協同教學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協同論壇與對</a:t>
            </a:r>
            <a:r>
              <a:rPr lang="zh-TW" altLang="en-US" sz="2800" dirty="0"/>
              <a:t>談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雙班協同→課群師資</a:t>
            </a:r>
            <a:endParaRPr lang="en-US" altLang="zh-TW" sz="2800" dirty="0" smtClean="0"/>
          </a:p>
          <a:p>
            <a:r>
              <a:rPr lang="zh-TW" altLang="en-US" sz="3200" dirty="0" smtClean="0"/>
              <a:t>雙</a:t>
            </a:r>
            <a:r>
              <a:rPr lang="en-US" altLang="zh-TW" sz="3200" dirty="0" smtClean="0"/>
              <a:t>TA</a:t>
            </a:r>
            <a:r>
              <a:rPr lang="zh-TW" altLang="en-US" sz="3200" dirty="0" smtClean="0"/>
              <a:t>輔助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課後討論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課堂互動</a:t>
            </a:r>
            <a:endParaRPr lang="en-US" altLang="zh-TW" sz="2800" dirty="0" smtClean="0"/>
          </a:p>
          <a:p>
            <a:r>
              <a:rPr lang="zh-TW" altLang="en-US" sz="3200" dirty="0" smtClean="0"/>
              <a:t>班級競賽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個別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三班</a:t>
            </a:r>
            <a:r>
              <a:rPr lang="zh-TW" altLang="en-US" sz="2800" dirty="0"/>
              <a:t>聯賽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經營特色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37" y="66675"/>
            <a:ext cx="88487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3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以文本與影本交互觀照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文本→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影本→</a:t>
            </a:r>
            <a:endParaRPr lang="en-US" altLang="zh-TW" sz="2800" dirty="0" smtClean="0"/>
          </a:p>
          <a:p>
            <a:pPr lvl="1"/>
            <a:r>
              <a:rPr lang="zh-TW" altLang="en-US" sz="2800" dirty="0"/>
              <a:t>互文性</a:t>
            </a:r>
            <a:endParaRPr lang="en-US" altLang="zh-TW" sz="2800" dirty="0" smtClean="0"/>
          </a:p>
          <a:p>
            <a:r>
              <a:rPr lang="zh-TW" altLang="en-US" sz="3200" dirty="0" smtClean="0"/>
              <a:t>呈現方式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用影像說故事→期中→</a:t>
            </a:r>
            <a:r>
              <a:rPr lang="en-US" altLang="zh-TW" sz="2800" dirty="0" smtClean="0">
                <a:hlinkClick r:id="rId2"/>
              </a:rPr>
              <a:t>WORD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用歷史拍廣告→微電影→期末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課程主軸</a:t>
            </a:r>
            <a:endParaRPr lang="zh-TW" alt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62" y="171450"/>
            <a:ext cx="85248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1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歷史素養→思考與辯證的能力</a:t>
            </a:r>
            <a:endParaRPr lang="en-US" altLang="zh-TW" sz="2800" dirty="0" smtClean="0"/>
          </a:p>
          <a:p>
            <a:r>
              <a:rPr lang="zh-TW" altLang="en-US" sz="2800" dirty="0"/>
              <a:t>倫理</a:t>
            </a:r>
            <a:r>
              <a:rPr lang="zh-TW" altLang="en-US" sz="2800" dirty="0" smtClean="0"/>
              <a:t>素養→道德與倫理的關聯；安定與和諧的力量</a:t>
            </a:r>
            <a:endParaRPr lang="en-US" altLang="zh-TW" sz="2800" dirty="0" smtClean="0"/>
          </a:p>
          <a:p>
            <a:r>
              <a:rPr lang="zh-TW" altLang="en-US" sz="2800" dirty="0" smtClean="0"/>
              <a:t>民主素養→思維與思辯的能力</a:t>
            </a:r>
            <a:endParaRPr lang="en-US" altLang="zh-TW" sz="2800" dirty="0" smtClean="0"/>
          </a:p>
          <a:p>
            <a:r>
              <a:rPr lang="zh-TW" altLang="en-US" sz="2800" dirty="0" smtClean="0"/>
              <a:t>媒體素養→批判與省思的能力</a:t>
            </a:r>
            <a:endParaRPr lang="en-US" altLang="zh-TW" sz="2800" dirty="0" smtClean="0"/>
          </a:p>
          <a:p>
            <a:r>
              <a:rPr lang="zh-TW" altLang="en-US" sz="2800" dirty="0" smtClean="0"/>
              <a:t>美學素養→美的感知；生活美學的建構</a:t>
            </a:r>
            <a:endParaRPr lang="en-US" altLang="zh-TW" sz="2800" dirty="0" smtClean="0"/>
          </a:p>
          <a:p>
            <a:pPr marL="109728" indent="0">
              <a:buNone/>
            </a:pP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預期學習效能→</a:t>
            </a:r>
            <a:r>
              <a:rPr lang="zh-TW" altLang="en-US" dirty="0" smtClean="0">
                <a:solidFill>
                  <a:srgbClr val="FF0000"/>
                </a:solidFill>
              </a:rPr>
              <a:t>五大素養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7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期中影像心視界</a:t>
            </a:r>
            <a:r>
              <a:rPr lang="zh-TW" altLang="en-US" sz="3200" dirty="0" smtClean="0"/>
              <a:t>佔</a:t>
            </a:r>
            <a:r>
              <a:rPr lang="en-US" altLang="zh-TW" sz="3200" dirty="0" smtClean="0">
                <a:solidFill>
                  <a:srgbClr val="FF0000"/>
                </a:solidFill>
              </a:rPr>
              <a:t>30</a:t>
            </a:r>
            <a:r>
              <a:rPr lang="en-US" altLang="zh-TW" sz="3200" dirty="0" smtClean="0">
                <a:solidFill>
                  <a:srgbClr val="FF0000"/>
                </a:solidFill>
              </a:rPr>
              <a:t>%</a:t>
            </a:r>
          </a:p>
          <a:p>
            <a:pPr lvl="1"/>
            <a:r>
              <a:rPr lang="zh-TW" altLang="en-US" sz="2800" dirty="0" smtClean="0"/>
              <a:t>以個人為單位→歷史與倫理素養</a:t>
            </a:r>
            <a:endParaRPr lang="en-US" altLang="zh-TW" sz="2800" dirty="0" smtClean="0"/>
          </a:p>
          <a:p>
            <a:r>
              <a:rPr lang="zh-TW" altLang="en-US" sz="3200" dirty="0" smtClean="0"/>
              <a:t>期末微廣告佔</a:t>
            </a:r>
            <a:r>
              <a:rPr lang="en-US" altLang="zh-TW" sz="3200" dirty="0" smtClean="0">
                <a:solidFill>
                  <a:srgbClr val="FF0000"/>
                </a:solidFill>
              </a:rPr>
              <a:t>30%</a:t>
            </a:r>
          </a:p>
          <a:p>
            <a:pPr lvl="1"/>
            <a:r>
              <a:rPr lang="zh-TW" altLang="en-US" sz="2800" dirty="0" smtClean="0"/>
              <a:t>以小組為單位→歷史與美學素養</a:t>
            </a:r>
            <a:endParaRPr lang="en-US" altLang="zh-TW" sz="2800" dirty="0" smtClean="0"/>
          </a:p>
          <a:p>
            <a:r>
              <a:rPr lang="zh-TW" altLang="en-US" sz="3200" dirty="0" smtClean="0"/>
              <a:t>課後健行電影院成績</a:t>
            </a:r>
            <a:r>
              <a:rPr lang="zh-TW" altLang="en-US" sz="3200" dirty="0" smtClean="0"/>
              <a:t>佔</a:t>
            </a:r>
            <a:r>
              <a:rPr lang="en-US" altLang="zh-TW" sz="3200" dirty="0" smtClean="0">
                <a:solidFill>
                  <a:srgbClr val="FF0000"/>
                </a:solidFill>
              </a:rPr>
              <a:t>10</a:t>
            </a:r>
            <a:r>
              <a:rPr lang="en-US" altLang="zh-TW" sz="3200" dirty="0" smtClean="0">
                <a:solidFill>
                  <a:srgbClr val="FF0000"/>
                </a:solidFill>
              </a:rPr>
              <a:t>%</a:t>
            </a:r>
          </a:p>
          <a:p>
            <a:pPr lvl="1"/>
            <a:r>
              <a:rPr lang="zh-TW" altLang="en-US" sz="2800" dirty="0" smtClean="0"/>
              <a:t>以個人為單位→媒體與美學素養</a:t>
            </a:r>
            <a:endParaRPr lang="en-US" altLang="zh-TW" sz="2800" dirty="0"/>
          </a:p>
          <a:p>
            <a:r>
              <a:rPr lang="zh-TW" altLang="en-US" sz="3200" dirty="0" smtClean="0"/>
              <a:t>課堂經營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討論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佔</a:t>
            </a:r>
            <a:r>
              <a:rPr lang="en-US" altLang="zh-TW" sz="3200" dirty="0" smtClean="0">
                <a:solidFill>
                  <a:srgbClr val="FF0000"/>
                </a:solidFill>
              </a:rPr>
              <a:t>30%</a:t>
            </a:r>
          </a:p>
          <a:p>
            <a:pPr lvl="2"/>
            <a:r>
              <a:rPr lang="zh-TW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以小組為單位→民主素養</a:t>
            </a:r>
            <a:endParaRPr lang="en-US" altLang="zh-TW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TW" sz="3200" dirty="0"/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成績評量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53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652</TotalTime>
  <Words>405</Words>
  <Application>Microsoft Office PowerPoint</Application>
  <PresentationFormat>如螢幕大小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匯合</vt:lpstr>
      <vt:lpstr>首映會</vt:lpstr>
      <vt:lpstr>投影片 2</vt:lpstr>
      <vt:lpstr>課程性質</vt:lpstr>
      <vt:lpstr>課程內容</vt:lpstr>
      <vt:lpstr>電影欣賞</vt:lpstr>
      <vt:lpstr>經營特色</vt:lpstr>
      <vt:lpstr>課程主軸</vt:lpstr>
      <vt:lpstr>預期學習效能→五大素養</vt:lpstr>
      <vt:lpstr>成績評量</vt:lpstr>
      <vt:lpstr>課程的附加價值</vt:lpstr>
      <vt:lpstr>進行分組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1022歷史人物分析</dc:title>
  <dc:creator>USER</dc:creator>
  <cp:lastModifiedBy>ZiyouXP</cp:lastModifiedBy>
  <cp:revision>24</cp:revision>
  <dcterms:created xsi:type="dcterms:W3CDTF">2014-02-06T08:34:28Z</dcterms:created>
  <dcterms:modified xsi:type="dcterms:W3CDTF">2014-09-15T09:43:01Z</dcterms:modified>
</cp:coreProperties>
</file>