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1" r:id="rId4"/>
    <p:sldId id="266" r:id="rId5"/>
    <p:sldId id="268" r:id="rId6"/>
    <p:sldId id="267" r:id="rId7"/>
    <p:sldId id="269" r:id="rId8"/>
    <p:sldId id="270" r:id="rId9"/>
    <p:sldId id="278" r:id="rId10"/>
    <p:sldId id="271" r:id="rId11"/>
    <p:sldId id="276" r:id="rId12"/>
    <p:sldId id="272" r:id="rId13"/>
    <p:sldId id="277" r:id="rId14"/>
    <p:sldId id="279" r:id="rId15"/>
    <p:sldId id="273" r:id="rId16"/>
    <p:sldId id="280" r:id="rId17"/>
    <p:sldId id="274" r:id="rId18"/>
    <p:sldId id="281" r:id="rId19"/>
    <p:sldId id="263" r:id="rId20"/>
    <p:sldId id="282" r:id="rId21"/>
    <p:sldId id="283" r:id="rId22"/>
    <p:sldId id="284" r:id="rId23"/>
    <p:sldId id="264" r:id="rId24"/>
    <p:sldId id="286" r:id="rId25"/>
    <p:sldId id="287" r:id="rId26"/>
    <p:sldId id="285" r:id="rId27"/>
    <p:sldId id="265" r:id="rId28"/>
    <p:sldId id="289" r:id="rId29"/>
    <p:sldId id="258" r:id="rId30"/>
    <p:sldId id="262" r:id="rId31"/>
    <p:sldId id="259" r:id="rId32"/>
    <p:sldId id="260" r:id="rId33"/>
    <p:sldId id="290" r:id="rId34"/>
    <p:sldId id="288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60" d="100"/>
          <a:sy n="60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AE8AE-D75B-40AE-8BF8-7E68E17F040E}" type="datetimeFigureOut">
              <a:rPr lang="zh-TW" altLang="en-US" smtClean="0"/>
              <a:t>2014/4/20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04947-F8F9-47B0-A95A-5BDFCC90E3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5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4947-F8F9-47B0-A95A-5BDFCC90E3B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5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E79A-F176-489F-B43A-785A3FD7F71B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95B74-EF2D-4979-9465-F103EB3AF0B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64111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B1BF0-031D-4A4F-89BE-0C9E9CB764BA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D80CC-D244-4357-AEE9-27D4B37CF49D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8951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528BA-9286-4D2E-8B00-693E4BA3E099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285E-4F63-4294-BAC5-851790333E36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66066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4E75AA-AA16-40FB-A07F-D6BB449D5766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B3F5A-E1B1-4193-A5D4-C62798D37E97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81125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982B7-9DAE-4C36-93FE-8E82C35A3A62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2004-2EAC-4958-A0F0-72B67CC43A4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2201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1619C-2BE5-4E4B-BB0E-1CBC8577E0A0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7ACF3-CD9F-4F29-8219-86CE2AC1552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23859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2C63C-E18B-4E60-A57A-362C99786C7E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C76C9-09E5-41A4-81C1-02A9D335BF67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62421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97913-BE5A-42F0-A6EA-4AE130B87ABE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C25EE-E6AC-4B88-A5F1-45C7720C36CD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28836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97C6F-D8B9-490C-B7F8-0E06D1391EB3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F181E-3837-4629-A9A8-F8673E2329D7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14582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D44E74-A0FE-43C4-A711-D1D27DABDCE7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803CB-55E8-4EE5-9385-C9DF83556BFE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50906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DA53F-4F98-4CC4-B639-6D208FC211D6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68008-7B66-4FE3-994B-FE7AB94143D5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59668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2E3CF0-DC98-401A-97B4-FE0A11204B9D}" type="datetimeFigureOut">
              <a:rPr lang="fr-FR" altLang="zh-TW"/>
              <a:pPr/>
              <a:t>20/04/2014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9C8B1F1-ACC3-4248-866A-7CE9E5AB1149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hi-on.org.tw/bulletins.jsp?b_ID=112549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aiai.org.tw/" TargetMode="Externa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200423" y="404664"/>
            <a:ext cx="6786562" cy="1224136"/>
          </a:xfrm>
        </p:spPr>
        <p:txBody>
          <a:bodyPr/>
          <a:lstStyle/>
          <a:p>
            <a:r>
              <a:rPr lang="zh-TW" altLang="en-US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一代醫人杜聰明</a:t>
            </a:r>
            <a:endParaRPr lang="fr-CA" altLang="zh-TW" sz="5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5589588" cy="139256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健行科技大學通識教育中心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邵承芬老師</a:t>
            </a:r>
            <a:endParaRPr lang="fr-CA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736304" cy="37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781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帝國領有之初，政府則議禁止，嗣因習慣上、人道上之故，乃立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漸禁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特許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吸食者十六萬人，閱今三十餘年，僅有二萬五千人，使非漸禁之功效，則此三十年間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戶口之增加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，富力之日進，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吸食者當在三十萬人以上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781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則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此次再請特許者二萬五千人，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亦</a:t>
            </a:r>
            <a:b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不過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全人口二百分之一分強爾，無大關係，亦不成大問題，又何事議論沸騰哉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！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今日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阿片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關係國際信義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，固不可不權其利害之大小輕重，以期無憾！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夫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世界今日之吸食阿片，非僅臺灣也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支那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為阿片最盛之國，十數年來，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外標嚴禁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之名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，內收稅金之實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，則各省武人據地稱雄，擁兵自衛，莫不勒取阿片之巨利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國民政府雖言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禁止，而法令早已不行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！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916832"/>
            <a:ext cx="6635080" cy="420933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南洋群島以及產地之印度、波斯、土耳其尚多吸食，則歐洲人士亦有飲用，且多屬上流社會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為文明之國，而報載吸食阿片者達二百萬人，可謂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怪事！</a:t>
            </a:r>
            <a:b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844824"/>
            <a:ext cx="6635080" cy="42813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勵行禁酒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然而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密輸者如故，密飲者如故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牟利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之徒且以汽船設大酒館於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之上，以供遊客之豪飲，而政府無如何也。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臺灣阿片之害，政府無難禁止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習慣上、人道上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而觀，故有再行特許之議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命各保甲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曉諭有癮者自行申請，再由醫師診察，以驗其癮之輕重，可謂周至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95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772816"/>
            <a:ext cx="6635080" cy="435334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若遲疑不決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，收回成命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，則當局失信於保甲，保甲失信於人民，而政府之威嚴損矣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臺北市內各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保甲已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聯名申請照行，此亦民意也。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夫治民者，在安民，不在擾民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順人之情，不在拂人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之性。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既有特許之意，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又有希望之心，自可照議而行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59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其受特許者，苟非體氣之大弱，痼疾之癮癒，自任改除；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即舊時之特許者，互相勸勉，冀斷其癮，以促成政府漸禁方針之美意。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如是，不及三十年，臺灣阿片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不禁自禁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，豈非持平之道哉！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原刊於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台灣日日新報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fr-CA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臺灣三大惡習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鴉片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纏足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髮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生平簡介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杜聰明（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1986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字思牧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淡水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茶農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之家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父杜日鳳；母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陳愛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妻林雙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霧峰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林家林朝棟的孫女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四子一女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祖智；祖誠；祖健；祖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淑純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＆板橋林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林衡道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4" y="576217"/>
            <a:ext cx="6704994" cy="60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杜聰明與林獻堂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醫學與政治的結盟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政治抗爭以醫學研究為數據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醫學研究因政治抗爭受重視。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相得益彰；巧妙的連結與聯結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用國際的力量來幫助關懷本土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不會為了放眼國際而犠牲了本土的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利益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放眼國際只為了致力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本土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而非致力本土只為了放眼國際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221666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鴉片研究歷程～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CA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1928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年自歐美留學回台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1929/4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月→擔任台灣總督府專賣局囑託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1929/6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月→赴韓；東北；北京；天津；漢口；上海訪問上癮者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1929/8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月→台灣必須要創設鴉片癮者醫院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選擇施乾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愛愛寮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endParaRPr lang="zh-TW" altLang="en-US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鴉片研究歷程～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CA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1929/3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月→國際聯盟要調查鴉片問題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1930/1/2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→打電報到國際聯盟抗爭鴉片漸禁政策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1930/1/15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→成立台北更生院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1930/3/1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→與蔣渭水會談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1930/4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月→日本內閣正式通過撥款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萬給總督府建新的治療醫院</a:t>
            </a:r>
            <a:endParaRPr lang="fr-CA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更生院→大稻埕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150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床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鴉片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創設看護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婦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護士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講習班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創設產婆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助產士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講習所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創設芙蓉國語講習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戰後改為戒煙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1946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月結束</a:t>
            </a:r>
            <a:endParaRPr lang="zh-TW" altLang="en-US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7"/>
            <a:ext cx="6067945" cy="419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35" y="1683173"/>
            <a:ext cx="6450927" cy="45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研究方法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訂定目標→幫助病人，解決問題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解決問題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方式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用正統學術研究方法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蒐集古今中外相關文獻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研擬可行的斷癮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方法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臨床試驗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臨床試驗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選擇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施乾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的愛愛寮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台灣乞丐之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今為台北市私立愛愛院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乞丐收容所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窮人與墮落→永遠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如幽靈般如影隨形→窮人的悲歌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除了可解決鴉片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又解決了社會問題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15" y="486916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16409" r="26901" b="11637"/>
          <a:stretch/>
        </p:blipFill>
        <p:spPr bwMode="auto">
          <a:xfrm>
            <a:off x="1067840" y="580510"/>
            <a:ext cx="7255864" cy="603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人格特質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340768"/>
            <a:ext cx="6635080" cy="5256584"/>
          </a:xfrm>
        </p:spPr>
        <p:txBody>
          <a:bodyPr rtlCol="0">
            <a:normAutofit lnSpcReduction="10000"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非象牙塔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學者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助病人重返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白色巨塔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視病人如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家人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樂園一樣的更生院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拒收紅包及任何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饋贈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身教重於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言教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在杜聰明的身上我們看到了一個在日治時代成長的台灣人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民族認同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土地認同</a:t>
            </a:r>
            <a:endParaRPr lang="fr-CA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貢獻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使台灣醫學更富學術風氣，更有研究精神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嗎啡之化學檢驗法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培養了更多的醫界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人才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促進台灣與歐美的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交流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回歸到歷史書寫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杜聰明用一身的學養來成就了這塊土地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究竟是這塊土地孕育了他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還是他滋潤了這塊被異國統治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貧瘠已久的土地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他之所擁有一顆謙卑關懷的心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幼時的私塾儒學教育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參考資料～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fr-CA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56559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杜聰明著，《回憶錄》，台北：財團法人杜聰明博士獎學基金會，民國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月， 再版一刷。</a:t>
            </a: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杜聰明德配林夫人住喪委員會，《杜林雙隨女士追思錄》，台北：財團法人杜聰明博士獎學基金會，民國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58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月。</a:t>
            </a: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杜淑純編輯，《杜聰明醫學博士與女兒之信箋》，台北：財團法人杜聰明博士獎學基金會，民國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101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月出版。</a:t>
            </a: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楊玉齡著，《一代醫人杜聰明》，台北：天下遠見文化出版事業有限公司，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2002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私塾啟蒙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歲→滬尾</a:t>
            </a:r>
            <a:r>
              <a:rPr lang="zh-TW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公學校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今淡水國小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總督府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醫學</a:t>
            </a:r>
            <a:r>
              <a:rPr lang="zh-TW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校（台大醫學院前身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京都</a:t>
            </a:r>
            <a:r>
              <a:rPr lang="zh-TW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帝國大學醫學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博士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</a:t>
            </a:r>
            <a:r>
              <a:rPr lang="zh-TW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台第一位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博士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</a:t>
            </a:r>
            <a:r>
              <a:rPr lang="zh-TW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帝大醫學部唯一的台籍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教授。</a:t>
            </a:r>
            <a:endParaRPr lang="zh-TW" altLang="en-US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56559"/>
          </a:xfrm>
        </p:spPr>
        <p:txBody>
          <a:bodyPr rtlCol="0">
            <a:normAutofit lnSpcReduction="10000"/>
          </a:bodyPr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財團法人公共電視文化事業基金會，《台灣百年人物誌—杜聰明》，台北：玉山社出版事業股份有限公司，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2005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月，初版一刷。</a:t>
            </a: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李筱峰等著，《快讀台灣歷史人物—杜聰明》，台北：玉山社出版事業股份有限公司，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2004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月，初版一刷。</a:t>
            </a: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陳威宇，〈杜聰明的價值與對台灣醫學的貢獻〉，《成大醫訊》。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212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杜聰明是一個具有國際觀，見識淵博的人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留學歐美；精通各國語言，尤其是英語及法語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卻能將一生所學貢獻在這塊土地上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放眼國際；立足本土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的有識人士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思考面向</a:t>
            </a:r>
            <a:endParaRPr lang="fr-CA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如何用一生所學來造福人群？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在滾滾洪流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安身立命，堅守正義？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如何以身教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來作育英才？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與君同思</a:t>
            </a:r>
            <a:endParaRPr lang="fr-CA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我的驕傲與自負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因為我的幼稚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的張狂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與拔扈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因為我的無能</a:t>
            </a:r>
            <a:endParaRPr lang="fr-CA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杜聰明與趙建銘對比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高下立判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62719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/>
          <a:stretch/>
        </p:blipFill>
        <p:spPr bwMode="auto">
          <a:xfrm>
            <a:off x="95590" y="26656"/>
            <a:ext cx="90704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1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醫學及從政經歷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44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歲→台北帝國大學任教。</a:t>
            </a:r>
            <a:endParaRPr lang="en-US" altLang="zh-TW" sz="3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51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歲→出版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藥理學概要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53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歲→國民參政會參政員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54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歲→省政府委員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61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歲→創辦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高雄醫學院</a:t>
            </a:r>
            <a:endParaRPr lang="en-US" altLang="zh-TW" sz="3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73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歲→退休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研究理念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r>
              <a:rPr lang="zh-TW" altLang="en-US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硬體不重要</a:t>
            </a:r>
            <a:r>
              <a:rPr lang="zh-TW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重要的是</a:t>
            </a: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態度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硬體無法強求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態度卻可以一步到位。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研究本土化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漢學藥理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瘧疾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鴉片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蛇毒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鴉片問題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一個在日本時代出生成長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放眼國際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精通德文；英文；法文；拉丁文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卻能立足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以民生為本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日本人→嚴禁→漸禁→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專賣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受日式教養／台灣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成就一絲不苟的研究精神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有本質性的認同；原我的認同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可以不抵觸</a:t>
            </a:r>
            <a:endParaRPr lang="fr-CA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查阿片之傳入臺灣，始於蘭人統治之時，距今已三百年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清以後，移民漸至，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曠野漸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開，而榛莽未伐，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瘴毒披猖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，患者車取死，惟吸食阿片者可以倖免，此則風土氣候之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而居住者不得不吸食阿片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；如俄羅斯人之飲火酒、南洋土人之食辣椒，以適合環境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保其生命。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連橫＜新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阿片政策謳歌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論＞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844824"/>
            <a:ext cx="6635080" cy="42813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夫臺灣人民吸食阿片，固非一朝一夕之故，染之既久，積之也深，自不能一時斷絕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過去之事，而亦足為今日之參考也。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31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333</TotalTime>
  <Words>1703</Words>
  <Application>Microsoft Office PowerPoint</Application>
  <PresentationFormat>如螢幕大小 (4:3)</PresentationFormat>
  <Paragraphs>184</Paragraphs>
  <Slides>34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134</vt:lpstr>
      <vt:lpstr>一代醫人杜聰明</vt:lpstr>
      <vt:lpstr>生平簡介</vt:lpstr>
      <vt:lpstr>學習歷程</vt:lpstr>
      <vt:lpstr>醫學及從政經歷</vt:lpstr>
      <vt:lpstr>研究理念</vt:lpstr>
      <vt:lpstr>研究本土化</vt:lpstr>
      <vt:lpstr>鴉片問題</vt:lpstr>
      <vt:lpstr>連橫＜新阿片政策謳歌論＞</vt:lpstr>
      <vt:lpstr>連橫＜新阿片政策謳歌論＞</vt:lpstr>
      <vt:lpstr>連橫＜新阿片政策謳歌論＞</vt:lpstr>
      <vt:lpstr>連橫＜新阿片政策謳歌論＞</vt:lpstr>
      <vt:lpstr>連橫＜新阿片政策謳歌論＞</vt:lpstr>
      <vt:lpstr>連橫＜新阿片政策謳歌論＞</vt:lpstr>
      <vt:lpstr>連橫＜新阿片政策謳歌論＞</vt:lpstr>
      <vt:lpstr>連橫＜新阿片政策謳歌論＞</vt:lpstr>
      <vt:lpstr>連橫＜新阿片政策謳歌論＞</vt:lpstr>
      <vt:lpstr>連橫＜新阿片政策謳歌論＞</vt:lpstr>
      <vt:lpstr>連橫＜新阿片政策謳歌論＞</vt:lpstr>
      <vt:lpstr>臺灣三大惡習</vt:lpstr>
      <vt:lpstr>杜聰明與林獻堂</vt:lpstr>
      <vt:lpstr>鴉片研究歷程～1</vt:lpstr>
      <vt:lpstr>鴉片研究歷程～2</vt:lpstr>
      <vt:lpstr>更生院→大稻埕</vt:lpstr>
      <vt:lpstr>研究方法</vt:lpstr>
      <vt:lpstr>臨床試驗</vt:lpstr>
      <vt:lpstr>人格特質</vt:lpstr>
      <vt:lpstr>貢獻</vt:lpstr>
      <vt:lpstr>回歸到歷史書寫</vt:lpstr>
      <vt:lpstr>參考資料～1</vt:lpstr>
      <vt:lpstr>參考資料～2</vt:lpstr>
      <vt:lpstr>結論</vt:lpstr>
      <vt:lpstr>思考面向</vt:lpstr>
      <vt:lpstr>與君同思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USER</cp:lastModifiedBy>
  <cp:revision>14</cp:revision>
  <dcterms:created xsi:type="dcterms:W3CDTF">2014-03-30T15:52:20Z</dcterms:created>
  <dcterms:modified xsi:type="dcterms:W3CDTF">2014-04-20T10:04:15Z</dcterms:modified>
</cp:coreProperties>
</file>