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B9025-4905-45C3-B991-CF30286B50D8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D884B-264A-4B7D-BE35-74E6655865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99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D884B-264A-4B7D-BE35-74E6655865A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21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1E38E6-00E6-46D6-97D8-F672986594C6}" type="datetimeFigureOut">
              <a:rPr lang="zh-TW" altLang="en-US" smtClean="0"/>
              <a:t>2016/9/28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C953F6-48BF-415D-BBF8-67422889A4A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6400800" cy="1295400"/>
          </a:xfrm>
        </p:spPr>
        <p:txBody>
          <a:bodyPr/>
          <a:lstStyle/>
          <a:p>
            <a:r>
              <a:rPr lang="zh-TW" altLang="en-US" sz="5600" b="1" dirty="0" smtClean="0">
                <a:solidFill>
                  <a:srgbClr val="7030A0"/>
                </a:solidFill>
              </a:rPr>
              <a:t>余華</a:t>
            </a:r>
            <a:r>
              <a:rPr lang="en-US" altLang="zh-TW" sz="5600" b="1" dirty="0" smtClean="0">
                <a:solidFill>
                  <a:srgbClr val="7030A0"/>
                </a:solidFill>
              </a:rPr>
              <a:t>《</a:t>
            </a:r>
            <a:r>
              <a:rPr lang="zh-TW" altLang="en-US" sz="5600" b="1" dirty="0" smtClean="0">
                <a:solidFill>
                  <a:srgbClr val="7030A0"/>
                </a:solidFill>
              </a:rPr>
              <a:t>活著</a:t>
            </a:r>
            <a:r>
              <a:rPr lang="en-US" altLang="zh-TW" sz="5600" b="1" dirty="0" smtClean="0">
                <a:solidFill>
                  <a:srgbClr val="7030A0"/>
                </a:solidFill>
              </a:rPr>
              <a:t>》</a:t>
            </a:r>
            <a:endParaRPr lang="zh-TW" altLang="en-US" sz="5600" b="1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9672" y="5373216"/>
            <a:ext cx="6400800" cy="10801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600" b="1" i="0" dirty="0" smtClean="0">
                <a:solidFill>
                  <a:srgbClr val="002060"/>
                </a:solidFill>
              </a:rPr>
              <a:t>健行科技大學通識教育中心</a:t>
            </a:r>
            <a:endParaRPr lang="en-US" altLang="zh-TW" sz="2600" b="1" i="0" dirty="0" smtClean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600" b="1" i="0" dirty="0" smtClean="0">
                <a:solidFill>
                  <a:srgbClr val="002060"/>
                </a:solidFill>
              </a:rPr>
              <a:t>邵承芬老師</a:t>
            </a:r>
            <a:r>
              <a:rPr lang="en-US" altLang="zh-TW" sz="2600" b="1" i="0" dirty="0" err="1" smtClean="0">
                <a:solidFill>
                  <a:srgbClr val="002060"/>
                </a:solidFill>
              </a:rPr>
              <a:t>cfshaw</a:t>
            </a:r>
            <a:r>
              <a:rPr lang="en-US" altLang="zh-TW" sz="2600" b="1" i="0" dirty="0" smtClean="0">
                <a:solidFill>
                  <a:srgbClr val="002060"/>
                </a:solidFill>
              </a:rPr>
              <a:t>/A737</a:t>
            </a:r>
            <a:endParaRPr lang="zh-TW" altLang="en-US" sz="2600" b="1" i="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24860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9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3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4712568" cy="6858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余華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438400"/>
            <a:ext cx="6080720" cy="3048001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1960</a:t>
            </a:r>
            <a:r>
              <a:rPr lang="zh-TW" altLang="en-US" sz="3200" dirty="0" smtClean="0"/>
              <a:t>迄今</a:t>
            </a:r>
            <a:endParaRPr lang="en-US" altLang="zh-TW" sz="3200" dirty="0" smtClean="0"/>
          </a:p>
          <a:p>
            <a:r>
              <a:rPr lang="zh-TW" altLang="en-US" sz="3200" dirty="0" smtClean="0"/>
              <a:t>浙江杭州人</a:t>
            </a:r>
            <a:endParaRPr lang="en-US" altLang="zh-TW" sz="3200" dirty="0" smtClean="0"/>
          </a:p>
          <a:p>
            <a:r>
              <a:rPr lang="en-US" altLang="zh-TW" sz="3200" dirty="0"/>
              <a:t>《</a:t>
            </a:r>
            <a:r>
              <a:rPr lang="zh-TW" altLang="en-US" sz="3200" dirty="0"/>
              <a:t>兄弟</a:t>
            </a:r>
            <a:r>
              <a:rPr lang="en-US" altLang="zh-TW" sz="3200" dirty="0"/>
              <a:t>》</a:t>
            </a:r>
            <a:r>
              <a:rPr lang="zh-TW" altLang="en-US" sz="3200" dirty="0"/>
              <a:t>、</a:t>
            </a:r>
            <a:r>
              <a:rPr lang="en-US" altLang="zh-TW" sz="3200" dirty="0"/>
              <a:t>《</a:t>
            </a:r>
            <a:r>
              <a:rPr lang="zh-TW" altLang="en-US" sz="3200" dirty="0"/>
              <a:t>許三觀賣血記</a:t>
            </a:r>
            <a:r>
              <a:rPr lang="en-US" altLang="zh-TW" sz="3200" dirty="0"/>
              <a:t>》</a:t>
            </a:r>
            <a:r>
              <a:rPr lang="zh-TW" altLang="en-US" sz="3200" dirty="0"/>
              <a:t>、</a:t>
            </a:r>
            <a:r>
              <a:rPr lang="en-US" altLang="zh-TW" sz="3200" dirty="0"/>
              <a:t>《</a:t>
            </a:r>
            <a:r>
              <a:rPr lang="zh-TW" altLang="en-US" sz="3200" dirty="0"/>
              <a:t>活著</a:t>
            </a:r>
            <a:r>
              <a:rPr lang="en-US" altLang="zh-TW" sz="3200" dirty="0"/>
              <a:t>》</a:t>
            </a:r>
            <a:r>
              <a:rPr lang="zh-TW" altLang="en-US" sz="3200" dirty="0"/>
              <a:t>、</a:t>
            </a:r>
            <a:r>
              <a:rPr lang="en-US" altLang="zh-TW" sz="3200" dirty="0"/>
              <a:t>《</a:t>
            </a:r>
            <a:r>
              <a:rPr lang="zh-TW" altLang="en-US" sz="3200" dirty="0"/>
              <a:t>在細雨中呼喊</a:t>
            </a:r>
            <a:r>
              <a:rPr lang="en-US" altLang="zh-TW" sz="3200" dirty="0"/>
              <a:t>》</a:t>
            </a:r>
            <a:endParaRPr lang="zh-TW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6632"/>
            <a:ext cx="4191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法蘭西藝術與文學騎士勳章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5371356" cy="359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6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小說的架構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由第三人稱進入第一人稱</a:t>
            </a:r>
            <a:endParaRPr lang="en-US" altLang="zh-TW" sz="3200" dirty="0" smtClean="0"/>
          </a:p>
          <a:p>
            <a:r>
              <a:rPr lang="zh-TW" altLang="en-US" sz="3200" dirty="0" smtClean="0"/>
              <a:t>作者→福貴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00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260648"/>
            <a:ext cx="6400800" cy="6858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>小說的人物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412776"/>
            <a:ext cx="7488832" cy="3888432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zh-TW" altLang="en-US" sz="3200" b="1" dirty="0" smtClean="0">
                <a:solidFill>
                  <a:srgbClr val="002060"/>
                </a:solidFill>
              </a:rPr>
              <a:t>主角福貴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lvl="1"/>
            <a:r>
              <a:rPr lang="zh-TW" altLang="en-US" sz="3000" dirty="0" smtClean="0"/>
              <a:t>福貴的爹娘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福貴的老婆→家珍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福貴的一雙兒女及女婿→鳳霞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二喜</a:t>
            </a:r>
            <a:r>
              <a:rPr lang="en-US" altLang="zh-TW" sz="3000" dirty="0" smtClean="0"/>
              <a:t>&amp;</a:t>
            </a:r>
            <a:r>
              <a:rPr lang="zh-TW" altLang="en-US" sz="3000" dirty="0" smtClean="0"/>
              <a:t>有慶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福貴的孫子→苦根</a:t>
            </a:r>
            <a:endParaRPr lang="en-US" altLang="zh-TW" sz="3000" dirty="0" smtClean="0"/>
          </a:p>
          <a:p>
            <a:pPr lvl="1"/>
            <a:r>
              <a:rPr lang="zh-TW" altLang="en-US" sz="3200" dirty="0" smtClean="0"/>
              <a:t>福貴的朋友→春生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福貴的債主→龍二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359400" y="5553236"/>
            <a:ext cx="6912768" cy="972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</a:rPr>
              <a:t>全死了，只剩福貴與老牛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省思一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書中穿透著死亡的氣味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en-US" altLang="zh-TW" sz="4400" b="1" dirty="0" smtClean="0">
                <a:solidFill>
                  <a:srgbClr val="FF0000"/>
                </a:solidFill>
              </a:rPr>
              <a:t>But………</a:t>
            </a:r>
            <a:endParaRPr lang="en-US" altLang="zh-TW" sz="4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為何書名叫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活著</a:t>
            </a:r>
            <a:r>
              <a:rPr lang="en-US" altLang="zh-TW" sz="3200" dirty="0" smtClean="0"/>
              <a:t>》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761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余華的詮釋</a:t>
            </a:r>
            <a:r>
              <a:rPr lang="en-US" altLang="zh-TW" sz="4400" dirty="0" smtClean="0"/>
              <a:t>-1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700808"/>
            <a:ext cx="7344816" cy="432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/>
              <a:t>《</a:t>
            </a:r>
            <a:r>
              <a:rPr lang="zh-TW" altLang="en-US" sz="3200" b="1" dirty="0"/>
              <a:t>活著</a:t>
            </a:r>
            <a:r>
              <a:rPr lang="en-US" altLang="zh-TW" sz="3200" b="1" dirty="0"/>
              <a:t>》</a:t>
            </a:r>
            <a:r>
              <a:rPr lang="zh-TW" altLang="en-US" sz="3200" b="1" dirty="0"/>
              <a:t>講述的是一個人和命運及生命的關係，講述中國人這幾十年是如何熬過來的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 smtClean="0"/>
              <a:t>而</a:t>
            </a:r>
            <a:r>
              <a:rPr lang="zh-TW" altLang="en-US" sz="3200" b="1" dirty="0"/>
              <a:t>這個小說題目是一次午睡時突然想起</a:t>
            </a:r>
            <a:r>
              <a:rPr lang="zh-TW" altLang="en-US" sz="3200" b="1" dirty="0" smtClean="0"/>
              <a:t>的。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7762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余華的詮釋</a:t>
            </a:r>
            <a:r>
              <a:rPr lang="en-US" altLang="zh-TW" sz="4400" dirty="0" smtClean="0"/>
              <a:t>-2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556792"/>
            <a:ext cx="7344816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b="1" dirty="0" smtClean="0"/>
              <a:t>他</a:t>
            </a:r>
            <a:r>
              <a:rPr lang="zh-TW" altLang="en-US" sz="3200" b="1" dirty="0"/>
              <a:t>認為「活著」這個詞充滿力量，不是喊叫，也不是進攻，而是</a:t>
            </a:r>
            <a:r>
              <a:rPr lang="zh-TW" altLang="en-US" sz="3200" b="1" dirty="0" smtClean="0"/>
              <a:t>忍受。</a:t>
            </a:r>
            <a:endParaRPr lang="en-US" altLang="zh-TW" sz="3200" b="1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 smtClean="0"/>
              <a:t>忍受</a:t>
            </a:r>
            <a:r>
              <a:rPr lang="zh-TW" altLang="en-US" sz="3200" b="1" dirty="0">
                <a:solidFill>
                  <a:srgbClr val="FF0000"/>
                </a:solidFill>
              </a:rPr>
              <a:t>生命</a:t>
            </a:r>
            <a:r>
              <a:rPr lang="zh-TW" altLang="en-US" sz="3200" b="1" dirty="0"/>
              <a:t>賦予我們的</a:t>
            </a:r>
            <a:r>
              <a:rPr lang="zh-TW" altLang="en-US" sz="3200" b="1" dirty="0" smtClean="0"/>
              <a:t>責任。</a:t>
            </a:r>
            <a:endParaRPr lang="en-US" altLang="zh-TW" sz="3200" b="1" dirty="0"/>
          </a:p>
          <a:p>
            <a:pPr>
              <a:lnSpc>
                <a:spcPct val="150000"/>
              </a:lnSpc>
            </a:pPr>
            <a:r>
              <a:rPr lang="zh-TW" altLang="en-US" sz="3200" b="1" dirty="0" smtClean="0"/>
              <a:t>忍受</a:t>
            </a:r>
            <a:r>
              <a:rPr lang="zh-TW" altLang="en-US" sz="3200" b="1" dirty="0">
                <a:solidFill>
                  <a:srgbClr val="FF0000"/>
                </a:solidFill>
              </a:rPr>
              <a:t>現實</a:t>
            </a:r>
            <a:r>
              <a:rPr lang="zh-TW" altLang="en-US" sz="3200" b="1" dirty="0"/>
              <a:t>給予我們的幸福和苦難、無聊和平庸。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617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觀點與角度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56792"/>
            <a:ext cx="7416824" cy="4464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3200" b="1" dirty="0" smtClean="0"/>
              <a:t>從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旁觀者</a:t>
            </a:r>
            <a:r>
              <a:rPr lang="zh-TW" altLang="en-US" sz="3200" b="1" dirty="0" smtClean="0"/>
              <a:t>的角度</a:t>
            </a:r>
            <a:endParaRPr lang="en-US" altLang="zh-TW" sz="3200" b="1" dirty="0" smtClean="0"/>
          </a:p>
          <a:p>
            <a:pPr lvl="1"/>
            <a:r>
              <a:rPr lang="zh-TW" altLang="en-US" sz="3000" dirty="0" smtClean="0"/>
              <a:t>福貴的一生除了苦難，還是苦難，其它什麼都沒有</a:t>
            </a:r>
            <a:endParaRPr lang="en-US" altLang="zh-TW" sz="3000" dirty="0" smtClean="0"/>
          </a:p>
          <a:p>
            <a:pPr>
              <a:lnSpc>
                <a:spcPct val="100000"/>
              </a:lnSpc>
            </a:pPr>
            <a:r>
              <a:rPr lang="zh-TW" altLang="en-US" sz="3200" b="1" dirty="0" smtClean="0"/>
              <a:t>從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當事人</a:t>
            </a:r>
            <a:r>
              <a:rPr lang="zh-TW" altLang="en-US" sz="3200" b="1" dirty="0" smtClean="0"/>
              <a:t>的角度－福貴的回憶</a:t>
            </a:r>
            <a:endParaRPr lang="en-US" altLang="zh-TW" sz="3200" b="1" dirty="0" smtClean="0"/>
          </a:p>
          <a:p>
            <a:pPr lvl="1"/>
            <a:r>
              <a:rPr lang="zh-TW" altLang="en-US" sz="3000" dirty="0" smtClean="0"/>
              <a:t>苦難的經歷中，仍充滿了幸福與歡樂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相信自己的妻子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子女是最好的妻子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子女，包括生活中的點點滴滴。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0706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293</Words>
  <Application>Microsoft Office PowerPoint</Application>
  <PresentationFormat>如螢幕大小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夏至</vt:lpstr>
      <vt:lpstr>余華《活著》</vt:lpstr>
      <vt:lpstr>余華</vt:lpstr>
      <vt:lpstr>法蘭西藝術與文學騎士勳章</vt:lpstr>
      <vt:lpstr>小說的架構</vt:lpstr>
      <vt:lpstr>小說的人物</vt:lpstr>
      <vt:lpstr>省思一</vt:lpstr>
      <vt:lpstr>余華的詮釋-1</vt:lpstr>
      <vt:lpstr>余華的詮釋-2</vt:lpstr>
      <vt:lpstr>觀點與角度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余華《活著》</dc:title>
  <dc:creator>邵承芬</dc:creator>
  <cp:lastModifiedBy>邵承芬</cp:lastModifiedBy>
  <cp:revision>9</cp:revision>
  <dcterms:created xsi:type="dcterms:W3CDTF">2016-09-24T12:01:21Z</dcterms:created>
  <dcterms:modified xsi:type="dcterms:W3CDTF">2016-09-27T18:22:47Z</dcterms:modified>
</cp:coreProperties>
</file>