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8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grpSp>
        <p:nvGrpSpPr>
          <p:cNvPr id="2" name="群組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手繪多邊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手繪多邊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手繪多邊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線接點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BC10CAC-4264-4C81-9A27-D47CEE458285}" type="datetimeFigureOut">
              <a:rPr lang="zh-TW" altLang="en-US" smtClean="0"/>
              <a:t>2017/1/2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95B4C18-E20B-41A0-892C-7F337A9562E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C10CAC-4264-4C81-9A27-D47CEE458285}" type="datetimeFigureOut">
              <a:rPr lang="zh-TW" altLang="en-US" smtClean="0"/>
              <a:t>2017/1/2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5B4C18-E20B-41A0-892C-7F337A9562E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C10CAC-4264-4C81-9A27-D47CEE458285}" type="datetimeFigureOut">
              <a:rPr lang="zh-TW" altLang="en-US" smtClean="0"/>
              <a:t>2017/1/2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5B4C18-E20B-41A0-892C-7F337A9562E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C10CAC-4264-4C81-9A27-D47CEE458285}" type="datetimeFigureOut">
              <a:rPr lang="zh-TW" altLang="en-US" smtClean="0"/>
              <a:t>2017/1/2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5B4C18-E20B-41A0-892C-7F337A9562E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C10CAC-4264-4C81-9A27-D47CEE458285}" type="datetimeFigureOut">
              <a:rPr lang="zh-TW" altLang="en-US" smtClean="0"/>
              <a:t>2017/1/2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5B4C18-E20B-41A0-892C-7F337A9562E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＞形箭號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＞形箭號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C10CAC-4264-4C81-9A27-D47CEE458285}" type="datetimeFigureOut">
              <a:rPr lang="zh-TW" altLang="en-US" smtClean="0"/>
              <a:t>2017/1/2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5B4C18-E20B-41A0-892C-7F337A9562E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C10CAC-4264-4C81-9A27-D47CEE458285}" type="datetimeFigureOut">
              <a:rPr lang="zh-TW" altLang="en-US" smtClean="0"/>
              <a:t>2017/1/2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5B4C18-E20B-41A0-892C-7F337A9562E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C10CAC-4264-4C81-9A27-D47CEE458285}" type="datetimeFigureOut">
              <a:rPr lang="zh-TW" altLang="en-US" smtClean="0"/>
              <a:t>2017/1/2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5B4C18-E20B-41A0-892C-7F337A9562E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C10CAC-4264-4C81-9A27-D47CEE458285}" type="datetimeFigureOut">
              <a:rPr lang="zh-TW" altLang="en-US" smtClean="0"/>
              <a:t>2017/1/2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5B4C18-E20B-41A0-892C-7F337A9562E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BC10CAC-4264-4C81-9A27-D47CEE458285}" type="datetimeFigureOut">
              <a:rPr lang="zh-TW" altLang="en-US" smtClean="0"/>
              <a:t>2017/1/2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5B4C18-E20B-41A0-892C-7F337A9562E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BC10CAC-4264-4C81-9A27-D47CEE458285}" type="datetimeFigureOut">
              <a:rPr lang="zh-TW" altLang="en-US" smtClean="0"/>
              <a:t>2017/1/2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95B4C18-E20B-41A0-892C-7F337A9562E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線接點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＞形箭號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＞形箭號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手繪多邊形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手繪多邊形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線接點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BC10CAC-4264-4C81-9A27-D47CEE458285}" type="datetimeFigureOut">
              <a:rPr lang="zh-TW" altLang="en-US" smtClean="0"/>
              <a:t>2017/1/2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95B4C18-E20B-41A0-892C-7F337A9562E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21804" y="1916832"/>
            <a:ext cx="7772400" cy="1377498"/>
          </a:xfrm>
        </p:spPr>
        <p:txBody>
          <a:bodyPr>
            <a:normAutofit/>
          </a:bodyPr>
          <a:lstStyle/>
          <a:p>
            <a:pPr algn="ctr"/>
            <a:r>
              <a:rPr lang="zh-TW" altLang="en-US" sz="6400" dirty="0" smtClean="0">
                <a:solidFill>
                  <a:srgbClr val="FF0000"/>
                </a:solidFill>
              </a:rPr>
              <a:t>三班協同論壇</a:t>
            </a:r>
            <a:endParaRPr lang="zh-TW" altLang="en-US" sz="6400" dirty="0">
              <a:solidFill>
                <a:srgbClr val="FF0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21804" y="5445224"/>
            <a:ext cx="7772400" cy="1199704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zh-TW" altLang="en-US" b="1" dirty="0" smtClean="0">
                <a:solidFill>
                  <a:schemeClr val="bg1"/>
                </a:solidFill>
              </a:rPr>
              <a:t>閱讀與想像：社會規訓</a:t>
            </a:r>
            <a:r>
              <a:rPr lang="en-US" altLang="zh-TW" b="1" dirty="0" smtClean="0">
                <a:solidFill>
                  <a:schemeClr val="bg1"/>
                </a:solidFill>
              </a:rPr>
              <a:t>/</a:t>
            </a:r>
            <a:r>
              <a:rPr lang="zh-TW" altLang="en-US" b="1" dirty="0" smtClean="0">
                <a:solidFill>
                  <a:schemeClr val="bg1"/>
                </a:solidFill>
              </a:rPr>
              <a:t>閔宇經老師</a:t>
            </a:r>
            <a:endParaRPr lang="en-US" altLang="zh-TW" b="1" dirty="0" smtClean="0">
              <a:solidFill>
                <a:schemeClr val="bg1"/>
              </a:solidFill>
            </a:endParaRPr>
          </a:p>
          <a:p>
            <a:pPr algn="ctr"/>
            <a:r>
              <a:rPr lang="zh-TW" altLang="en-US" b="1" dirty="0">
                <a:solidFill>
                  <a:schemeClr val="bg1"/>
                </a:solidFill>
              </a:rPr>
              <a:t>閱讀與想像</a:t>
            </a:r>
            <a:r>
              <a:rPr lang="zh-TW" altLang="en-US" b="1" dirty="0" smtClean="0">
                <a:solidFill>
                  <a:schemeClr val="bg1"/>
                </a:solidFill>
              </a:rPr>
              <a:t>：生命敘事</a:t>
            </a:r>
            <a:r>
              <a:rPr lang="en-US" altLang="zh-TW" b="1" dirty="0" smtClean="0">
                <a:solidFill>
                  <a:schemeClr val="bg1"/>
                </a:solidFill>
              </a:rPr>
              <a:t>/</a:t>
            </a:r>
            <a:r>
              <a:rPr lang="zh-TW" altLang="en-US" b="1" dirty="0" smtClean="0">
                <a:solidFill>
                  <a:schemeClr val="bg1"/>
                </a:solidFill>
              </a:rPr>
              <a:t>吳美玲老師</a:t>
            </a:r>
            <a:endParaRPr lang="en-US" altLang="zh-TW" b="1" dirty="0">
              <a:solidFill>
                <a:schemeClr val="bg1"/>
              </a:solidFill>
            </a:endParaRPr>
          </a:p>
          <a:p>
            <a:pPr algn="ctr"/>
            <a:r>
              <a:rPr lang="zh-TW" altLang="en-US" b="1" dirty="0">
                <a:solidFill>
                  <a:schemeClr val="bg1"/>
                </a:solidFill>
              </a:rPr>
              <a:t>閱讀與想像</a:t>
            </a:r>
            <a:r>
              <a:rPr lang="zh-TW" altLang="en-US" b="1" dirty="0" smtClean="0">
                <a:solidFill>
                  <a:schemeClr val="bg1"/>
                </a:solidFill>
              </a:rPr>
              <a:t>：歷史記憶</a:t>
            </a:r>
            <a:r>
              <a:rPr lang="en-US" altLang="zh-TW" b="1" dirty="0" smtClean="0">
                <a:solidFill>
                  <a:schemeClr val="bg1"/>
                </a:solidFill>
              </a:rPr>
              <a:t>/</a:t>
            </a:r>
            <a:r>
              <a:rPr lang="zh-TW" altLang="en-US" b="1" dirty="0" smtClean="0">
                <a:solidFill>
                  <a:schemeClr val="bg1"/>
                </a:solidFill>
              </a:rPr>
              <a:t>邵承芬老師</a:t>
            </a:r>
            <a:endParaRPr lang="en-US" altLang="zh-TW" b="1" dirty="0" smtClean="0">
              <a:solidFill>
                <a:schemeClr val="bg1"/>
              </a:solidFill>
            </a:endParaRPr>
          </a:p>
          <a:p>
            <a:pPr algn="ctr"/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467544" y="260648"/>
            <a:ext cx="82809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3200" dirty="0" smtClean="0"/>
              <a:t>105</a:t>
            </a:r>
            <a:r>
              <a:rPr lang="zh-TW" altLang="en-US" sz="3200" dirty="0" smtClean="0"/>
              <a:t>年教育部技專校院推動通識課程革新計畫</a:t>
            </a:r>
            <a:endParaRPr lang="en-US" altLang="zh-TW" sz="3200" dirty="0" smtClean="0"/>
          </a:p>
          <a:p>
            <a:pPr algn="ctr"/>
            <a:r>
              <a:rPr lang="zh-TW" altLang="en-US" sz="3200" dirty="0" smtClean="0"/>
              <a:t>  </a:t>
            </a:r>
            <a:r>
              <a:rPr lang="en-US" altLang="zh-TW" sz="3200" dirty="0" smtClean="0"/>
              <a:t>[</a:t>
            </a:r>
            <a:r>
              <a:rPr lang="zh-TW" altLang="en-US" sz="3200" dirty="0" smtClean="0"/>
              <a:t>詮釋閱讀與想像創生</a:t>
            </a:r>
            <a:r>
              <a:rPr lang="en-US" altLang="zh-TW" sz="3200" dirty="0" smtClean="0"/>
              <a:t>]</a:t>
            </a:r>
            <a:r>
              <a:rPr lang="zh-TW" altLang="en-US" sz="3200" dirty="0" smtClean="0"/>
              <a:t>課群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95721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395536" y="1844824"/>
            <a:ext cx="8568952" cy="2808312"/>
          </a:xfrm>
        </p:spPr>
        <p:txBody>
          <a:bodyPr>
            <a:normAutofit/>
          </a:bodyPr>
          <a:lstStyle/>
          <a:p>
            <a:pPr algn="ctr"/>
            <a:r>
              <a:rPr lang="en-US" altLang="zh-TW" sz="4800" dirty="0" smtClean="0"/>
              <a:t>[</a:t>
            </a:r>
            <a:r>
              <a:rPr lang="zh-TW" altLang="en-US" sz="4800" b="1" dirty="0" smtClean="0">
                <a:solidFill>
                  <a:srgbClr val="FF0000"/>
                </a:solidFill>
              </a:rPr>
              <a:t>閱讀</a:t>
            </a:r>
            <a:r>
              <a:rPr lang="zh-TW" altLang="en-US" sz="4800" b="1" dirty="0">
                <a:solidFill>
                  <a:srgbClr val="FF0000"/>
                </a:solidFill>
              </a:rPr>
              <a:t>與想像：歷史</a:t>
            </a:r>
            <a:r>
              <a:rPr lang="zh-TW" altLang="en-US" sz="4800" b="1" dirty="0" smtClean="0">
                <a:solidFill>
                  <a:srgbClr val="FF0000"/>
                </a:solidFill>
              </a:rPr>
              <a:t>記憶</a:t>
            </a:r>
            <a:r>
              <a:rPr lang="en-US" altLang="zh-TW" sz="4800" dirty="0" smtClean="0"/>
              <a:t>]</a:t>
            </a:r>
            <a:r>
              <a:rPr lang="zh-TW" altLang="en-US" sz="4800" dirty="0" smtClean="0"/>
              <a:t>課程</a:t>
            </a:r>
            <a:endParaRPr lang="en-US" altLang="zh-TW" sz="4800" dirty="0" smtClean="0"/>
          </a:p>
          <a:p>
            <a:pPr marL="109728" indent="0" algn="ctr">
              <a:buNone/>
            </a:pPr>
            <a:endParaRPr lang="en-US" altLang="zh-TW" sz="3500" b="1" dirty="0" smtClean="0">
              <a:solidFill>
                <a:srgbClr val="FF0000"/>
              </a:solidFill>
            </a:endParaRPr>
          </a:p>
          <a:p>
            <a:pPr lvl="1" algn="ctr"/>
            <a:r>
              <a:rPr lang="zh-TW" altLang="en-US" sz="5400" b="1" dirty="0" smtClean="0">
                <a:solidFill>
                  <a:srgbClr val="7030A0"/>
                </a:solidFill>
              </a:rPr>
              <a:t>邵承芬老師的分享</a:t>
            </a:r>
            <a:endParaRPr lang="zh-TW" altLang="en-US" sz="5400" b="1" dirty="0">
              <a:solidFill>
                <a:srgbClr val="7030A0"/>
              </a:solidFill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400" dirty="0">
                <a:solidFill>
                  <a:srgbClr val="7030A0"/>
                </a:solidFill>
              </a:rPr>
              <a:t>課程整體省</a:t>
            </a:r>
            <a:r>
              <a:rPr lang="zh-TW" altLang="en-US" sz="6400" dirty="0" smtClean="0">
                <a:solidFill>
                  <a:srgbClr val="7030A0"/>
                </a:solidFill>
              </a:rPr>
              <a:t>思</a:t>
            </a:r>
            <a:endParaRPr lang="zh-TW" altLang="en-US" sz="6400" dirty="0"/>
          </a:p>
        </p:txBody>
      </p:sp>
      <p:pic>
        <p:nvPicPr>
          <p:cNvPr id="1028" name="Picture 4" descr="http://sites.powercam.cc/sysdata/70/270/album/2fc40de968233c98/m/12566_1d824aa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353792"/>
            <a:ext cx="1403648" cy="1499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5209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/>
              <a:t>從</a:t>
            </a:r>
            <a:r>
              <a:rPr lang="en-US" altLang="zh-TW" sz="3200" dirty="0" smtClean="0"/>
              <a:t>《</a:t>
            </a:r>
            <a:r>
              <a:rPr lang="zh-TW" altLang="en-US" sz="3200" dirty="0" smtClean="0"/>
              <a:t>活著</a:t>
            </a:r>
            <a:r>
              <a:rPr lang="en-US" altLang="zh-TW" sz="3200" dirty="0" smtClean="0"/>
              <a:t>》</a:t>
            </a:r>
            <a:r>
              <a:rPr lang="zh-TW" altLang="en-US" sz="3200" dirty="0" smtClean="0"/>
              <a:t>強烈感受到</a:t>
            </a:r>
            <a:r>
              <a:rPr lang="zh-TW" altLang="en-US" sz="4400" b="1" dirty="0" smtClean="0">
                <a:solidFill>
                  <a:srgbClr val="FF0000"/>
                </a:solidFill>
              </a:rPr>
              <a:t>生命的無常</a:t>
            </a:r>
            <a:endParaRPr lang="en-US" altLang="zh-TW" sz="4400" b="1" dirty="0" smtClean="0">
              <a:solidFill>
                <a:srgbClr val="FF0000"/>
              </a:solidFill>
            </a:endParaRPr>
          </a:p>
          <a:p>
            <a:pPr lvl="1"/>
            <a:r>
              <a:rPr lang="zh-TW" altLang="en-US" sz="2800" dirty="0" smtClean="0"/>
              <a:t>歷史背景→中國大陸</a:t>
            </a:r>
            <a:r>
              <a:rPr lang="en-US" altLang="zh-TW" sz="2800" dirty="0" smtClean="0"/>
              <a:t>1940-1970</a:t>
            </a:r>
          </a:p>
          <a:p>
            <a:pPr lvl="1"/>
            <a:r>
              <a:rPr lang="zh-TW" altLang="en-US" sz="2800" dirty="0" smtClean="0"/>
              <a:t>個人</a:t>
            </a:r>
            <a:r>
              <a:rPr lang="en-US" altLang="zh-TW" sz="2800" dirty="0" smtClean="0"/>
              <a:t>/</a:t>
            </a:r>
            <a:r>
              <a:rPr lang="zh-TW" altLang="en-US" sz="2800" dirty="0" smtClean="0"/>
              <a:t>家族→國家</a:t>
            </a:r>
            <a:r>
              <a:rPr lang="en-US" altLang="zh-TW" sz="2800" dirty="0" smtClean="0"/>
              <a:t>/</a:t>
            </a:r>
            <a:r>
              <a:rPr lang="zh-TW" altLang="en-US" sz="2800" dirty="0" smtClean="0"/>
              <a:t>社會</a:t>
            </a:r>
            <a:endParaRPr lang="en-US" altLang="zh-TW" sz="2800" dirty="0" smtClean="0"/>
          </a:p>
          <a:p>
            <a:pPr marL="393192" lvl="1" indent="0">
              <a:buNone/>
            </a:pPr>
            <a:endParaRPr lang="en-US" altLang="zh-TW" sz="2800" dirty="0" smtClean="0"/>
          </a:p>
          <a:p>
            <a:r>
              <a:rPr lang="zh-TW" altLang="en-US" sz="3200" dirty="0" smtClean="0"/>
              <a:t>從文本</a:t>
            </a:r>
            <a:r>
              <a:rPr lang="en-US" altLang="zh-TW" sz="3200" dirty="0" smtClean="0"/>
              <a:t>/</a:t>
            </a:r>
            <a:r>
              <a:rPr lang="zh-TW" altLang="en-US" sz="3200" dirty="0" smtClean="0"/>
              <a:t>影本中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小人物的真實感受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人性的真善美</a:t>
            </a:r>
            <a:endParaRPr lang="zh-TW" altLang="en-US" sz="28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 smtClean="0">
                <a:solidFill>
                  <a:srgbClr val="7030A0"/>
                </a:solidFill>
              </a:rPr>
              <a:t>省思一</a:t>
            </a:r>
            <a:endParaRPr lang="zh-TW" altLang="en-US" sz="4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855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從</a:t>
            </a:r>
            <a:r>
              <a:rPr lang="en-US" altLang="zh-TW" sz="3200" dirty="0" smtClean="0"/>
              <a:t>《</a:t>
            </a:r>
            <a:r>
              <a:rPr lang="zh-TW" altLang="en-US" sz="3200" dirty="0" smtClean="0"/>
              <a:t>原鄉人</a:t>
            </a:r>
            <a:r>
              <a:rPr lang="en-US" altLang="zh-TW" sz="3200" dirty="0" smtClean="0"/>
              <a:t>》</a:t>
            </a:r>
            <a:r>
              <a:rPr lang="zh-TW" altLang="en-US" sz="3200" dirty="0" smtClean="0"/>
              <a:t>看到</a:t>
            </a:r>
            <a:r>
              <a:rPr lang="zh-TW" altLang="en-US" sz="4400" b="1" dirty="0" smtClean="0">
                <a:solidFill>
                  <a:srgbClr val="FF0000"/>
                </a:solidFill>
              </a:rPr>
              <a:t>認同的差異</a:t>
            </a:r>
            <a:endParaRPr lang="en-US" altLang="zh-TW" sz="4400" b="1" dirty="0" smtClean="0">
              <a:solidFill>
                <a:srgbClr val="FF0000"/>
              </a:solidFill>
            </a:endParaRPr>
          </a:p>
          <a:p>
            <a:pPr lvl="1"/>
            <a:r>
              <a:rPr lang="zh-TW" altLang="en-US" sz="2800" b="1" dirty="0" smtClean="0">
                <a:solidFill>
                  <a:srgbClr val="FF0000"/>
                </a:solidFill>
              </a:rPr>
              <a:t>認同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pPr lvl="1"/>
            <a:r>
              <a:rPr lang="zh-TW" altLang="en-US" sz="2800" dirty="0" smtClean="0"/>
              <a:t>個人</a:t>
            </a:r>
            <a:r>
              <a:rPr lang="en-US" altLang="zh-TW" sz="2800" dirty="0" smtClean="0"/>
              <a:t>/</a:t>
            </a:r>
            <a:r>
              <a:rPr lang="zh-TW" altLang="en-US" sz="2800" b="1" dirty="0" smtClean="0">
                <a:solidFill>
                  <a:srgbClr val="002060"/>
                </a:solidFill>
              </a:rPr>
              <a:t>血統</a:t>
            </a:r>
            <a:r>
              <a:rPr lang="zh-TW" altLang="en-US" sz="2800" dirty="0" smtClean="0"/>
              <a:t>；群體</a:t>
            </a:r>
            <a:r>
              <a:rPr lang="en-US" altLang="zh-TW" sz="2800" dirty="0" smtClean="0"/>
              <a:t>/</a:t>
            </a:r>
            <a:r>
              <a:rPr lang="zh-TW" altLang="en-US" sz="2800" b="1" dirty="0" smtClean="0">
                <a:solidFill>
                  <a:srgbClr val="002060"/>
                </a:solidFill>
              </a:rPr>
              <a:t>鄉土</a:t>
            </a:r>
            <a:r>
              <a:rPr lang="zh-TW" altLang="en-US" sz="2800" dirty="0" smtClean="0"/>
              <a:t>；社會</a:t>
            </a:r>
            <a:r>
              <a:rPr lang="en-US" altLang="zh-TW" sz="2800" dirty="0" smtClean="0"/>
              <a:t>/</a:t>
            </a:r>
            <a:r>
              <a:rPr lang="zh-TW" altLang="en-US" sz="2800" b="1" dirty="0" smtClean="0">
                <a:solidFill>
                  <a:srgbClr val="002060"/>
                </a:solidFill>
              </a:rPr>
              <a:t>文化</a:t>
            </a:r>
            <a:endParaRPr lang="en-US" altLang="zh-TW" sz="2800" b="1" dirty="0" smtClean="0">
              <a:solidFill>
                <a:srgbClr val="002060"/>
              </a:solidFill>
            </a:endParaRPr>
          </a:p>
          <a:p>
            <a:r>
              <a:rPr lang="zh-TW" altLang="en-US" sz="3200" dirty="0" smtClean="0"/>
              <a:t>台灣的重要課題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東田曉雨</a:t>
            </a:r>
            <a:r>
              <a:rPr lang="en-US" altLang="zh-TW" sz="2800" dirty="0" smtClean="0"/>
              <a:t>/</a:t>
            </a:r>
            <a:r>
              <a:rPr lang="zh-TW" altLang="en-US" sz="2800" dirty="0" smtClean="0"/>
              <a:t>鄧雨賢→岩里政男</a:t>
            </a:r>
            <a:r>
              <a:rPr lang="en-US" altLang="zh-TW" sz="2800" dirty="0" smtClean="0"/>
              <a:t>/</a:t>
            </a:r>
            <a:r>
              <a:rPr lang="zh-TW" altLang="en-US" sz="2800" dirty="0" smtClean="0"/>
              <a:t>李登輝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新住民</a:t>
            </a:r>
            <a:r>
              <a:rPr lang="en-US" altLang="zh-TW" sz="2800" dirty="0" smtClean="0"/>
              <a:t>/</a:t>
            </a:r>
            <a:r>
              <a:rPr lang="zh-TW" altLang="en-US" sz="2800" dirty="0" smtClean="0"/>
              <a:t>南向政策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認同的存在</a:t>
            </a:r>
            <a:endParaRPr lang="en-US" altLang="zh-TW" sz="2800" dirty="0"/>
          </a:p>
          <a:p>
            <a:r>
              <a:rPr lang="zh-TW" altLang="en-US" sz="3200" dirty="0" smtClean="0"/>
              <a:t>認同的真諦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不代表背棄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社會上→認同分歧</a:t>
            </a:r>
            <a:r>
              <a:rPr lang="en-US" altLang="zh-TW" sz="2800" dirty="0" smtClean="0"/>
              <a:t>/</a:t>
            </a:r>
            <a:r>
              <a:rPr lang="zh-TW" altLang="en-US" sz="2800" dirty="0" smtClean="0"/>
              <a:t>國家→認同的共識</a:t>
            </a:r>
            <a:endParaRPr lang="en-US" altLang="zh-TW" sz="28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 smtClean="0">
                <a:solidFill>
                  <a:srgbClr val="7030A0"/>
                </a:solidFill>
              </a:rPr>
              <a:t>省思二</a:t>
            </a:r>
            <a:endParaRPr lang="zh-TW" altLang="en-US" sz="4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836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從</a:t>
            </a:r>
            <a:r>
              <a:rPr lang="en-US" altLang="zh-TW" sz="3200" dirty="0" smtClean="0"/>
              <a:t>《</a:t>
            </a:r>
            <a:r>
              <a:rPr lang="zh-TW" altLang="en-US" sz="3200" dirty="0" smtClean="0"/>
              <a:t>異域</a:t>
            </a:r>
            <a:r>
              <a:rPr lang="en-US" altLang="zh-TW" sz="3200" dirty="0" smtClean="0"/>
              <a:t>》</a:t>
            </a:r>
            <a:r>
              <a:rPr lang="zh-TW" altLang="en-US" sz="3200" dirty="0" smtClean="0"/>
              <a:t>更為深刻體認</a:t>
            </a:r>
            <a:r>
              <a:rPr lang="zh-TW" altLang="en-US" sz="4400" b="1" dirty="0" smtClean="0">
                <a:solidFill>
                  <a:srgbClr val="FF0000"/>
                </a:solidFill>
              </a:rPr>
              <a:t>家</a:t>
            </a:r>
            <a:r>
              <a:rPr lang="en-US" altLang="zh-TW" sz="4400" b="1" dirty="0" smtClean="0">
                <a:solidFill>
                  <a:srgbClr val="FF0000"/>
                </a:solidFill>
              </a:rPr>
              <a:t>/</a:t>
            </a:r>
            <a:r>
              <a:rPr lang="zh-TW" altLang="en-US" sz="4400" b="1" dirty="0" smtClean="0">
                <a:solidFill>
                  <a:srgbClr val="FF0000"/>
                </a:solidFill>
              </a:rPr>
              <a:t>國的意涵</a:t>
            </a:r>
            <a:endParaRPr lang="en-US" altLang="zh-TW" sz="4400" b="1" dirty="0" smtClean="0">
              <a:solidFill>
                <a:srgbClr val="FF0000"/>
              </a:solidFill>
            </a:endParaRPr>
          </a:p>
          <a:p>
            <a:pPr lvl="1"/>
            <a:r>
              <a:rPr lang="zh-TW" altLang="en-US" sz="2800" b="1" dirty="0" smtClean="0">
                <a:solidFill>
                  <a:srgbClr val="FF0000"/>
                </a:solidFill>
              </a:rPr>
              <a:t>何處為家</a:t>
            </a:r>
            <a:r>
              <a:rPr lang="zh-TW" altLang="en-US" sz="2800" b="1" dirty="0">
                <a:solidFill>
                  <a:srgbClr val="FF0000"/>
                </a:solidFill>
              </a:rPr>
              <a:t>？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pPr lvl="1"/>
            <a:r>
              <a:rPr lang="zh-TW" altLang="en-US" sz="2800" dirty="0" smtClean="0"/>
              <a:t>美斯樂的孤軍→入泰國籍</a:t>
            </a:r>
            <a:endParaRPr lang="en-US" altLang="zh-TW" sz="2800" b="1" dirty="0" smtClean="0">
              <a:solidFill>
                <a:srgbClr val="002060"/>
              </a:solidFill>
            </a:endParaRPr>
          </a:p>
          <a:p>
            <a:r>
              <a:rPr lang="zh-TW" altLang="en-US" sz="3200" dirty="0" smtClean="0"/>
              <a:t>是泰國人了嗎？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泰國人的認同？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孤軍的認同？</a:t>
            </a:r>
            <a:endParaRPr lang="en-US" altLang="zh-TW" sz="2800" dirty="0"/>
          </a:p>
          <a:p>
            <a:r>
              <a:rPr lang="zh-TW" altLang="en-US" sz="3200" b="1" dirty="0" smtClean="0">
                <a:solidFill>
                  <a:srgbClr val="FF0000"/>
                </a:solidFill>
              </a:rPr>
              <a:t>何為國？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 lvl="1"/>
            <a:r>
              <a:rPr lang="zh-TW" altLang="en-US" sz="2800" dirty="0" smtClean="0"/>
              <a:t>沒有國哪有家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家／國對我們而言，它的意義為何？</a:t>
            </a:r>
            <a:endParaRPr lang="en-US" altLang="zh-TW" sz="28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 smtClean="0">
                <a:solidFill>
                  <a:srgbClr val="7030A0"/>
                </a:solidFill>
              </a:rPr>
              <a:t>省思三</a:t>
            </a:r>
            <a:endParaRPr lang="zh-TW" altLang="en-US" sz="4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001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從</a:t>
            </a:r>
            <a:r>
              <a:rPr lang="en-US" altLang="zh-TW" sz="3200" dirty="0" smtClean="0"/>
              <a:t>《</a:t>
            </a:r>
            <a:r>
              <a:rPr lang="zh-TW" altLang="en-US" sz="3200" dirty="0" smtClean="0"/>
              <a:t>一九八四</a:t>
            </a:r>
            <a:r>
              <a:rPr lang="en-US" altLang="zh-TW" sz="3200" dirty="0" smtClean="0"/>
              <a:t>》/</a:t>
            </a:r>
            <a:r>
              <a:rPr lang="en-US" altLang="zh-TW" sz="3200" dirty="0"/>
              <a:t> </a:t>
            </a:r>
            <a:r>
              <a:rPr lang="en-US" altLang="zh-TW" sz="3200" dirty="0" smtClean="0"/>
              <a:t>《</a:t>
            </a:r>
            <a:r>
              <a:rPr lang="zh-TW" altLang="en-US" sz="3200" dirty="0" smtClean="0"/>
              <a:t>重裝任務</a:t>
            </a:r>
            <a:r>
              <a:rPr lang="en-US" altLang="zh-TW" sz="3200" dirty="0" smtClean="0"/>
              <a:t>》</a:t>
            </a:r>
            <a:r>
              <a:rPr lang="zh-TW" altLang="en-US" sz="3200" dirty="0" smtClean="0"/>
              <a:t>發現人類擁有</a:t>
            </a:r>
            <a:r>
              <a:rPr lang="zh-TW" altLang="en-US" sz="4400" b="1" dirty="0" smtClean="0">
                <a:solidFill>
                  <a:srgbClr val="FF0000"/>
                </a:solidFill>
              </a:rPr>
              <a:t>想像的超能力</a:t>
            </a:r>
            <a:endParaRPr lang="en-US" altLang="zh-TW" sz="4400" b="1" dirty="0" smtClean="0">
              <a:solidFill>
                <a:srgbClr val="FF0000"/>
              </a:solidFill>
            </a:endParaRPr>
          </a:p>
          <a:p>
            <a:pPr lvl="1"/>
            <a:r>
              <a:rPr lang="zh-TW" altLang="en-US" sz="2800" dirty="0" smtClean="0"/>
              <a:t>雄獅廣告詞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想像力是您的超能力</a:t>
            </a:r>
            <a:endParaRPr lang="en-US" altLang="zh-TW" sz="2800" b="1" dirty="0" smtClean="0">
              <a:solidFill>
                <a:srgbClr val="002060"/>
              </a:solidFill>
            </a:endParaRPr>
          </a:p>
          <a:p>
            <a:r>
              <a:rPr lang="zh-TW" altLang="en-US" sz="3200" dirty="0" smtClean="0"/>
              <a:t>發明→來自於想像力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創造科技，改善生活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延年益壽→超越自然法則／破壞生態平衡</a:t>
            </a:r>
            <a:endParaRPr lang="en-US" altLang="zh-TW" sz="2800" dirty="0"/>
          </a:p>
          <a:p>
            <a:r>
              <a:rPr lang="zh-TW" altLang="en-US" sz="3200" b="1" dirty="0" smtClean="0">
                <a:solidFill>
                  <a:srgbClr val="FF0000"/>
                </a:solidFill>
              </a:rPr>
              <a:t>反思？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 lvl="1"/>
            <a:r>
              <a:rPr lang="zh-TW" altLang="en-US" sz="2800" dirty="0" smtClean="0"/>
              <a:t>人類又該承受多少負面的代價？</a:t>
            </a:r>
            <a:endParaRPr lang="en-US" altLang="zh-TW" sz="28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 smtClean="0">
                <a:solidFill>
                  <a:srgbClr val="7030A0"/>
                </a:solidFill>
              </a:rPr>
              <a:t>省思四</a:t>
            </a:r>
            <a:endParaRPr lang="zh-TW" altLang="en-US" sz="4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636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/>
              <a:t>從文本／影本的互文性過程中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自己的理解與詮釋</a:t>
            </a:r>
            <a:endParaRPr lang="en-US" altLang="zh-TW" sz="2800" dirty="0" smtClean="0"/>
          </a:p>
          <a:p>
            <a:r>
              <a:rPr lang="zh-TW" altLang="en-US" sz="3200" dirty="0" smtClean="0"/>
              <a:t>在東西方不同的作品中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多元觀點的啟發</a:t>
            </a:r>
            <a:endParaRPr lang="en-US" altLang="zh-TW" sz="2800" dirty="0" smtClean="0"/>
          </a:p>
          <a:p>
            <a:r>
              <a:rPr lang="zh-TW" altLang="en-US" sz="3200" dirty="0" smtClean="0"/>
              <a:t>從不同的歷史印記中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拼湊出不同的歷史面貌</a:t>
            </a:r>
            <a:endParaRPr lang="en-US" altLang="zh-TW" sz="2800" dirty="0" smtClean="0"/>
          </a:p>
          <a:p>
            <a:r>
              <a:rPr lang="zh-TW" altLang="en-US" sz="3200" dirty="0" smtClean="0"/>
              <a:t>從不同的歷史面貌裡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找出自己的定位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建構出自我的認同</a:t>
            </a:r>
            <a:endParaRPr lang="zh-TW" altLang="en-US" sz="28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066130"/>
          </a:xfrm>
        </p:spPr>
        <p:txBody>
          <a:bodyPr>
            <a:normAutofit fontScale="90000"/>
          </a:bodyPr>
          <a:lstStyle/>
          <a:p>
            <a:r>
              <a:rPr lang="zh-TW" altLang="en-US" sz="4400" dirty="0" smtClean="0"/>
              <a:t>透過閱讀→想像→詮釋→創生</a:t>
            </a:r>
            <a:r>
              <a:rPr lang="zh-TW" altLang="en-US" sz="6400" dirty="0" smtClean="0">
                <a:solidFill>
                  <a:srgbClr val="FF0000"/>
                </a:solidFill>
              </a:rPr>
              <a:t>期許</a:t>
            </a:r>
            <a:endParaRPr lang="zh-TW" altLang="en-US" sz="6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156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/>
              <a:t>從閱讀看到想像的能力</a:t>
            </a:r>
            <a:endParaRPr lang="en-US" altLang="zh-TW" sz="3200" dirty="0" smtClean="0"/>
          </a:p>
          <a:p>
            <a:r>
              <a:rPr lang="zh-TW" altLang="en-US" sz="3200" dirty="0" smtClean="0"/>
              <a:t>推動閱讀的同時</a:t>
            </a:r>
            <a:endParaRPr lang="en-US" altLang="zh-TW" sz="3200" dirty="0" smtClean="0"/>
          </a:p>
          <a:p>
            <a:r>
              <a:rPr lang="zh-TW" altLang="en-US" sz="3200" dirty="0" smtClean="0"/>
              <a:t>從歷史學的角度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歷史的兩個境界</a:t>
            </a:r>
            <a:endParaRPr lang="en-US" altLang="zh-TW" sz="2800" dirty="0" smtClean="0"/>
          </a:p>
          <a:p>
            <a:pPr lvl="1"/>
            <a:r>
              <a:rPr lang="zh-TW" altLang="en-US" sz="2800" b="1" dirty="0" smtClean="0">
                <a:solidFill>
                  <a:srgbClr val="FF0000"/>
                </a:solidFill>
              </a:rPr>
              <a:t>淑世／致用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pPr lvl="1"/>
            <a:r>
              <a:rPr lang="zh-TW" altLang="en-US" sz="2800" b="1" dirty="0" smtClean="0">
                <a:solidFill>
                  <a:srgbClr val="FF0000"/>
                </a:solidFill>
              </a:rPr>
              <a:t>真善美的歷史</a:t>
            </a:r>
            <a:endParaRPr lang="zh-TW" alt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 smtClean="0"/>
              <a:t>結論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91794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匯合">
  <a:themeElements>
    <a:clrScheme name="匯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匯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匯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141</TotalTime>
  <Words>392</Words>
  <Application>Microsoft Office PowerPoint</Application>
  <PresentationFormat>如螢幕大小 (4:3)</PresentationFormat>
  <Paragraphs>65</Paragraphs>
  <Slides>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匯合</vt:lpstr>
      <vt:lpstr>三班協同論壇</vt:lpstr>
      <vt:lpstr>課程整體省思</vt:lpstr>
      <vt:lpstr>省思一</vt:lpstr>
      <vt:lpstr>省思二</vt:lpstr>
      <vt:lpstr>省思三</vt:lpstr>
      <vt:lpstr>省思四</vt:lpstr>
      <vt:lpstr>透過閱讀→想像→詮釋→創生期許</vt:lpstr>
      <vt:lpstr>結論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邵承芬</dc:creator>
  <cp:lastModifiedBy>邵承芬</cp:lastModifiedBy>
  <cp:revision>6</cp:revision>
  <dcterms:created xsi:type="dcterms:W3CDTF">2017-01-02T07:14:26Z</dcterms:created>
  <dcterms:modified xsi:type="dcterms:W3CDTF">2017-01-02T09:35:45Z</dcterms:modified>
</cp:coreProperties>
</file>