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23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971FA-97C3-429E-9D6A-B41FF1704513}" type="datetimeFigureOut">
              <a:rPr lang="zh-TW" altLang="en-US" smtClean="0"/>
              <a:pPr/>
              <a:t>2014/12/17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72B11-C346-4E90-BD64-632451BF368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3381423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971FA-97C3-429E-9D6A-B41FF1704513}" type="datetimeFigureOut">
              <a:rPr lang="zh-TW" altLang="en-US" smtClean="0"/>
              <a:pPr/>
              <a:t>2014/12/17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72B11-C346-4E90-BD64-632451BF368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2553680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971FA-97C3-429E-9D6A-B41FF1704513}" type="datetimeFigureOut">
              <a:rPr lang="zh-TW" altLang="en-US" smtClean="0"/>
              <a:pPr/>
              <a:t>2014/12/17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72B11-C346-4E90-BD64-632451BF368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1018074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608512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971FA-97C3-429E-9D6A-B41FF1704513}" type="datetimeFigureOut">
              <a:rPr lang="zh-TW" altLang="en-US" smtClean="0"/>
              <a:pPr/>
              <a:t>2014/12/17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72B11-C346-4E90-BD64-632451BF368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36766000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971FA-97C3-429E-9D6A-B41FF1704513}" type="datetimeFigureOut">
              <a:rPr lang="zh-TW" altLang="en-US" smtClean="0"/>
              <a:pPr/>
              <a:t>2014/12/17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72B11-C346-4E90-BD64-632451BF368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78057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971FA-97C3-429E-9D6A-B41FF1704513}" type="datetimeFigureOut">
              <a:rPr lang="zh-TW" altLang="en-US" smtClean="0"/>
              <a:pPr/>
              <a:t>2014/12/17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72B11-C346-4E90-BD64-632451BF368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308404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971FA-97C3-429E-9D6A-B41FF1704513}" type="datetimeFigureOut">
              <a:rPr lang="zh-TW" altLang="en-US" smtClean="0"/>
              <a:pPr/>
              <a:t>2014/12/17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72B11-C346-4E90-BD64-632451BF368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399117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971FA-97C3-429E-9D6A-B41FF1704513}" type="datetimeFigureOut">
              <a:rPr lang="zh-TW" altLang="en-US" smtClean="0"/>
              <a:pPr/>
              <a:t>2014/12/17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72B11-C346-4E90-BD64-632451BF368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1590666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971FA-97C3-429E-9D6A-B41FF1704513}" type="datetimeFigureOut">
              <a:rPr lang="zh-TW" altLang="en-US" smtClean="0"/>
              <a:pPr/>
              <a:t>2014/12/17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72B11-C346-4E90-BD64-632451BF368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4144429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971FA-97C3-429E-9D6A-B41FF1704513}" type="datetimeFigureOut">
              <a:rPr lang="zh-TW" altLang="en-US" smtClean="0"/>
              <a:pPr/>
              <a:t>2014/12/17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72B11-C346-4E90-BD64-632451BF368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3412132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971FA-97C3-429E-9D6A-B41FF1704513}" type="datetimeFigureOut">
              <a:rPr lang="zh-TW" altLang="en-US" smtClean="0"/>
              <a:pPr/>
              <a:t>2014/12/17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72B11-C346-4E90-BD64-632451BF368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300753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3971FA-97C3-429E-9D6A-B41FF1704513}" type="datetimeFigureOut">
              <a:rPr lang="zh-TW" altLang="en-US" smtClean="0"/>
              <a:pPr/>
              <a:t>2014/12/17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572B11-C346-4E90-BD64-632451BF368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3597711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3568" y="2780928"/>
            <a:ext cx="7772400" cy="1470025"/>
          </a:xfrm>
        </p:spPr>
        <p:txBody>
          <a:bodyPr/>
          <a:lstStyle/>
          <a:p>
            <a:r>
              <a:rPr lang="zh-TW" altLang="en-US" b="1" dirty="0" smtClean="0">
                <a:solidFill>
                  <a:schemeClr val="bg1">
                    <a:lumMod val="9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淺談劇本創作</a:t>
            </a:r>
            <a:endParaRPr lang="zh-TW" altLang="en-US" b="1" dirty="0">
              <a:solidFill>
                <a:schemeClr val="bg1">
                  <a:lumMod val="9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403648" y="4581128"/>
            <a:ext cx="6400800" cy="1752600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bg1">
                    <a:lumMod val="9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協同教師：劉萬青</a:t>
            </a:r>
            <a:endParaRPr lang="zh-TW" altLang="en-US" dirty="0">
              <a:solidFill>
                <a:schemeClr val="bg1">
                  <a:lumMod val="9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30901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bg1">
                    <a:lumMod val="9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劇本的主體</a:t>
            </a:r>
            <a:endParaRPr lang="zh-TW" altLang="en-US" dirty="0">
              <a:solidFill>
                <a:schemeClr val="bg1">
                  <a:lumMod val="9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988840"/>
            <a:ext cx="8229600" cy="4608512"/>
          </a:xfrm>
        </p:spPr>
        <p:txBody>
          <a:bodyPr>
            <a:noAutofit/>
          </a:bodyPr>
          <a:lstStyle/>
          <a:p>
            <a:pPr>
              <a:lnSpc>
                <a:spcPts val="5000"/>
              </a:lnSpc>
            </a:pP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一切戲劇都是</a:t>
            </a:r>
            <a:r>
              <a:rPr lang="zh-TW" altLang="en-US" sz="28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衝突</a:t>
            </a: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en-US" altLang="zh-TW" sz="28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ts val="5000"/>
              </a:lnSpc>
            </a:pP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如果你已經清楚自己人物的需求，那就可以設置達到這一需求而要克服的種種障礙。</a:t>
            </a:r>
            <a:endParaRPr lang="en-US" altLang="zh-TW" sz="28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ts val="5000"/>
              </a:lnSpc>
            </a:pP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他如何克服這些障礙就成了你的故事本身。衝突、鬥爭、克服障礙這就是一切戲劇的基本成分。</a:t>
            </a:r>
            <a:endParaRPr lang="en-US" altLang="zh-TW" sz="28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ts val="5000"/>
              </a:lnSpc>
            </a:pP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沒有衝突就沒有戲劇。沒有需求，就沒有人物。沒有人物也就沒有動作。</a:t>
            </a:r>
            <a:endParaRPr lang="zh-TW" altLang="en-US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46092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bg1">
                    <a:lumMod val="9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劇本的結尾</a:t>
            </a:r>
            <a:endParaRPr lang="zh-TW" altLang="en-US" dirty="0">
              <a:solidFill>
                <a:schemeClr val="bg1">
                  <a:lumMod val="9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ts val="5000"/>
              </a:lnSpc>
            </a:pP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結尾有各種不同的種類。</a:t>
            </a:r>
            <a:endParaRPr lang="en-US" altLang="zh-TW" sz="28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ts val="5000"/>
              </a:lnSpc>
            </a:pP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在「向上」的結尾中，諸事順利。</a:t>
            </a:r>
            <a:endParaRPr lang="en-US" altLang="zh-TW" sz="28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ts val="5000"/>
              </a:lnSpc>
            </a:pP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在「向下」的結尾裏，所有的人都死光。</a:t>
            </a:r>
            <a:endParaRPr lang="en-US" altLang="zh-TW" sz="28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ts val="5000"/>
              </a:lnSpc>
            </a:pP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最好的結尾－沒有結尾（留下懸念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）</a:t>
            </a:r>
            <a:endParaRPr lang="en-US" altLang="zh-TW" sz="28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ts val="5000"/>
              </a:lnSpc>
            </a:pP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寫電影劇本的開端的最好方法是什麼？</a:t>
            </a:r>
          </a:p>
          <a:p>
            <a:pPr marL="0" indent="0">
              <a:lnSpc>
                <a:spcPts val="5000"/>
              </a:lnSpc>
              <a:buNone/>
            </a:pP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　－－</a:t>
            </a:r>
            <a:r>
              <a:rPr lang="zh-TW" altLang="en-US" sz="28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知道你的結尾！</a:t>
            </a:r>
            <a:endParaRPr lang="zh-TW" altLang="en-US" sz="2800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78880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chemeClr val="bg1">
                    <a:lumMod val="9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何謂電影／電影劇本</a:t>
            </a:r>
            <a:endParaRPr lang="zh-TW" altLang="en-US" b="1" dirty="0">
              <a:solidFill>
                <a:schemeClr val="bg1">
                  <a:lumMod val="9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2492896"/>
            <a:ext cx="8229600" cy="3960440"/>
          </a:xfrm>
        </p:spPr>
        <p:txBody>
          <a:bodyPr>
            <a:normAutofit/>
          </a:bodyPr>
          <a:lstStyle/>
          <a:p>
            <a:pPr>
              <a:lnSpc>
                <a:spcPts val="5000"/>
              </a:lnSpc>
            </a:pP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電影＝視聽的藝術</a:t>
            </a:r>
            <a:endParaRPr lang="en-US" altLang="zh-TW" sz="28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ts val="5000"/>
              </a:lnSpc>
            </a:pP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劇本≠小說</a:t>
            </a:r>
            <a:endParaRPr lang="en-US" altLang="zh-TW" sz="28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ts val="5000"/>
              </a:lnSpc>
            </a:pP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劇本＝用畫面講敘的故事</a:t>
            </a:r>
            <a:endParaRPr lang="en-US" altLang="zh-TW" sz="28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ts val="5000"/>
              </a:lnSpc>
            </a:pP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劇本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＝</a:t>
            </a: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故事（事件）＋敘事</a:t>
            </a:r>
            <a:endParaRPr lang="zh-TW" altLang="en-US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32594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bg1">
                    <a:lumMod val="9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電影的敘事</a:t>
            </a:r>
            <a:endParaRPr lang="zh-TW" altLang="en-US" dirty="0">
              <a:solidFill>
                <a:schemeClr val="bg1">
                  <a:lumMod val="9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畫面與聲音不言自明－畫面傳達的情緒是不言自明的。</a:t>
            </a:r>
            <a:endParaRPr lang="en-US" altLang="zh-TW" sz="28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例：荒野的全景－倍感孤獨</a:t>
            </a:r>
            <a:endParaRPr lang="en-US" altLang="zh-TW" sz="28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　　　秀麗的山水－心曠神怡</a:t>
            </a:r>
            <a:endParaRPr lang="en-US" altLang="zh-TW" sz="28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　</a:t>
            </a: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　　人物的行為－如開車、睡覺</a:t>
            </a:r>
            <a:r>
              <a:rPr lang="en-US" altLang="zh-TW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…</a:t>
            </a:r>
          </a:p>
          <a:p>
            <a:pPr marL="0" indent="0">
              <a:buNone/>
            </a:pP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　　　</a:t>
            </a: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電影中的聲音－如雨聲、咳嗽聲</a:t>
            </a:r>
            <a:r>
              <a:rPr lang="en-US" altLang="zh-TW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…</a:t>
            </a:r>
          </a:p>
          <a:p>
            <a:pPr marL="0" indent="0">
              <a:buNone/>
            </a:pP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　</a:t>
            </a: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皆是無需解釋，不言自明的。</a:t>
            </a:r>
            <a:endParaRPr lang="en-US" altLang="zh-TW" sz="28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sz="28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zh-TW" altLang="en-US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3528" y="1268760"/>
            <a:ext cx="8280920" cy="5031178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3528" y="968870"/>
            <a:ext cx="8280920" cy="533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47748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bg1">
                    <a:lumMod val="9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電影的敘事</a:t>
            </a:r>
            <a:endParaRPr lang="zh-TW" altLang="en-US" dirty="0">
              <a:solidFill>
                <a:schemeClr val="bg1">
                  <a:lumMod val="9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電影的基本單位不是鏡頭，而是</a:t>
            </a:r>
            <a:r>
              <a:rPr lang="zh-TW" altLang="en-US" sz="28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動作</a:t>
            </a: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en-US" altLang="zh-TW" sz="28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　</a:t>
            </a:r>
            <a:r>
              <a:rPr lang="zh-TW" altLang="en-US" sz="28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動作</a:t>
            </a: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和</a:t>
            </a:r>
            <a:r>
              <a:rPr lang="zh-TW" altLang="en-US" sz="28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反動作</a:t>
            </a: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構成一個</a:t>
            </a:r>
            <a:r>
              <a:rPr lang="zh-TW" altLang="en-US" sz="28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節拍</a:t>
            </a: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en-US" altLang="zh-TW" sz="28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　</a:t>
            </a: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反動作＝動作的結果或對動作的反應</a:t>
            </a:r>
            <a:endParaRPr lang="en-US" altLang="zh-TW" sz="28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　</a:t>
            </a: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例：動作－一個人端起槍</a:t>
            </a:r>
            <a:endParaRPr lang="en-US" altLang="zh-TW" sz="28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　</a:t>
            </a: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　　反動作－他扣下板機</a:t>
            </a:r>
            <a:endParaRPr lang="en-US" altLang="zh-TW" sz="28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　</a:t>
            </a: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任何一個動作皆可任意與另一個動作連接起來，形成一個「節拍」，如一個人端起槍（動作），下一個畫面可以是一位少女在跳舞（反動作），而二者的關連不需解釋，觀眾自會去揣想、推測。</a:t>
            </a:r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sz="28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sz="28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sz="28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zh-TW" altLang="en-US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74623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bg1">
                    <a:lumMod val="9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電影的敘事</a:t>
            </a:r>
            <a:endParaRPr lang="zh-TW" altLang="en-US" dirty="0">
              <a:solidFill>
                <a:schemeClr val="bg1">
                  <a:lumMod val="9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電影最重要的生命線是</a:t>
            </a:r>
            <a:r>
              <a:rPr lang="zh-TW" altLang="en-US" sz="28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維持視覺趣味</a:t>
            </a: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en-US" altLang="zh-TW" sz="28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　</a:t>
            </a: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維持視覺趣味最有效的方式就是動（變化）</a:t>
            </a:r>
            <a:endParaRPr lang="en-US" altLang="zh-TW" sz="28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　</a:t>
            </a: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人物動／攝影機動／用道具來創造動</a:t>
            </a:r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編劇所寫的文字，需交給攝影機去執行，因此，這就牽涉到在一個根本原則：</a:t>
            </a:r>
            <a:r>
              <a:rPr lang="zh-TW" altLang="en-US" sz="28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所謂看見，不是指人的「心眼」看見，而是指攝影機的「機眼」看見。</a:t>
            </a: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（心眼有思考的邏輯，機眼不會思考）如：用力推開門</a:t>
            </a:r>
            <a:endParaRPr lang="en-US" altLang="zh-TW" sz="28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用力＝心眼　推開門＝機眼　所以用力推開門在機眼的表現必需包含「砰」或「門反彈」來表現</a:t>
            </a:r>
            <a:endParaRPr lang="en-US" altLang="zh-TW" sz="28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zh-TW" altLang="en-US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50527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bg1">
                    <a:lumMod val="9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劇本寫作的前題</a:t>
            </a:r>
            <a:endParaRPr lang="zh-TW" altLang="en-US" dirty="0">
              <a:solidFill>
                <a:schemeClr val="bg1">
                  <a:lumMod val="9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攝影機是很笨的。</a:t>
            </a:r>
            <a:endParaRPr lang="en-US" altLang="zh-TW" sz="28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攝影機只能記錄事件的表面現象。</a:t>
            </a:r>
          </a:p>
          <a:p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電影作為視聽媒介，只能通過記錄可見的影像（電腦特效也無法表現抽象的思維）來傳達資訊。</a:t>
            </a:r>
            <a:endParaRPr lang="en-US" altLang="zh-TW" sz="28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小說寫作是由內及外。電影則是由外及內。</a:t>
            </a:r>
            <a:endParaRPr lang="en-US" altLang="zh-TW" sz="28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若你在劇本中寫「他愉快地吃了一頓」，你就該被暴打一頓。因為電影只能展現正在進行的動作。通過電影，我們只能看到他正在吃飯的具體動作。而你之所以會犯這種錯誤，就是因為你還沒有把攝影機當作你的眼睛。</a:t>
            </a:r>
            <a:endParaRPr lang="zh-TW" altLang="en-US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91664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bg1">
                    <a:lumMod val="9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劇本的結構</a:t>
            </a:r>
            <a:endParaRPr lang="zh-TW" altLang="en-US" dirty="0">
              <a:solidFill>
                <a:schemeClr val="bg1">
                  <a:lumMod val="9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接點 7"/>
          <p:cNvCxnSpPr/>
          <p:nvPr/>
        </p:nvCxnSpPr>
        <p:spPr>
          <a:xfrm>
            <a:off x="1115616" y="4365104"/>
            <a:ext cx="6696744" cy="72008"/>
          </a:xfrm>
          <a:prstGeom prst="line">
            <a:avLst/>
          </a:prstGeom>
          <a:ln w="317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接點 9"/>
          <p:cNvCxnSpPr/>
          <p:nvPr/>
        </p:nvCxnSpPr>
        <p:spPr>
          <a:xfrm>
            <a:off x="2555776" y="4149080"/>
            <a:ext cx="0" cy="504056"/>
          </a:xfrm>
          <a:prstGeom prst="line">
            <a:avLst/>
          </a:prstGeom>
          <a:ln w="317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接點 10"/>
          <p:cNvCxnSpPr/>
          <p:nvPr/>
        </p:nvCxnSpPr>
        <p:spPr>
          <a:xfrm>
            <a:off x="6516216" y="4149080"/>
            <a:ext cx="0" cy="504056"/>
          </a:xfrm>
          <a:prstGeom prst="line">
            <a:avLst/>
          </a:prstGeom>
          <a:ln w="317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接點 13"/>
          <p:cNvCxnSpPr/>
          <p:nvPr/>
        </p:nvCxnSpPr>
        <p:spPr>
          <a:xfrm>
            <a:off x="1115616" y="3645024"/>
            <a:ext cx="1080120" cy="0"/>
          </a:xfrm>
          <a:prstGeom prst="line">
            <a:avLst/>
          </a:prstGeom>
          <a:ln w="317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接點 14"/>
          <p:cNvCxnSpPr/>
          <p:nvPr/>
        </p:nvCxnSpPr>
        <p:spPr>
          <a:xfrm>
            <a:off x="4139952" y="3573016"/>
            <a:ext cx="1080120" cy="0"/>
          </a:xfrm>
          <a:prstGeom prst="line">
            <a:avLst/>
          </a:prstGeom>
          <a:ln w="317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接點 15"/>
          <p:cNvCxnSpPr/>
          <p:nvPr/>
        </p:nvCxnSpPr>
        <p:spPr>
          <a:xfrm>
            <a:off x="6876256" y="3645024"/>
            <a:ext cx="1080120" cy="0"/>
          </a:xfrm>
          <a:prstGeom prst="line">
            <a:avLst/>
          </a:prstGeom>
          <a:ln w="317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文字方塊 16"/>
          <p:cNvSpPr txBox="1"/>
          <p:nvPr/>
        </p:nvSpPr>
        <p:spPr>
          <a:xfrm>
            <a:off x="1115616" y="3140968"/>
            <a:ext cx="1008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開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端</a:t>
            </a:r>
          </a:p>
        </p:txBody>
      </p:sp>
      <p:sp>
        <p:nvSpPr>
          <p:cNvPr id="18" name="文字方塊 17"/>
          <p:cNvSpPr txBox="1"/>
          <p:nvPr/>
        </p:nvSpPr>
        <p:spPr>
          <a:xfrm>
            <a:off x="4145169" y="3062535"/>
            <a:ext cx="1008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中段</a:t>
            </a:r>
            <a:endParaRPr lang="zh-TW" altLang="en-US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9" name="文字方塊 18"/>
          <p:cNvSpPr txBox="1"/>
          <p:nvPr/>
        </p:nvSpPr>
        <p:spPr>
          <a:xfrm>
            <a:off x="6912260" y="3140967"/>
            <a:ext cx="1008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結尾</a:t>
            </a:r>
            <a:endParaRPr lang="zh-TW" altLang="en-US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0" name="文字方塊 19"/>
          <p:cNvSpPr txBox="1"/>
          <p:nvPr/>
        </p:nvSpPr>
        <p:spPr>
          <a:xfrm>
            <a:off x="1156627" y="3687415"/>
            <a:ext cx="1008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布局</a:t>
            </a:r>
            <a:endParaRPr lang="zh-TW" altLang="en-US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1" name="文字方塊 20"/>
          <p:cNvSpPr txBox="1"/>
          <p:nvPr/>
        </p:nvSpPr>
        <p:spPr>
          <a:xfrm>
            <a:off x="4155183" y="3602633"/>
            <a:ext cx="1008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抗衡</a:t>
            </a:r>
            <a:endParaRPr lang="zh-TW" altLang="en-US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2" name="文字方塊 21"/>
          <p:cNvSpPr txBox="1"/>
          <p:nvPr/>
        </p:nvSpPr>
        <p:spPr>
          <a:xfrm>
            <a:off x="6912260" y="3687414"/>
            <a:ext cx="1008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結局</a:t>
            </a:r>
            <a:endParaRPr lang="zh-TW" altLang="en-US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3" name="文字方塊 22"/>
          <p:cNvSpPr txBox="1"/>
          <p:nvPr/>
        </p:nvSpPr>
        <p:spPr>
          <a:xfrm>
            <a:off x="1784193" y="5085184"/>
            <a:ext cx="15431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轉折點１</a:t>
            </a:r>
            <a:endParaRPr lang="zh-TW" altLang="en-US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4" name="文字方塊 23"/>
          <p:cNvSpPr txBox="1"/>
          <p:nvPr/>
        </p:nvSpPr>
        <p:spPr>
          <a:xfrm>
            <a:off x="5796136" y="4941168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轉折點２</a:t>
            </a:r>
            <a:endParaRPr lang="zh-TW" altLang="en-US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29631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bg1">
                    <a:lumMod val="9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劇本的主題</a:t>
            </a:r>
            <a:endParaRPr lang="zh-TW" altLang="en-US" dirty="0">
              <a:solidFill>
                <a:schemeClr val="bg1">
                  <a:lumMod val="9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你的電影劇本的主題是什麼？</a:t>
            </a:r>
            <a:endParaRPr lang="en-US" altLang="zh-TW" sz="28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電影劇本指的是某一個人在某一個地方去做他（她）的事情。這個人就是主角，而他（她）做的事情就是動作（</a:t>
            </a:r>
            <a:r>
              <a:rPr lang="en-US" altLang="zh-TW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action</a:t>
            </a: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）。</a:t>
            </a:r>
            <a:r>
              <a:rPr lang="zh-TW" altLang="en-US" sz="28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當我們談論電影劇本的主題時，我們實際談的是劇本中的動作和人物。</a:t>
            </a:r>
            <a:endParaRPr lang="en-US" altLang="zh-TW" sz="2800" b="1" dirty="0" smtClean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動作就是發生了什麼事情，而人物，就是遇到這件事情的人。</a:t>
            </a:r>
            <a:endParaRPr lang="en-US" altLang="zh-TW" sz="28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當你想到主題時，要想到動作和人物。</a:t>
            </a:r>
            <a:endParaRPr lang="zh-TW" altLang="en-US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98706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bg1">
                    <a:lumMod val="9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劇本的主題</a:t>
            </a:r>
            <a:endParaRPr lang="zh-TW" altLang="en-US" dirty="0">
              <a:solidFill>
                <a:schemeClr val="bg1">
                  <a:lumMod val="9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3635896" y="2348880"/>
            <a:ext cx="1440160" cy="57606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主題</a:t>
            </a:r>
            <a:endParaRPr lang="zh-TW" altLang="en-US" sz="28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接點 7"/>
          <p:cNvCxnSpPr>
            <a:stCxn id="6" idx="2"/>
          </p:cNvCxnSpPr>
          <p:nvPr/>
        </p:nvCxnSpPr>
        <p:spPr>
          <a:xfrm>
            <a:off x="4355976" y="2924944"/>
            <a:ext cx="0" cy="432048"/>
          </a:xfrm>
          <a:prstGeom prst="line">
            <a:avLst/>
          </a:prstGeom>
          <a:ln w="1905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接點 9"/>
          <p:cNvCxnSpPr/>
          <p:nvPr/>
        </p:nvCxnSpPr>
        <p:spPr>
          <a:xfrm>
            <a:off x="2339752" y="3356992"/>
            <a:ext cx="4032448" cy="0"/>
          </a:xfrm>
          <a:prstGeom prst="line">
            <a:avLst/>
          </a:prstGeom>
          <a:ln w="1905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接點 10"/>
          <p:cNvCxnSpPr/>
          <p:nvPr/>
        </p:nvCxnSpPr>
        <p:spPr>
          <a:xfrm>
            <a:off x="6372200" y="3356992"/>
            <a:ext cx="0" cy="432048"/>
          </a:xfrm>
          <a:prstGeom prst="line">
            <a:avLst/>
          </a:prstGeom>
          <a:ln w="1905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接點 11"/>
          <p:cNvCxnSpPr/>
          <p:nvPr/>
        </p:nvCxnSpPr>
        <p:spPr>
          <a:xfrm>
            <a:off x="2339502" y="3356992"/>
            <a:ext cx="0" cy="432048"/>
          </a:xfrm>
          <a:prstGeom prst="line">
            <a:avLst/>
          </a:prstGeom>
          <a:ln w="1905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矩形 12"/>
          <p:cNvSpPr/>
          <p:nvPr/>
        </p:nvSpPr>
        <p:spPr>
          <a:xfrm>
            <a:off x="5652120" y="3816875"/>
            <a:ext cx="1440160" cy="57606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人物</a:t>
            </a:r>
            <a:endParaRPr lang="zh-TW" altLang="en-US" sz="28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1619422" y="3816875"/>
            <a:ext cx="1440160" cy="57606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動作</a:t>
            </a:r>
            <a:endParaRPr lang="zh-TW" altLang="en-US" sz="28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15" name="直線接點 14"/>
          <p:cNvCxnSpPr/>
          <p:nvPr/>
        </p:nvCxnSpPr>
        <p:spPr>
          <a:xfrm>
            <a:off x="6372200" y="4392939"/>
            <a:ext cx="0" cy="432048"/>
          </a:xfrm>
          <a:prstGeom prst="line">
            <a:avLst/>
          </a:prstGeom>
          <a:ln w="1905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接點 15"/>
          <p:cNvCxnSpPr/>
          <p:nvPr/>
        </p:nvCxnSpPr>
        <p:spPr>
          <a:xfrm>
            <a:off x="2339502" y="4392939"/>
            <a:ext cx="0" cy="432048"/>
          </a:xfrm>
          <a:prstGeom prst="line">
            <a:avLst/>
          </a:prstGeom>
          <a:ln w="1905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接點 17"/>
          <p:cNvCxnSpPr/>
          <p:nvPr/>
        </p:nvCxnSpPr>
        <p:spPr>
          <a:xfrm>
            <a:off x="5364088" y="4824987"/>
            <a:ext cx="2232248" cy="0"/>
          </a:xfrm>
          <a:prstGeom prst="line">
            <a:avLst/>
          </a:prstGeom>
          <a:ln w="1905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接點 18"/>
          <p:cNvCxnSpPr/>
          <p:nvPr/>
        </p:nvCxnSpPr>
        <p:spPr>
          <a:xfrm>
            <a:off x="1223628" y="4824987"/>
            <a:ext cx="2232248" cy="0"/>
          </a:xfrm>
          <a:prstGeom prst="line">
            <a:avLst/>
          </a:prstGeom>
          <a:ln w="1905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接點 19"/>
          <p:cNvCxnSpPr/>
          <p:nvPr/>
        </p:nvCxnSpPr>
        <p:spPr>
          <a:xfrm>
            <a:off x="7596336" y="4824987"/>
            <a:ext cx="0" cy="432048"/>
          </a:xfrm>
          <a:prstGeom prst="line">
            <a:avLst/>
          </a:prstGeom>
          <a:ln w="1905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接點 20"/>
          <p:cNvCxnSpPr/>
          <p:nvPr/>
        </p:nvCxnSpPr>
        <p:spPr>
          <a:xfrm>
            <a:off x="5364088" y="4824987"/>
            <a:ext cx="0" cy="432048"/>
          </a:xfrm>
          <a:prstGeom prst="line">
            <a:avLst/>
          </a:prstGeom>
          <a:ln w="1905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接點 21"/>
          <p:cNvCxnSpPr/>
          <p:nvPr/>
        </p:nvCxnSpPr>
        <p:spPr>
          <a:xfrm>
            <a:off x="3455876" y="4824987"/>
            <a:ext cx="0" cy="432048"/>
          </a:xfrm>
          <a:prstGeom prst="line">
            <a:avLst/>
          </a:prstGeom>
          <a:ln w="1905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接點 22"/>
          <p:cNvCxnSpPr/>
          <p:nvPr/>
        </p:nvCxnSpPr>
        <p:spPr>
          <a:xfrm>
            <a:off x="1223628" y="4824987"/>
            <a:ext cx="0" cy="432048"/>
          </a:xfrm>
          <a:prstGeom prst="line">
            <a:avLst/>
          </a:prstGeom>
          <a:ln w="1905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矩形 23"/>
          <p:cNvSpPr/>
          <p:nvPr/>
        </p:nvSpPr>
        <p:spPr>
          <a:xfrm>
            <a:off x="6588224" y="5287883"/>
            <a:ext cx="2016224" cy="576064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動作即人物</a:t>
            </a:r>
            <a:endParaRPr lang="zh-TW" altLang="en-US" sz="28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5" name="矩形 24"/>
          <p:cNvSpPr/>
          <p:nvPr/>
        </p:nvSpPr>
        <p:spPr>
          <a:xfrm>
            <a:off x="4572000" y="5287883"/>
            <a:ext cx="1656184" cy="57606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明確需求</a:t>
            </a:r>
            <a:endParaRPr lang="zh-TW" altLang="en-US" sz="28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6" name="矩形 25"/>
          <p:cNvSpPr/>
          <p:nvPr/>
        </p:nvSpPr>
        <p:spPr>
          <a:xfrm>
            <a:off x="2735796" y="5317876"/>
            <a:ext cx="1440160" cy="57606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情緒的</a:t>
            </a:r>
            <a:endParaRPr lang="zh-TW" altLang="en-US" sz="28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9" name="矩形 28"/>
          <p:cNvSpPr/>
          <p:nvPr/>
        </p:nvSpPr>
        <p:spPr>
          <a:xfrm>
            <a:off x="503548" y="5317876"/>
            <a:ext cx="1440160" cy="57606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有形的</a:t>
            </a:r>
            <a:endParaRPr lang="zh-TW" altLang="en-US" sz="28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62808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486</Words>
  <Application>Microsoft Office PowerPoint</Application>
  <PresentationFormat>如螢幕大小 (4:3)</PresentationFormat>
  <Paragraphs>76</Paragraphs>
  <Slides>11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2" baseType="lpstr">
      <vt:lpstr>Office 佈景主題</vt:lpstr>
      <vt:lpstr>淺談劇本創作</vt:lpstr>
      <vt:lpstr>何謂電影／電影劇本</vt:lpstr>
      <vt:lpstr>電影的敘事</vt:lpstr>
      <vt:lpstr>電影的敘事</vt:lpstr>
      <vt:lpstr>電影的敘事</vt:lpstr>
      <vt:lpstr>劇本寫作的前題</vt:lpstr>
      <vt:lpstr>劇本的結構</vt:lpstr>
      <vt:lpstr>劇本的主題</vt:lpstr>
      <vt:lpstr>劇本的主題</vt:lpstr>
      <vt:lpstr>劇本的主體</vt:lpstr>
      <vt:lpstr>劇本的結尾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淺談劇本創作</dc:title>
  <dc:creator>Ddar</dc:creator>
  <cp:lastModifiedBy>uch20135</cp:lastModifiedBy>
  <cp:revision>13</cp:revision>
  <dcterms:created xsi:type="dcterms:W3CDTF">2014-12-15T18:59:43Z</dcterms:created>
  <dcterms:modified xsi:type="dcterms:W3CDTF">2014-12-17T03:14:15Z</dcterms:modified>
</cp:coreProperties>
</file>